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34" r:id="rId2"/>
    <p:sldId id="345" r:id="rId3"/>
    <p:sldId id="346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9" r:id="rId23"/>
    <p:sldId id="370" r:id="rId24"/>
    <p:sldId id="371" r:id="rId25"/>
    <p:sldId id="373" r:id="rId26"/>
    <p:sldId id="372" r:id="rId27"/>
  </p:sldIdLst>
  <p:sldSz cx="9144000" cy="5143500" type="screen16x9"/>
  <p:notesSz cx="6797675" cy="9926638"/>
  <p:defaultTextStyle>
    <a:defPPr>
      <a:defRPr lang="fr-FR"/>
    </a:defPPr>
    <a:lvl1pPr marL="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0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299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3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498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696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795" algn="l" defTabSz="91419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2913">
          <p15:clr>
            <a:srgbClr val="A4A3A4"/>
          </p15:clr>
        </p15:guide>
        <p15:guide id="3" orient="horz" pos="701">
          <p15:clr>
            <a:srgbClr val="A4A3A4"/>
          </p15:clr>
        </p15:guide>
        <p15:guide id="4" orient="horz" pos="3143">
          <p15:clr>
            <a:srgbClr val="A4A3A4"/>
          </p15:clr>
        </p15:guide>
        <p15:guide id="5" orient="horz" pos="1801">
          <p15:clr>
            <a:srgbClr val="A4A3A4"/>
          </p15:clr>
        </p15:guide>
        <p15:guide id="6" orient="horz" pos="214">
          <p15:clr>
            <a:srgbClr val="A4A3A4"/>
          </p15:clr>
        </p15:guide>
        <p15:guide id="7" orient="horz" pos="2831">
          <p15:clr>
            <a:srgbClr val="A4A3A4"/>
          </p15:clr>
        </p15:guide>
        <p15:guide id="8" pos="2880">
          <p15:clr>
            <a:srgbClr val="A4A3A4"/>
          </p15:clr>
        </p15:guide>
        <p15:guide id="9" pos="5511">
          <p15:clr>
            <a:srgbClr val="A4A3A4"/>
          </p15:clr>
        </p15:guide>
        <p15:guide id="10" pos="249">
          <p15:clr>
            <a:srgbClr val="A4A3A4"/>
          </p15:clr>
        </p15:guide>
        <p15:guide id="11" pos="201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A0A"/>
    <a:srgbClr val="F07D00"/>
    <a:srgbClr val="000000"/>
    <a:srgbClr val="F2F2F2"/>
    <a:srgbClr val="2DAA64"/>
    <a:srgbClr val="A6A6A6"/>
    <a:srgbClr val="4D0B39"/>
    <a:srgbClr val="D99782"/>
    <a:srgbClr val="88A72E"/>
    <a:srgbClr val="4D6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1892" autoAdjust="0"/>
  </p:normalViewPr>
  <p:slideViewPr>
    <p:cSldViewPr showGuides="1">
      <p:cViewPr varScale="1">
        <p:scale>
          <a:sx n="97" d="100"/>
          <a:sy n="97" d="100"/>
        </p:scale>
        <p:origin x="588" y="78"/>
      </p:cViewPr>
      <p:guideLst>
        <p:guide orient="horz" pos="1620"/>
        <p:guide orient="horz" pos="2913"/>
        <p:guide orient="horz" pos="701"/>
        <p:guide orient="horz" pos="3143"/>
        <p:guide orient="horz" pos="1801"/>
        <p:guide orient="horz" pos="214"/>
        <p:guide orient="horz" pos="2831"/>
        <p:guide pos="2880"/>
        <p:guide pos="5511"/>
        <p:guide pos="249"/>
        <p:guide pos="201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notesViewPr>
    <p:cSldViewPr showGuides="1">
      <p:cViewPr varScale="1">
        <p:scale>
          <a:sx n="76" d="100"/>
          <a:sy n="76" d="100"/>
        </p:scale>
        <p:origin x="-4086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0" y="0"/>
            <a:ext cx="2945659" cy="2730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87731427-D242-475D-9180-8940013A50B8}" type="datetimeFigureOut">
              <a:rPr lang="en-GB" smtClean="0"/>
              <a:pPr algn="l"/>
              <a:t>02/08/2018</a:t>
            </a:fld>
            <a:endParaRPr lang="en-GB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543853" y="9485352"/>
            <a:ext cx="5663296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fr-FR" sz="1100" dirty="0"/>
              <a:t>Title presentation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8" name="Connecteur droit 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0095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1" y="0"/>
            <a:ext cx="3256087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A521D56-F1F4-41A0-82EB-989F4F6F400D}" type="datetimeFigureOut">
              <a:rPr lang="fr-FR" smtClean="0"/>
              <a:pPr/>
              <a:t>02/08/2018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878557" y="4715153"/>
            <a:ext cx="504056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0" y="9858376"/>
            <a:ext cx="6797675" cy="68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Espace réservé du pied de page 3"/>
          <p:cNvSpPr>
            <a:spLocks noGrp="1"/>
          </p:cNvSpPr>
          <p:nvPr>
            <p:ph type="ftr" sz="quarter" idx="4"/>
          </p:nvPr>
        </p:nvSpPr>
        <p:spPr>
          <a:xfrm>
            <a:off x="543853" y="9485352"/>
            <a:ext cx="5750267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/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15" name="Espace réservé du numéro de diapositive 4"/>
          <p:cNvSpPr>
            <a:spLocks noGrp="1"/>
          </p:cNvSpPr>
          <p:nvPr>
            <p:ph type="sldNum" sz="quarter" idx="5"/>
          </p:nvPr>
        </p:nvSpPr>
        <p:spPr>
          <a:xfrm>
            <a:off x="1" y="9485352"/>
            <a:ext cx="543854" cy="2775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fld id="{305287CA-3E72-4A91-B59B-B69F40801570}" type="slidenum">
              <a:rPr lang="en-GB" sz="1100" smtClean="0"/>
              <a:pPr/>
              <a:t>‹N°›</a:t>
            </a:fld>
            <a:endParaRPr lang="en-GB" sz="1100" dirty="0"/>
          </a:p>
        </p:txBody>
      </p:sp>
      <p:cxnSp>
        <p:nvCxnSpPr>
          <p:cNvPr id="18" name="Connecteur droit 17"/>
          <p:cNvCxnSpPr/>
          <p:nvPr/>
        </p:nvCxnSpPr>
        <p:spPr>
          <a:xfrm>
            <a:off x="526791" y="9584396"/>
            <a:ext cx="0" cy="10720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6373390" y="9524515"/>
            <a:ext cx="298235" cy="21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93096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88900" indent="-88900" algn="l" defTabSz="626913" rtl="0" eaLnBrk="1" latinLnBrk="0" hangingPunct="1">
      <a:buClr>
        <a:schemeClr val="accent1"/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1pPr>
    <a:lvl2pPr marL="177800" indent="-80963" algn="l" defTabSz="626913" rtl="0" eaLnBrk="1" latinLnBrk="0" hangingPunct="1"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2pPr>
    <a:lvl3pPr marL="260350" indent="-85725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3pPr>
    <a:lvl4pPr marL="349250" indent="-82550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4pPr>
    <a:lvl5pPr marL="444500" indent="-80963" algn="l" defTabSz="626913" rtl="0" eaLnBrk="1" latinLnBrk="0" hangingPunct="1">
      <a:buClr>
        <a:schemeClr val="bg1">
          <a:lumMod val="75000"/>
        </a:schemeClr>
      </a:buClr>
      <a:buFont typeface="Arial" panose="020B0604020202020204" pitchFamily="34" charset="0"/>
      <a:buChar char="•"/>
      <a:defRPr sz="800" kern="1200">
        <a:solidFill>
          <a:schemeClr val="tx1"/>
        </a:solidFill>
        <a:latin typeface="+mn-lt"/>
        <a:ea typeface="+mn-ea"/>
        <a:cs typeface="+mn-cs"/>
      </a:defRPr>
    </a:lvl5pPr>
    <a:lvl6pPr marL="1567282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1880738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194194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507651" algn="l" defTabSz="626913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D65F4D9B-E6FB-4845-AD19-EA727F73BC18}" type="datetime1">
              <a:rPr lang="fr-FR" smtClean="0"/>
              <a:t>02/08/2018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287CA-3E72-4A91-B59B-B69F40801570}" type="slidenum">
              <a:rPr lang="en-GB" sz="1100" smtClean="0"/>
              <a:pPr/>
              <a:t>1</a:t>
            </a:fld>
            <a:endParaRPr lang="en-GB" sz="1100" dirty="0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1582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06150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72431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4116365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248761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9690565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366301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8240772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987070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7845351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2213461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32906012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02400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0608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465050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823309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8122302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  <p:extLst>
      <p:ext uri="{BB962C8B-B14F-4D97-AF65-F5344CB8AC3E}">
        <p14:creationId xmlns:p14="http://schemas.microsoft.com/office/powerpoint/2010/main" val="4260082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723620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288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288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5" name="Groupe 24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26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9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gray">
          <a:xfrm>
            <a:off x="6290764" y="4622156"/>
            <a:ext cx="2768601" cy="52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598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&amp; rectangula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41"/>
            <a:ext cx="4176713" cy="3511146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4788037" y="1106098"/>
            <a:ext cx="4355975" cy="3518290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Click on the icon to insert a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20295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2" y="1106098"/>
            <a:ext cx="4556345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584705" y="1106098"/>
            <a:ext cx="4559301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2" y="2868223"/>
            <a:ext cx="4556345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584705" y="2868223"/>
            <a:ext cx="4559301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9" y="1106098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4706951" y="1106098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4706951" y="2883463"/>
            <a:ext cx="416160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  <p:sp>
        <p:nvSpPr>
          <p:cNvPr id="23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395289" y="2883463"/>
            <a:ext cx="4161060" cy="1735931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1396641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1" y="1106097"/>
            <a:ext cx="4891138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 bwMode="gray">
          <a:xfrm>
            <a:off x="4932040" y="1106098"/>
            <a:ext cx="4211960" cy="173593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 bwMode="gray">
          <a:xfrm>
            <a:off x="4932040" y="2868223"/>
            <a:ext cx="4211960" cy="1751171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1" y="1106097"/>
            <a:ext cx="4891138" cy="3518297"/>
          </a:xfrm>
          <a:prstGeom prst="rect">
            <a:avLst/>
          </a:prstGeom>
          <a:noFill/>
          <a:ln w="38100">
            <a:noFill/>
          </a:ln>
        </p:spPr>
        <p:txBody>
          <a:bodyPr lIns="504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1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5206300" y="1106098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  <p:sp>
        <p:nvSpPr>
          <p:cNvPr id="22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5206300" y="2883463"/>
            <a:ext cx="3663440" cy="1735931"/>
          </a:xfrm>
          <a:prstGeom prst="rect">
            <a:avLst/>
          </a:prstGeom>
          <a:noFill/>
          <a:ln w="38100">
            <a:noFill/>
          </a:ln>
        </p:spPr>
        <p:txBody>
          <a:bodyPr lIns="108000" rIns="108000"/>
          <a:lstStyle>
            <a:lvl1pPr>
              <a:defRPr sz="16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  <a:p>
            <a:pPr lvl="2"/>
            <a:r>
              <a:rPr lang="en-GB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280241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gray">
          <a:xfrm>
            <a:off x="0" y="1106097"/>
            <a:ext cx="3019301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06097"/>
            <a:ext cx="2499174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Rectangle 11"/>
          <p:cNvSpPr/>
          <p:nvPr userDrawn="1"/>
        </p:nvSpPr>
        <p:spPr bwMode="gray">
          <a:xfrm>
            <a:off x="3057154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6119008" y="1106097"/>
            <a:ext cx="3024000" cy="351829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vert="horz" lIns="108000" tIns="45710" rIns="108000" bIns="45710" rtlCol="0">
            <a:noAutofit/>
          </a:bodyPr>
          <a:lstStyle/>
          <a:p>
            <a:pPr marL="266700" lvl="0" indent="-266700">
              <a:spcBef>
                <a:spcPts val="1234"/>
              </a:spcBef>
              <a:buSzPct val="70000"/>
              <a:buFontTx/>
              <a:buBlip>
                <a:blip r:embed="rId2"/>
              </a:buBlip>
              <a:tabLst/>
            </a:pPr>
            <a:endParaRPr lang="en-GB" sz="2400" normalizeH="0" baseline="0">
              <a:solidFill>
                <a:schemeClr val="tx1"/>
              </a:solidFill>
            </a:endParaRPr>
          </a:p>
        </p:txBody>
      </p:sp>
      <p:sp>
        <p:nvSpPr>
          <p:cNvPr id="14" name="Espace réservé du contenu 2"/>
          <p:cNvSpPr>
            <a:spLocks noGrp="1"/>
          </p:cNvSpPr>
          <p:nvPr>
            <p:ph idx="13" hasCustomPrompt="1"/>
          </p:nvPr>
        </p:nvSpPr>
        <p:spPr bwMode="gray">
          <a:xfrm>
            <a:off x="3319954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  <p:sp>
        <p:nvSpPr>
          <p:cNvPr id="15" name="Espace réservé du contenu 2"/>
          <p:cNvSpPr>
            <a:spLocks noGrp="1"/>
          </p:cNvSpPr>
          <p:nvPr>
            <p:ph idx="14" hasCustomPrompt="1"/>
          </p:nvPr>
        </p:nvSpPr>
        <p:spPr bwMode="gray">
          <a:xfrm>
            <a:off x="6381808" y="1106097"/>
            <a:ext cx="2498400" cy="3518297"/>
          </a:xfrm>
          <a:prstGeom prst="rect">
            <a:avLst/>
          </a:prstGeom>
          <a:noFill/>
          <a:ln w="38100">
            <a:noFill/>
          </a:ln>
        </p:spPr>
        <p:txBody>
          <a:bodyPr lIns="0" rIns="0"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 dirty="0" smtClean="0"/>
              <a:t>Text level one</a:t>
            </a:r>
          </a:p>
          <a:p>
            <a:pPr lvl="1"/>
            <a:r>
              <a:rPr lang="en-GB" dirty="0" smtClean="0"/>
              <a:t>Text level two</a:t>
            </a:r>
          </a:p>
        </p:txBody>
      </p:sp>
    </p:spTree>
    <p:extLst>
      <p:ext uri="{BB962C8B-B14F-4D97-AF65-F5344CB8AC3E}">
        <p14:creationId xmlns:p14="http://schemas.microsoft.com/office/powerpoint/2010/main" val="2870169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3172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gray">
          <a:xfrm>
            <a:off x="395287" y="4876656"/>
            <a:ext cx="4544590" cy="121614"/>
          </a:xfrm>
        </p:spPr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 userDrawn="1"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636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1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14" name="ZoneTexte 13"/>
          <p:cNvSpPr txBox="1"/>
          <p:nvPr userDrawn="1"/>
        </p:nvSpPr>
        <p:spPr bwMode="gray">
          <a:xfrm>
            <a:off x="28542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CONTACTS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406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e 8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0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269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orksh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814762" y="0"/>
            <a:ext cx="5329238" cy="171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649"/>
            <a:endParaRPr lang="en-US" sz="14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20"/>
          </p:nvPr>
        </p:nvSpPr>
        <p:spPr bwMode="gray">
          <a:xfrm>
            <a:off x="0" y="0"/>
            <a:ext cx="4427984" cy="5143500"/>
          </a:xfrm>
          <a:custGeom>
            <a:avLst/>
            <a:gdLst>
              <a:gd name="connsiteX0" fmla="*/ 0 w 5895818"/>
              <a:gd name="connsiteY0" fmla="*/ 0 h 6858000"/>
              <a:gd name="connsiteX1" fmla="*/ 3594100 w 5895818"/>
              <a:gd name="connsiteY1" fmla="*/ 0 h 6858000"/>
              <a:gd name="connsiteX2" fmla="*/ 3594100 w 5895818"/>
              <a:gd name="connsiteY2" fmla="*/ 1506 h 6858000"/>
              <a:gd name="connsiteX3" fmla="*/ 4692930 w 5895818"/>
              <a:gd name="connsiteY3" fmla="*/ 1506 h 6858000"/>
              <a:gd name="connsiteX4" fmla="*/ 4692930 w 5895818"/>
              <a:gd name="connsiteY4" fmla="*/ 4 h 6858000"/>
              <a:gd name="connsiteX5" fmla="*/ 4952764 w 5895818"/>
              <a:gd name="connsiteY5" fmla="*/ 4 h 6858000"/>
              <a:gd name="connsiteX6" fmla="*/ 5895818 w 5895818"/>
              <a:gd name="connsiteY6" fmla="*/ 5364661 h 6858000"/>
              <a:gd name="connsiteX7" fmla="*/ 5868180 w 5895818"/>
              <a:gd name="connsiteY7" fmla="*/ 6384965 h 6858000"/>
              <a:gd name="connsiteX8" fmla="*/ 5860754 w 5895818"/>
              <a:gd name="connsiteY8" fmla="*/ 6519446 h 6858000"/>
              <a:gd name="connsiteX9" fmla="*/ 4622713 w 5895818"/>
              <a:gd name="connsiteY9" fmla="*/ 6519446 h 6858000"/>
              <a:gd name="connsiteX10" fmla="*/ 4622713 w 5895818"/>
              <a:gd name="connsiteY10" fmla="*/ 6858000 h 6858000"/>
              <a:gd name="connsiteX11" fmla="*/ 0 w 5895818"/>
              <a:gd name="connsiteY11" fmla="*/ 6858000 h 6858000"/>
              <a:gd name="connsiteX0" fmla="*/ 0 w 5903978"/>
              <a:gd name="connsiteY0" fmla="*/ 0 h 6858000"/>
              <a:gd name="connsiteX1" fmla="*/ 3594100 w 5903978"/>
              <a:gd name="connsiteY1" fmla="*/ 0 h 6858000"/>
              <a:gd name="connsiteX2" fmla="*/ 3594100 w 5903978"/>
              <a:gd name="connsiteY2" fmla="*/ 1506 h 6858000"/>
              <a:gd name="connsiteX3" fmla="*/ 4692930 w 5903978"/>
              <a:gd name="connsiteY3" fmla="*/ 1506 h 6858000"/>
              <a:gd name="connsiteX4" fmla="*/ 4692930 w 5903978"/>
              <a:gd name="connsiteY4" fmla="*/ 4 h 6858000"/>
              <a:gd name="connsiteX5" fmla="*/ 4952764 w 5903978"/>
              <a:gd name="connsiteY5" fmla="*/ 4 h 6858000"/>
              <a:gd name="connsiteX6" fmla="*/ 5895818 w 5903978"/>
              <a:gd name="connsiteY6" fmla="*/ 5364661 h 6858000"/>
              <a:gd name="connsiteX7" fmla="*/ 5868180 w 5903978"/>
              <a:gd name="connsiteY7" fmla="*/ 6384965 h 6858000"/>
              <a:gd name="connsiteX8" fmla="*/ 5860754 w 5903978"/>
              <a:gd name="connsiteY8" fmla="*/ 6519446 h 6858000"/>
              <a:gd name="connsiteX9" fmla="*/ 5903978 w 5903978"/>
              <a:gd name="connsiteY9" fmla="*/ 6858000 h 6858000"/>
              <a:gd name="connsiteX10" fmla="*/ 4622713 w 5903978"/>
              <a:gd name="connsiteY10" fmla="*/ 6858000 h 6858000"/>
              <a:gd name="connsiteX11" fmla="*/ 0 w 5903978"/>
              <a:gd name="connsiteY11" fmla="*/ 6858000 h 6858000"/>
              <a:gd name="connsiteX12" fmla="*/ 0 w 5903978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03978" h="6858000">
                <a:moveTo>
                  <a:pt x="0" y="0"/>
                </a:moveTo>
                <a:lnTo>
                  <a:pt x="3594100" y="0"/>
                </a:lnTo>
                <a:lnTo>
                  <a:pt x="3594100" y="1506"/>
                </a:lnTo>
                <a:lnTo>
                  <a:pt x="4692930" y="1506"/>
                </a:lnTo>
                <a:lnTo>
                  <a:pt x="4692930" y="4"/>
                </a:lnTo>
                <a:lnTo>
                  <a:pt x="4952764" y="4"/>
                </a:lnTo>
                <a:cubicBezTo>
                  <a:pt x="5619746" y="1632591"/>
                  <a:pt x="5843619" y="3673325"/>
                  <a:pt x="5895818" y="5364661"/>
                </a:cubicBezTo>
                <a:cubicBezTo>
                  <a:pt x="5893861" y="5726694"/>
                  <a:pt x="5883586" y="6068511"/>
                  <a:pt x="5868180" y="6384965"/>
                </a:cubicBezTo>
                <a:lnTo>
                  <a:pt x="5860754" y="6519446"/>
                </a:lnTo>
                <a:lnTo>
                  <a:pt x="5903978" y="6858000"/>
                </a:lnTo>
                <a:lnTo>
                  <a:pt x="4622713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r>
              <a:rPr lang="fr-FR" smtClean="0"/>
              <a:t>Cliquez sur l'icône pour ajouter une image</a:t>
            </a:r>
            <a:endParaRPr lang="fr-FR"/>
          </a:p>
        </p:txBody>
      </p:sp>
      <p:sp>
        <p:nvSpPr>
          <p:cNvPr id="19" name="Freeform 20"/>
          <p:cNvSpPr>
            <a:spLocks/>
          </p:cNvSpPr>
          <p:nvPr userDrawn="1"/>
        </p:nvSpPr>
        <p:spPr bwMode="gray">
          <a:xfrm rot="16200000">
            <a:off x="2019225" y="1692231"/>
            <a:ext cx="4094126" cy="709669"/>
          </a:xfrm>
          <a:custGeom>
            <a:avLst/>
            <a:gdLst>
              <a:gd name="T0" fmla="*/ 3469 w 3469"/>
              <a:gd name="T1" fmla="*/ 227 h 820"/>
              <a:gd name="T2" fmla="*/ 3469 w 3469"/>
              <a:gd name="T3" fmla="*/ 0 h 820"/>
              <a:gd name="T4" fmla="*/ 0 w 3469"/>
              <a:gd name="T5" fmla="*/ 813 h 820"/>
              <a:gd name="T6" fmla="*/ 3469 w 3469"/>
              <a:gd name="T7" fmla="*/ 227 h 820"/>
              <a:gd name="connsiteX0" fmla="*/ 10185 w 10185"/>
              <a:gd name="connsiteY0" fmla="*/ 2768 h 9954"/>
              <a:gd name="connsiteX1" fmla="*/ 10185 w 10185"/>
              <a:gd name="connsiteY1" fmla="*/ 0 h 9954"/>
              <a:gd name="connsiteX2" fmla="*/ 0 w 10185"/>
              <a:gd name="connsiteY2" fmla="*/ 9951 h 9954"/>
              <a:gd name="connsiteX3" fmla="*/ 10185 w 10185"/>
              <a:gd name="connsiteY3" fmla="*/ 2768 h 9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85" h="9954">
                <a:moveTo>
                  <a:pt x="10185" y="2768"/>
                </a:moveTo>
                <a:lnTo>
                  <a:pt x="10185" y="0"/>
                </a:lnTo>
                <a:cubicBezTo>
                  <a:pt x="7141" y="7012"/>
                  <a:pt x="3151" y="9402"/>
                  <a:pt x="0" y="9951"/>
                </a:cubicBezTo>
                <a:cubicBezTo>
                  <a:pt x="2891" y="10036"/>
                  <a:pt x="6659" y="8500"/>
                  <a:pt x="10185" y="27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28" name="Freeform 27"/>
          <p:cNvSpPr>
            <a:spLocks/>
          </p:cNvSpPr>
          <p:nvPr userDrawn="1"/>
        </p:nvSpPr>
        <p:spPr bwMode="gray">
          <a:xfrm rot="16200000">
            <a:off x="3838348" y="4555793"/>
            <a:ext cx="1123741" cy="51674"/>
          </a:xfrm>
          <a:custGeom>
            <a:avLst/>
            <a:gdLst>
              <a:gd name="connsiteX0" fmla="*/ 1498321 w 1498321"/>
              <a:gd name="connsiteY0" fmla="*/ 56110 h 68898"/>
              <a:gd name="connsiteX1" fmla="*/ 199640 w 1498321"/>
              <a:gd name="connsiteY1" fmla="*/ 65396 h 68898"/>
              <a:gd name="connsiteX2" fmla="*/ 0 w 1498321"/>
              <a:gd name="connsiteY2" fmla="*/ 61318 h 68898"/>
              <a:gd name="connsiteX3" fmla="*/ 0 w 1498321"/>
              <a:gd name="connsiteY3" fmla="*/ 0 h 68898"/>
              <a:gd name="connsiteX4" fmla="*/ 169722 w 1498321"/>
              <a:gd name="connsiteY4" fmla="*/ 11528 h 68898"/>
              <a:gd name="connsiteX5" fmla="*/ 1498321 w 1498321"/>
              <a:gd name="connsiteY5" fmla="*/ 56110 h 6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98321" h="68898">
                <a:moveTo>
                  <a:pt x="1498321" y="56110"/>
                </a:moveTo>
                <a:cubicBezTo>
                  <a:pt x="1033528" y="70301"/>
                  <a:pt x="595395" y="71532"/>
                  <a:pt x="199640" y="65396"/>
                </a:cubicBezTo>
                <a:lnTo>
                  <a:pt x="0" y="61318"/>
                </a:lnTo>
                <a:lnTo>
                  <a:pt x="0" y="0"/>
                </a:lnTo>
                <a:lnTo>
                  <a:pt x="169722" y="11528"/>
                </a:lnTo>
                <a:cubicBezTo>
                  <a:pt x="568446" y="36127"/>
                  <a:pt x="1015369" y="53504"/>
                  <a:pt x="1498321" y="561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pPr defTabSz="685649"/>
            <a:endParaRPr lang="fr-FR" sz="1400">
              <a:solidFill>
                <a:srgbClr val="232323"/>
              </a:solidFill>
              <a:latin typeface="Calibri"/>
            </a:endParaRPr>
          </a:p>
        </p:txBody>
      </p:sp>
      <p:sp>
        <p:nvSpPr>
          <p:cNvPr id="31" name="Titre 7"/>
          <p:cNvSpPr>
            <a:spLocks noGrp="1"/>
          </p:cNvSpPr>
          <p:nvPr>
            <p:ph type="title"/>
          </p:nvPr>
        </p:nvSpPr>
        <p:spPr bwMode="gray">
          <a:xfrm>
            <a:off x="4886326" y="404645"/>
            <a:ext cx="3957638" cy="785813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4886326" y="1371600"/>
            <a:ext cx="3986213" cy="85725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lang="fr-FR" sz="2400" b="1" kern="1200" cap="small" normalizeH="0" baseline="0" dirty="0" smtClean="0">
                <a:solidFill>
                  <a:srgbClr val="C00000"/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33" name="Espace réservé du contenu 11"/>
          <p:cNvSpPr>
            <a:spLocks noGrp="1"/>
          </p:cNvSpPr>
          <p:nvPr>
            <p:ph sz="quarter" idx="21" hasCustomPrompt="1"/>
          </p:nvPr>
        </p:nvSpPr>
        <p:spPr bwMode="gray">
          <a:xfrm>
            <a:off x="4972051" y="2838450"/>
            <a:ext cx="3900488" cy="1543050"/>
          </a:xfrm>
        </p:spPr>
        <p:txBody>
          <a:bodyPr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fr-FR" sz="1500" b="0" kern="1200" cap="none" normalizeH="0" baseline="0" dirty="0" smtClean="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36800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dirty="0" smtClean="0"/>
              <a:t>60 minutes pour découvrir </a:t>
            </a:r>
            <a:r>
              <a:rPr lang="fr-FR" dirty="0" err="1" smtClean="0"/>
              <a:t>Spring</a:t>
            </a:r>
            <a:r>
              <a:rPr lang="fr-FR" dirty="0" smtClean="0"/>
              <a:t> Batch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913099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Steria Consul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6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22" name="Picture 2" descr="Z:\Sopra group - Evolution du masque Sopra Steria\2. Recu\Logo\SOPRASTERIA_soprasteriaconsulting_RVB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64982" y="4431258"/>
            <a:ext cx="3028950" cy="63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499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opra HR Softw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2084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12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89858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11" name="Groupe 10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3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15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91816" y="4494308"/>
            <a:ext cx="2598688" cy="5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593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contenu 11"/>
          <p:cNvSpPr>
            <a:spLocks noGrp="1"/>
          </p:cNvSpPr>
          <p:nvPr>
            <p:ph sz="quarter" idx="13" hasCustomPrompt="1"/>
          </p:nvPr>
        </p:nvSpPr>
        <p:spPr bwMode="gray">
          <a:xfrm>
            <a:off x="395287" y="1113242"/>
            <a:ext cx="8353426" cy="3511146"/>
          </a:xfr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</p:spTree>
    <p:extLst>
      <p:ext uri="{BB962C8B-B14F-4D97-AF65-F5344CB8AC3E}">
        <p14:creationId xmlns:p14="http://schemas.microsoft.com/office/powerpoint/2010/main" val="1147172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 userDrawn="1"/>
        </p:nvGrpSpPr>
        <p:grpSpPr>
          <a:xfrm>
            <a:off x="0" y="-49209"/>
            <a:ext cx="9145587" cy="1342955"/>
            <a:chOff x="0" y="-49209"/>
            <a:chExt cx="9145587" cy="1342955"/>
          </a:xfrm>
        </p:grpSpPr>
        <p:sp>
          <p:nvSpPr>
            <p:cNvPr id="16" name="Freeform 20"/>
            <p:cNvSpPr>
              <a:spLocks/>
            </p:cNvSpPr>
            <p:nvPr userDrawn="1"/>
          </p:nvSpPr>
          <p:spPr bwMode="gray">
            <a:xfrm>
              <a:off x="3374982" y="1"/>
              <a:ext cx="5770605" cy="1284517"/>
            </a:xfrm>
            <a:custGeom>
              <a:avLst/>
              <a:gdLst/>
              <a:ahLst/>
              <a:cxnLst/>
              <a:rect l="l" t="t" r="r" b="b"/>
              <a:pathLst>
                <a:path w="5770605" h="1284517">
                  <a:moveTo>
                    <a:pt x="5674681" y="0"/>
                  </a:moveTo>
                  <a:lnTo>
                    <a:pt x="5770605" y="0"/>
                  </a:lnTo>
                  <a:lnTo>
                    <a:pt x="5770605" y="321661"/>
                  </a:lnTo>
                  <a:cubicBezTo>
                    <a:pt x="3772848" y="1089664"/>
                    <a:pt x="1637979" y="1295465"/>
                    <a:pt x="0" y="1284076"/>
                  </a:cubicBezTo>
                  <a:cubicBezTo>
                    <a:pt x="1752676" y="1211862"/>
                    <a:pt x="3963502" y="901911"/>
                    <a:pt x="56746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22"/>
            <p:cNvSpPr>
              <a:spLocks/>
            </p:cNvSpPr>
            <p:nvPr userDrawn="1"/>
          </p:nvSpPr>
          <p:spPr bwMode="gray">
            <a:xfrm>
              <a:off x="0" y="-49209"/>
              <a:ext cx="3479800" cy="1342955"/>
            </a:xfrm>
            <a:custGeom>
              <a:avLst/>
              <a:gdLst/>
              <a:ahLst/>
              <a:cxnLst/>
              <a:rect l="l" t="t" r="r" b="b"/>
              <a:pathLst>
                <a:path w="3479800" h="1342955">
                  <a:moveTo>
                    <a:pt x="3745" y="0"/>
                  </a:moveTo>
                  <a:lnTo>
                    <a:pt x="4901" y="0"/>
                  </a:lnTo>
                  <a:lnTo>
                    <a:pt x="4901" y="962445"/>
                  </a:lnTo>
                  <a:cubicBezTo>
                    <a:pt x="4901" y="962445"/>
                    <a:pt x="1437664" y="1310235"/>
                    <a:pt x="3479800" y="1324930"/>
                  </a:cubicBezTo>
                  <a:cubicBezTo>
                    <a:pt x="1514516" y="1404935"/>
                    <a:pt x="104" y="1192687"/>
                    <a:pt x="0" y="1192672"/>
                  </a:cubicBezTo>
                  <a:cubicBezTo>
                    <a:pt x="0" y="1192672"/>
                    <a:pt x="0" y="1192672"/>
                    <a:pt x="37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Rectangle 2"/>
            <p:cNvSpPr/>
            <p:nvPr userDrawn="1"/>
          </p:nvSpPr>
          <p:spPr>
            <a:xfrm>
              <a:off x="0" y="0"/>
              <a:ext cx="9061374" cy="1285878"/>
            </a:xfrm>
            <a:custGeom>
              <a:avLst/>
              <a:gdLst/>
              <a:ahLst/>
              <a:cxnLst/>
              <a:rect l="l" t="t" r="r" b="b"/>
              <a:pathLst>
                <a:path w="9061374" h="1285878">
                  <a:moveTo>
                    <a:pt x="0" y="0"/>
                  </a:moveTo>
                  <a:lnTo>
                    <a:pt x="9061374" y="0"/>
                  </a:lnTo>
                  <a:cubicBezTo>
                    <a:pt x="7350591" y="906827"/>
                    <a:pt x="5233770" y="1213486"/>
                    <a:pt x="3474539" y="1285878"/>
                  </a:cubicBezTo>
                  <a:cubicBezTo>
                    <a:pt x="1433421" y="1271165"/>
                    <a:pt x="186" y="922963"/>
                    <a:pt x="0" y="922918"/>
                  </a:cubicBezTo>
                  <a:cubicBezTo>
                    <a:pt x="0" y="922892"/>
                    <a:pt x="0" y="918086"/>
                    <a:pt x="0" y="0"/>
                  </a:cubicBezTo>
                  <a:close/>
                </a:path>
              </a:pathLst>
            </a:custGeom>
            <a:solidFill>
              <a:srgbClr val="CF0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 smtClean="0"/>
            </a:p>
          </p:txBody>
        </p:sp>
      </p:grpSp>
      <p:sp>
        <p:nvSpPr>
          <p:cNvPr id="9" name="Espace réservé du texte 8"/>
          <p:cNvSpPr>
            <a:spLocks noGrp="1"/>
          </p:cNvSpPr>
          <p:nvPr userDrawn="1">
            <p:ph type="body" sz="quarter" idx="13" hasCustomPrompt="1"/>
          </p:nvPr>
        </p:nvSpPr>
        <p:spPr bwMode="gray">
          <a:xfrm>
            <a:off x="395288" y="1739496"/>
            <a:ext cx="8353425" cy="288489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800"/>
              </a:spcBef>
              <a:buFont typeface="Arial" panose="020B0604020202020204" pitchFamily="34" charset="0"/>
              <a:buNone/>
              <a:defRPr sz="2000" b="0"/>
            </a:lvl1pPr>
            <a:lvl2pPr marL="0" indent="0">
              <a:spcBef>
                <a:spcPts val="800"/>
              </a:spcBef>
              <a:buFont typeface="Arial" panose="020B0604020202020204" pitchFamily="34" charset="0"/>
              <a:buNone/>
              <a:defRPr sz="2400" b="1"/>
            </a:lvl2pPr>
            <a:lvl3pPr marL="493713" indent="0">
              <a:buNone/>
              <a:defRPr/>
            </a:lvl3pPr>
            <a:lvl4pPr marL="898525" indent="0">
              <a:buFont typeface="Arial" panose="020B0604020202020204" pitchFamily="34" charset="0"/>
              <a:buNone/>
              <a:defRPr/>
            </a:lvl4pPr>
            <a:lvl5pPr marL="898525" indent="0">
              <a:buFont typeface="Arial" panose="020B0604020202020204" pitchFamily="34" charset="0"/>
              <a:buNone/>
              <a:defRPr/>
            </a:lvl5pPr>
          </a:lstStyle>
          <a:p>
            <a:r>
              <a:rPr lang="en-GB" noProof="0" dirty="0" smtClean="0"/>
              <a:t>Chapter title</a:t>
            </a:r>
          </a:p>
          <a:p>
            <a:pPr lvl="1"/>
            <a:r>
              <a:rPr lang="en-GB" noProof="0" dirty="0" smtClean="0"/>
              <a:t>Chapter title in bold </a:t>
            </a:r>
          </a:p>
        </p:txBody>
      </p:sp>
      <p:sp>
        <p:nvSpPr>
          <p:cNvPr id="3" name="Espace réservé de la date 2"/>
          <p:cNvSpPr>
            <a:spLocks noGrp="1"/>
          </p:cNvSpPr>
          <p:nvPr userDrawn="1">
            <p:ph type="dt" sz="half" idx="10"/>
          </p:nvPr>
        </p:nvSpPr>
        <p:spPr bwMode="gray"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 userDrawn="1"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 userDrawn="1"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ZoneTexte 9"/>
          <p:cNvSpPr txBox="1"/>
          <p:nvPr userDrawn="1"/>
        </p:nvSpPr>
        <p:spPr bwMode="gray">
          <a:xfrm>
            <a:off x="300668" y="483518"/>
            <a:ext cx="2382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0" dirty="0" smtClean="0">
                <a:solidFill>
                  <a:schemeClr val="bg1"/>
                </a:solidFill>
                <a:latin typeface="+mn-lt"/>
              </a:rPr>
              <a:t>OVERVIEW</a:t>
            </a:r>
            <a:endParaRPr lang="it-IT" sz="2400" b="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6977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3" name="Groupe 12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4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0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1364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e la date 14"/>
          <p:cNvSpPr>
            <a:spLocks noGrp="1"/>
          </p:cNvSpPr>
          <p:nvPr>
            <p:ph type="dt" sz="half" idx="12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6" name="Espace réservé du pied de page 15"/>
          <p:cNvSpPr>
            <a:spLocks noGrp="1"/>
          </p:cNvSpPr>
          <p:nvPr>
            <p:ph type="ftr" sz="quarter" idx="13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7" name="Espace réservé du numéro de diapositive 16"/>
          <p:cNvSpPr>
            <a:spLocks noGrp="1"/>
          </p:cNvSpPr>
          <p:nvPr>
            <p:ph type="sldNum" sz="quarter" idx="14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8" name="Connecteur droit 17"/>
          <p:cNvCxnSpPr/>
          <p:nvPr userDrawn="1"/>
        </p:nvCxnSpPr>
        <p:spPr bwMode="gray">
          <a:xfrm>
            <a:off x="395536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re 1"/>
          <p:cNvSpPr>
            <a:spLocks noGrp="1"/>
          </p:cNvSpPr>
          <p:nvPr>
            <p:ph type="ctrTitle" hasCustomPrompt="1"/>
          </p:nvPr>
        </p:nvSpPr>
        <p:spPr bwMode="gray">
          <a:xfrm>
            <a:off x="395536" y="3113147"/>
            <a:ext cx="6451431" cy="369312"/>
          </a:xfrm>
        </p:spPr>
        <p:txBody>
          <a:bodyPr wrap="square" anchor="b">
            <a:spAutoFit/>
          </a:bodyPr>
          <a:lstStyle>
            <a:lvl1pPr algn="l">
              <a:defRPr sz="2000" cap="all" baseline="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Title presentation</a:t>
            </a:r>
            <a:endParaRPr lang="fr-FR" dirty="0"/>
          </a:p>
        </p:txBody>
      </p:sp>
      <p:sp>
        <p:nvSpPr>
          <p:cNvPr id="25" name="Sous-titr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395536" y="3490921"/>
            <a:ext cx="6457215" cy="246221"/>
          </a:xfrm>
          <a:prstGeom prst="rect">
            <a:avLst/>
          </a:prstGeom>
        </p:spPr>
        <p:txBody>
          <a:bodyPr wrap="square" tIns="0" bIns="0">
            <a:spAutoFit/>
          </a:bodyPr>
          <a:lstStyle>
            <a:lvl1pPr marL="0" indent="0" algn="l">
              <a:spcBef>
                <a:spcPts val="411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j-lt"/>
              </a:defRPr>
            </a:lvl1pPr>
            <a:lvl2pPr marL="457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smtClean="0"/>
              <a:t>Subtitle</a:t>
            </a:r>
            <a:endParaRPr lang="en-GB" noProof="0" dirty="0"/>
          </a:p>
        </p:txBody>
      </p:sp>
      <p:pic>
        <p:nvPicPr>
          <p:cNvPr id="32" name="Image 3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  <p:grpSp>
        <p:nvGrpSpPr>
          <p:cNvPr id="13" name="Groupe 12"/>
          <p:cNvGrpSpPr/>
          <p:nvPr userDrawn="1"/>
        </p:nvGrpSpPr>
        <p:grpSpPr bwMode="gray">
          <a:xfrm>
            <a:off x="0" y="868362"/>
            <a:ext cx="9145587" cy="1773238"/>
            <a:chOff x="0" y="1958231"/>
            <a:chExt cx="9145587" cy="1773238"/>
          </a:xfrm>
          <a:solidFill>
            <a:schemeClr val="accent4"/>
          </a:solidFill>
        </p:grpSpPr>
        <p:sp>
          <p:nvSpPr>
            <p:cNvPr id="14" name="Freeform 20"/>
            <p:cNvSpPr>
              <a:spLocks/>
            </p:cNvSpPr>
            <p:nvPr userDrawn="1"/>
          </p:nvSpPr>
          <p:spPr bwMode="gray">
            <a:xfrm>
              <a:off x="3374982" y="2326531"/>
              <a:ext cx="5770605" cy="1333688"/>
            </a:xfrm>
            <a:custGeom>
              <a:avLst/>
              <a:gdLst>
                <a:gd name="T0" fmla="*/ 3469 w 3469"/>
                <a:gd name="T1" fmla="*/ 227 h 820"/>
                <a:gd name="T2" fmla="*/ 3469 w 3469"/>
                <a:gd name="T3" fmla="*/ 0 h 820"/>
                <a:gd name="T4" fmla="*/ 0 w 3469"/>
                <a:gd name="T5" fmla="*/ 813 h 820"/>
                <a:gd name="T6" fmla="*/ 3469 w 3469"/>
                <a:gd name="T7" fmla="*/ 227 h 820"/>
                <a:gd name="connsiteX0" fmla="*/ 10185 w 10185"/>
                <a:gd name="connsiteY0" fmla="*/ 2768 h 9954"/>
                <a:gd name="connsiteX1" fmla="*/ 10185 w 10185"/>
                <a:gd name="connsiteY1" fmla="*/ 0 h 9954"/>
                <a:gd name="connsiteX2" fmla="*/ 0 w 10185"/>
                <a:gd name="connsiteY2" fmla="*/ 9951 h 9954"/>
                <a:gd name="connsiteX3" fmla="*/ 10185 w 10185"/>
                <a:gd name="connsiteY3" fmla="*/ 2768 h 9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85" h="9954">
                  <a:moveTo>
                    <a:pt x="10185" y="2768"/>
                  </a:moveTo>
                  <a:lnTo>
                    <a:pt x="10185" y="0"/>
                  </a:lnTo>
                  <a:cubicBezTo>
                    <a:pt x="7141" y="7012"/>
                    <a:pt x="3151" y="9402"/>
                    <a:pt x="0" y="9951"/>
                  </a:cubicBezTo>
                  <a:cubicBezTo>
                    <a:pt x="2891" y="10036"/>
                    <a:pt x="6659" y="8500"/>
                    <a:pt x="10185" y="2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22"/>
            <p:cNvSpPr>
              <a:spLocks/>
            </p:cNvSpPr>
            <p:nvPr userDrawn="1"/>
          </p:nvSpPr>
          <p:spPr bwMode="gray">
            <a:xfrm>
              <a:off x="0" y="1958231"/>
              <a:ext cx="3479800" cy="1773238"/>
            </a:xfrm>
            <a:custGeom>
              <a:avLst/>
              <a:gdLst>
                <a:gd name="T0" fmla="*/ 3 w 2130"/>
                <a:gd name="T1" fmla="*/ 0 h 1086"/>
                <a:gd name="T2" fmla="*/ 0 w 2130"/>
                <a:gd name="T3" fmla="*/ 956 h 1086"/>
                <a:gd name="T4" fmla="*/ 2130 w 2130"/>
                <a:gd name="T5" fmla="*/ 1037 h 1086"/>
                <a:gd name="T6" fmla="*/ 3 w 2130"/>
                <a:gd name="T7" fmla="*/ 815 h 1086"/>
                <a:gd name="T8" fmla="*/ 3 w 2130"/>
                <a:gd name="T9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0" h="1086">
                  <a:moveTo>
                    <a:pt x="3" y="0"/>
                  </a:moveTo>
                  <a:cubicBezTo>
                    <a:pt x="0" y="956"/>
                    <a:pt x="0" y="956"/>
                    <a:pt x="0" y="956"/>
                  </a:cubicBezTo>
                  <a:cubicBezTo>
                    <a:pt x="0" y="956"/>
                    <a:pt x="927" y="1086"/>
                    <a:pt x="2130" y="1037"/>
                  </a:cubicBezTo>
                  <a:cubicBezTo>
                    <a:pt x="880" y="1028"/>
                    <a:pt x="3" y="815"/>
                    <a:pt x="3" y="81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20" name="Rectangle 2"/>
          <p:cNvSpPr/>
          <p:nvPr userDrawn="1"/>
        </p:nvSpPr>
        <p:spPr>
          <a:xfrm>
            <a:off x="0" y="0"/>
            <a:ext cx="9145588" cy="2571750"/>
          </a:xfrm>
          <a:custGeom>
            <a:avLst/>
            <a:gdLst/>
            <a:ahLst/>
            <a:cxnLst/>
            <a:rect l="l" t="t" r="r" b="b"/>
            <a:pathLst>
              <a:path w="9145588" h="2571750">
                <a:moveTo>
                  <a:pt x="0" y="0"/>
                </a:moveTo>
                <a:lnTo>
                  <a:pt x="9144000" y="0"/>
                </a:lnTo>
                <a:lnTo>
                  <a:pt x="9144000" y="876299"/>
                </a:lnTo>
                <a:lnTo>
                  <a:pt x="9145588" y="876299"/>
                </a:lnTo>
                <a:cubicBezTo>
                  <a:pt x="9145588" y="876327"/>
                  <a:pt x="9145588" y="879493"/>
                  <a:pt x="9145588" y="1242530"/>
                </a:cubicBezTo>
                <a:cubicBezTo>
                  <a:pt x="7419759" y="2182630"/>
                  <a:pt x="5262472" y="2498177"/>
                  <a:pt x="3474539" y="2571750"/>
                </a:cubicBezTo>
                <a:cubicBezTo>
                  <a:pt x="1433421" y="2557037"/>
                  <a:pt x="186" y="2208835"/>
                  <a:pt x="0" y="2208790"/>
                </a:cubicBezTo>
                <a:cubicBezTo>
                  <a:pt x="0" y="2208777"/>
                  <a:pt x="0" y="2205040"/>
                  <a:pt x="0" y="1114995"/>
                </a:cubicBezTo>
                <a:cubicBezTo>
                  <a:pt x="0" y="1113616"/>
                  <a:pt x="0" y="1112234"/>
                  <a:pt x="0" y="1110851"/>
                </a:cubicBezTo>
                <a:lnTo>
                  <a:pt x="0" y="997357"/>
                </a:lnTo>
                <a:lnTo>
                  <a:pt x="0" y="876299"/>
                </a:lnTo>
                <a:close/>
              </a:path>
            </a:pathLst>
          </a:cu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729091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536" y="1113240"/>
            <a:ext cx="8353177" cy="351114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536" y="252376"/>
            <a:ext cx="8353098" cy="249410"/>
          </a:xfrm>
        </p:spPr>
        <p:txBody>
          <a:bodyPr anchor="ctr"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95535" y="558549"/>
            <a:ext cx="8353177" cy="222647"/>
          </a:xfrm>
          <a:prstGeom prst="rect">
            <a:avLst/>
          </a:prstGeom>
        </p:spPr>
        <p:txBody>
          <a:bodyPr vert="horz" lIns="0" tIns="45710" rIns="0" bIns="45710" rtlCol="0" anchor="ctr">
            <a:noAutofit/>
          </a:bodyPr>
          <a:lstStyle>
            <a:lvl1pPr marL="0" indent="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  <a:defRPr lang="fr-FR" sz="1600" cap="all" smtClean="0">
                <a:solidFill>
                  <a:srgbClr val="CF022B"/>
                </a:solidFill>
                <a:latin typeface="+mj-lt"/>
                <a:ea typeface="+mj-ea"/>
                <a:cs typeface="+mj-cs"/>
              </a:defRPr>
            </a:lvl1pPr>
            <a:lvl2pPr>
              <a:defRPr lang="fr-FR" smtClean="0"/>
            </a:lvl2pPr>
            <a:lvl3pPr>
              <a:defRPr lang="fr-FR" smtClean="0"/>
            </a:lvl3pPr>
            <a:lvl4pPr>
              <a:defRPr lang="fr-FR" smtClean="0"/>
            </a:lvl4pPr>
            <a:lvl5pPr>
              <a:defRPr lang="en-GB"/>
            </a:lvl5pPr>
          </a:lstStyle>
          <a:p>
            <a:pPr marL="0" lvl="0">
              <a:lnSpc>
                <a:spcPct val="90000"/>
              </a:lnSpc>
              <a:spcBef>
                <a:spcPct val="0"/>
              </a:spcBef>
            </a:pPr>
            <a:r>
              <a:rPr lang="en-GB" noProof="0" dirty="0" smtClean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36175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/>
          <p:cNvSpPr>
            <a:spLocks noGrp="1"/>
          </p:cNvSpPr>
          <p:nvPr>
            <p:ph sz="quarter" idx="14" hasCustomPrompt="1"/>
          </p:nvPr>
        </p:nvSpPr>
        <p:spPr bwMode="gray">
          <a:xfrm>
            <a:off x="4693155" y="1113242"/>
            <a:ext cx="4032697" cy="3511508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395287" y="1113236"/>
            <a:ext cx="4057394" cy="351115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</a:lstStyle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 hasCustomPrompt="1"/>
          </p:nvPr>
        </p:nvSpPr>
        <p:spPr bwMode="gray">
          <a:xfrm>
            <a:off x="395287" y="195486"/>
            <a:ext cx="8353426" cy="679771"/>
          </a:xfrm>
        </p:spPr>
        <p:txBody>
          <a:bodyPr/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endParaRPr lang="fr-FR" dirty="0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 smtClean="0"/>
              <a:t>Title presentation</a:t>
            </a:r>
            <a:endParaRPr lang="fr-FR" dirty="0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0781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95287" y="195486"/>
            <a:ext cx="8353426" cy="679771"/>
          </a:xfrm>
          <a:prstGeom prst="rect">
            <a:avLst/>
          </a:prstGeom>
        </p:spPr>
        <p:txBody>
          <a:bodyPr vert="horz" lIns="0" tIns="45710" rIns="0" bIns="45710" rtlCol="0" anchor="b">
            <a:noAutofit/>
          </a:bodyPr>
          <a:lstStyle/>
          <a:p>
            <a:r>
              <a:rPr lang="en-GB" noProof="0" dirty="0" smtClean="0"/>
              <a:t>Title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5142034" y="4851340"/>
            <a:ext cx="1086163" cy="154578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95287" y="4876656"/>
            <a:ext cx="4544590" cy="121614"/>
          </a:xfrm>
          <a:prstGeom prst="rect">
            <a:avLst/>
          </a:prstGeom>
        </p:spPr>
        <p:txBody>
          <a:bodyPr vert="horz" lIns="91420" tIns="45710" rIns="91420" bIns="45710" rtlCol="0" anchor="ctr"/>
          <a:lstStyle>
            <a:lvl1pPr algn="l">
              <a:defRPr sz="900">
                <a:solidFill>
                  <a:srgbClr val="464646"/>
                </a:solidFill>
              </a:defRPr>
            </a:lvl1pPr>
          </a:lstStyle>
          <a:p>
            <a:r>
              <a:rPr lang="fr-FR" dirty="0" smtClean="0"/>
              <a:t>Title presentation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26348" y="4876656"/>
            <a:ext cx="296226" cy="121614"/>
          </a:xfrm>
          <a:prstGeom prst="rect">
            <a:avLst/>
          </a:prstGeom>
        </p:spPr>
        <p:txBody>
          <a:bodyPr vert="horz" lIns="0" tIns="45710" rIns="0" bIns="45710" rtlCol="0" anchor="ctr"/>
          <a:lstStyle>
            <a:lvl1pPr algn="r">
              <a:defRPr sz="900">
                <a:solidFill>
                  <a:srgbClr val="464646"/>
                </a:solidFill>
              </a:defRPr>
            </a:lvl1pPr>
          </a:lstStyle>
          <a:p>
            <a:fld id="{AF43E6FD-AB27-4108-A2FC-346BB5F75E3F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1" name="Connecteur droit 10"/>
          <p:cNvCxnSpPr/>
          <p:nvPr/>
        </p:nvCxnSpPr>
        <p:spPr bwMode="gray">
          <a:xfrm>
            <a:off x="395287" y="4903711"/>
            <a:ext cx="0" cy="74066"/>
          </a:xfrm>
          <a:prstGeom prst="line">
            <a:avLst/>
          </a:prstGeom>
          <a:ln w="28575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 bwMode="gray">
          <a:xfrm>
            <a:off x="395287" y="930336"/>
            <a:ext cx="641823" cy="0"/>
          </a:xfrm>
          <a:prstGeom prst="line">
            <a:avLst/>
          </a:prstGeom>
          <a:ln w="12700">
            <a:solidFill>
              <a:srgbClr val="CF0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 bwMode="gray">
          <a:xfrm>
            <a:off x="0" y="1"/>
            <a:ext cx="9143728" cy="80319"/>
          </a:xfrm>
          <a:prstGeom prst="rect">
            <a:avLst/>
          </a:prstGeom>
          <a:solidFill>
            <a:srgbClr val="CF0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space réservé du texte 6"/>
          <p:cNvSpPr>
            <a:spLocks noGrp="1"/>
          </p:cNvSpPr>
          <p:nvPr>
            <p:ph type="body" idx="1"/>
          </p:nvPr>
        </p:nvSpPr>
        <p:spPr bwMode="gray">
          <a:xfrm>
            <a:off x="395287" y="1113236"/>
            <a:ext cx="8353425" cy="35111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 smtClean="0"/>
              <a:t>Text level one</a:t>
            </a:r>
          </a:p>
          <a:p>
            <a:pPr lvl="1"/>
            <a:r>
              <a:rPr lang="en-GB" noProof="0" dirty="0" smtClean="0"/>
              <a:t>Text level two</a:t>
            </a:r>
          </a:p>
          <a:p>
            <a:pPr lvl="2"/>
            <a:r>
              <a:rPr lang="en-GB" noProof="0" dirty="0" smtClean="0"/>
              <a:t>Text level three</a:t>
            </a:r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74038" y="4710111"/>
            <a:ext cx="425591" cy="31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069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70" r:id="rId3"/>
    <p:sldLayoutId id="2147483650" r:id="rId4"/>
    <p:sldLayoutId id="2147483662" r:id="rId5"/>
    <p:sldLayoutId id="2147483656" r:id="rId6"/>
    <p:sldLayoutId id="2147483674" r:id="rId7"/>
    <p:sldLayoutId id="2147483663" r:id="rId8"/>
    <p:sldLayoutId id="2147483664" r:id="rId9"/>
    <p:sldLayoutId id="2147483660" r:id="rId10"/>
    <p:sldLayoutId id="2147483657" r:id="rId11"/>
    <p:sldLayoutId id="2147483658" r:id="rId12"/>
    <p:sldLayoutId id="2147483659" r:id="rId13"/>
    <p:sldLayoutId id="2147483654" r:id="rId14"/>
    <p:sldLayoutId id="2147483655" r:id="rId15"/>
    <p:sldLayoutId id="2147483667" r:id="rId16"/>
    <p:sldLayoutId id="2147483672" r:id="rId17"/>
    <p:sldLayoutId id="2147483673" r:id="rId18"/>
    <p:sldLayoutId id="2147483676" r:id="rId19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199" rtl="0" eaLnBrk="1" latinLnBrk="0" hangingPunct="1">
        <a:lnSpc>
          <a:spcPct val="90000"/>
        </a:lnSpc>
        <a:spcBef>
          <a:spcPct val="0"/>
        </a:spcBef>
        <a:buNone/>
        <a:defRPr sz="2000" kern="1200" cap="all" baseline="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71463" indent="-271463" algn="l" defTabSz="914199" rtl="0" eaLnBrk="1" latinLnBrk="0" hangingPunct="1">
        <a:spcBef>
          <a:spcPts val="600"/>
        </a:spcBef>
        <a:buClr>
          <a:srgbClr val="CF022B"/>
        </a:buClr>
        <a:buSzPct val="90000"/>
        <a:buFontTx/>
        <a:buBlip>
          <a:blip r:embed="rId22"/>
        </a:buBlip>
        <a:tabLst/>
        <a:defRPr sz="1600" kern="1200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715963" indent="-242888" algn="l" defTabSz="914199" rtl="0" eaLnBrk="1" latinLnBrk="0" hangingPunct="1">
        <a:spcBef>
          <a:spcPts val="411"/>
        </a:spcBef>
        <a:buClr>
          <a:schemeClr val="accent4"/>
        </a:buClr>
        <a:buSzPct val="100000"/>
        <a:buFont typeface="Wingdings" panose="05000000000000000000" pitchFamily="2" charset="2"/>
        <a:buChar char="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89013" marR="0" indent="-203200" algn="l" defTabSz="725488" rtl="0" eaLnBrk="1" fontAlgn="auto" latinLnBrk="0" hangingPunct="1">
        <a:lnSpc>
          <a:spcPct val="100000"/>
        </a:lnSpc>
        <a:spcBef>
          <a:spcPts val="411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lang="fr-FR" sz="1200" i="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990600" indent="-206375" algn="l" defTabSz="914199" rtl="0" eaLnBrk="1" latinLnBrk="0" hangingPunct="1">
        <a:spcBef>
          <a:spcPts val="0"/>
        </a:spcBef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985838" marR="0" indent="-198438" algn="l" defTabSz="914199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79500" indent="-8890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360000" indent="0" algn="l" defTabSz="914199" rtl="0" eaLnBrk="1" latinLnBrk="0" hangingPunct="1">
        <a:spcBef>
          <a:spcPct val="20000"/>
        </a:spcBef>
        <a:buFont typeface="Calibri" panose="020F0502020204030204" pitchFamily="34" charset="0"/>
        <a:buChar char="‐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45" indent="-228550" algn="l" defTabSz="9141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0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99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98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96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95" algn="l" defTabSz="9141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Spring </a:t>
            </a:r>
            <a:r>
              <a:rPr lang="en-GB" dirty="0" err="1" smtClean="0"/>
              <a:t>BatcH</a:t>
            </a:r>
            <a:endParaRPr lang="fr-FR" dirty="0"/>
          </a:p>
        </p:txBody>
      </p:sp>
      <p:sp>
        <p:nvSpPr>
          <p:cNvPr id="2" name="Sous-titr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Les basiques</a:t>
            </a:r>
            <a:endParaRPr lang="fr-FR" dirty="0"/>
          </a:p>
        </p:txBody>
      </p:sp>
      <p:pic>
        <p:nvPicPr>
          <p:cNvPr id="9" name="Picture 2" descr="http://khs-wordpress.s3.amazonaws.com/wp-content/uploads/Spring-Bat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4086" y="3003798"/>
            <a:ext cx="2120921" cy="12119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760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type de </a:t>
            </a:r>
            <a:r>
              <a:rPr lang="fr-FR" dirty="0" err="1" smtClean="0"/>
              <a:t>Step</a:t>
            </a:r>
            <a:r>
              <a:rPr lang="fr-FR" dirty="0" smtClean="0"/>
              <a:t> : </a:t>
            </a:r>
            <a:r>
              <a:rPr lang="fr-FR" dirty="0" err="1" smtClean="0"/>
              <a:t>Chunk</a:t>
            </a:r>
            <a:r>
              <a:rPr lang="fr-FR" dirty="0" smtClean="0"/>
              <a:t> (1/2)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8700" y="1039569"/>
            <a:ext cx="3726414" cy="3888432"/>
          </a:xfrm>
        </p:spPr>
        <p:txBody>
          <a:bodyPr/>
          <a:lstStyle/>
          <a:p>
            <a:r>
              <a:rPr lang="fr-FR" dirty="0" smtClean="0"/>
              <a:t>Un des principaux concepts de </a:t>
            </a:r>
            <a:r>
              <a:rPr lang="fr-FR" dirty="0" err="1" smtClean="0"/>
              <a:t>Spring</a:t>
            </a:r>
            <a:r>
              <a:rPr lang="fr-FR" dirty="0" smtClean="0"/>
              <a:t> Batch</a:t>
            </a:r>
          </a:p>
          <a:p>
            <a:r>
              <a:rPr lang="fr-FR" dirty="0" smtClean="0"/>
              <a:t>Type d’étape comprenant</a:t>
            </a:r>
          </a:p>
          <a:p>
            <a:pPr lvl="1"/>
            <a:r>
              <a:rPr lang="fr-FR" dirty="0" smtClean="0"/>
              <a:t>La lecture de données,</a:t>
            </a:r>
          </a:p>
          <a:p>
            <a:pPr lvl="1"/>
            <a:r>
              <a:rPr lang="fr-FR" dirty="0" smtClean="0"/>
              <a:t>Le traitement de ces données,</a:t>
            </a:r>
          </a:p>
          <a:p>
            <a:pPr lvl="1"/>
            <a:r>
              <a:rPr lang="fr-FR" dirty="0" smtClean="0"/>
              <a:t>L’écriture de ces données</a:t>
            </a:r>
          </a:p>
          <a:p>
            <a:r>
              <a:rPr lang="fr-FR" dirty="0" smtClean="0"/>
              <a:t>Les données sont lues et transformées successivement, puis écrites par paquets.</a:t>
            </a:r>
          </a:p>
          <a:p>
            <a:r>
              <a:rPr lang="fr-FR" dirty="0" smtClean="0"/>
              <a:t>Un « commit </a:t>
            </a:r>
            <a:r>
              <a:rPr lang="fr-FR" dirty="0" err="1" smtClean="0"/>
              <a:t>interval</a:t>
            </a:r>
            <a:r>
              <a:rPr lang="fr-FR" dirty="0" smtClean="0"/>
              <a:t> » paramétrable définit la taille de ces paquets</a:t>
            </a:r>
          </a:p>
          <a:p>
            <a:r>
              <a:rPr lang="fr-FR" dirty="0" smtClean="0"/>
              <a:t>Utilise les transactions</a:t>
            </a:r>
          </a:p>
          <a:p>
            <a:pPr lvl="1"/>
            <a:endParaRPr lang="fr-FR" dirty="0" smtClean="0"/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6985213" y="1091281"/>
            <a:ext cx="1188132" cy="324036"/>
          </a:xfrm>
          <a:prstGeom prst="roundRect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tx1"/>
                </a:solidFill>
                <a:latin typeface="Arial" charset="0"/>
                <a:ea typeface="ヒラギノ角ゴ Pro W3" pitchFamily="1" charset="-128"/>
              </a:rPr>
              <a:t>ItemReader</a:t>
            </a:r>
            <a:endParaRPr lang="fr-FR" sz="1350" dirty="0">
              <a:solidFill>
                <a:schemeClr val="tx1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8" name="Rectangle à coins arrondis 7"/>
          <p:cNvSpPr/>
          <p:nvPr/>
        </p:nvSpPr>
        <p:spPr bwMode="auto">
          <a:xfrm>
            <a:off x="6910539" y="2171401"/>
            <a:ext cx="1350150" cy="324036"/>
          </a:xfrm>
          <a:prstGeom prst="roundRect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tx1"/>
                </a:solidFill>
                <a:latin typeface="Arial" charset="0"/>
                <a:ea typeface="ヒラギノ角ゴ Pro W3" pitchFamily="1" charset="-128"/>
              </a:rPr>
              <a:t>ItemProcessor</a:t>
            </a:r>
            <a:endParaRPr lang="fr-FR" sz="1350" dirty="0">
              <a:solidFill>
                <a:schemeClr val="tx1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9" name="Rectangle à coins arrondis 8"/>
          <p:cNvSpPr/>
          <p:nvPr/>
        </p:nvSpPr>
        <p:spPr bwMode="auto">
          <a:xfrm>
            <a:off x="6988357" y="3251521"/>
            <a:ext cx="1188132" cy="324036"/>
          </a:xfrm>
          <a:prstGeom prst="roundRect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solidFill>
                  <a:schemeClr val="tx1"/>
                </a:solidFill>
                <a:latin typeface="Arial" charset="0"/>
                <a:ea typeface="ヒラギノ角ゴ Pro W3" pitchFamily="1" charset="-128"/>
              </a:rPr>
              <a:t>ItemWriter</a:t>
            </a:r>
            <a:endParaRPr lang="fr-FR" sz="1350" dirty="0">
              <a:solidFill>
                <a:schemeClr val="tx1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7190094" y="335197"/>
            <a:ext cx="78270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Source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7056651" y="4277635"/>
            <a:ext cx="10527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Destination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6842157" y="2571572"/>
            <a:ext cx="10527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Item B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6043633" y="1621393"/>
            <a:ext cx="10527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50" dirty="0"/>
              <a:t>Item A</a:t>
            </a:r>
          </a:p>
        </p:txBody>
      </p:sp>
      <p:sp>
        <p:nvSpPr>
          <p:cNvPr id="20" name="Organigramme : Connecteur 19"/>
          <p:cNvSpPr/>
          <p:nvPr/>
        </p:nvSpPr>
        <p:spPr bwMode="auto">
          <a:xfrm>
            <a:off x="6658033" y="1723535"/>
            <a:ext cx="108012" cy="108012"/>
          </a:xfrm>
          <a:prstGeom prst="flowChartConnector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1" name="Organigramme : Connecteur 20"/>
          <p:cNvSpPr/>
          <p:nvPr/>
        </p:nvSpPr>
        <p:spPr bwMode="auto">
          <a:xfrm>
            <a:off x="6874057" y="1723535"/>
            <a:ext cx="108012" cy="108012"/>
          </a:xfrm>
          <a:prstGeom prst="flowChartConnector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2" name="Organigramme : Connecteur 21"/>
          <p:cNvSpPr/>
          <p:nvPr/>
        </p:nvSpPr>
        <p:spPr bwMode="auto">
          <a:xfrm>
            <a:off x="6766045" y="1453505"/>
            <a:ext cx="108012" cy="108012"/>
          </a:xfrm>
          <a:prstGeom prst="flowChartConnector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24" name="Connecteur droit 23"/>
          <p:cNvCxnSpPr>
            <a:stCxn id="22" idx="3"/>
            <a:endCxn id="20" idx="0"/>
          </p:cNvCxnSpPr>
          <p:nvPr/>
        </p:nvCxnSpPr>
        <p:spPr bwMode="auto">
          <a:xfrm flipH="1">
            <a:off x="6712040" y="1545699"/>
            <a:ext cx="69824" cy="17783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Connecteur droit 25"/>
          <p:cNvCxnSpPr>
            <a:stCxn id="22" idx="5"/>
            <a:endCxn id="21" idx="0"/>
          </p:cNvCxnSpPr>
          <p:nvPr/>
        </p:nvCxnSpPr>
        <p:spPr bwMode="auto">
          <a:xfrm>
            <a:off x="6858239" y="1545699"/>
            <a:ext cx="69824" cy="17783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Organigramme : Connecteur 27"/>
          <p:cNvSpPr/>
          <p:nvPr/>
        </p:nvSpPr>
        <p:spPr bwMode="auto">
          <a:xfrm>
            <a:off x="6772333" y="2009383"/>
            <a:ext cx="108012" cy="108012"/>
          </a:xfrm>
          <a:prstGeom prst="flowChartConnector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29" name="Organigramme : Connecteur 28"/>
          <p:cNvSpPr/>
          <p:nvPr/>
        </p:nvSpPr>
        <p:spPr bwMode="auto">
          <a:xfrm>
            <a:off x="6988357" y="2009383"/>
            <a:ext cx="108012" cy="108012"/>
          </a:xfrm>
          <a:prstGeom prst="flowChartConnector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30" name="Connecteur droit 29"/>
          <p:cNvCxnSpPr>
            <a:stCxn id="21" idx="3"/>
            <a:endCxn id="28" idx="0"/>
          </p:cNvCxnSpPr>
          <p:nvPr/>
        </p:nvCxnSpPr>
        <p:spPr bwMode="auto">
          <a:xfrm flipH="1">
            <a:off x="6826340" y="1815728"/>
            <a:ext cx="63536" cy="193655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Connecteur droit 30"/>
          <p:cNvCxnSpPr>
            <a:stCxn id="21" idx="5"/>
            <a:endCxn id="29" idx="0"/>
          </p:cNvCxnSpPr>
          <p:nvPr/>
        </p:nvCxnSpPr>
        <p:spPr bwMode="auto">
          <a:xfrm>
            <a:off x="6966251" y="1815728"/>
            <a:ext cx="76112" cy="193655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Organigramme : Connecteur 33"/>
          <p:cNvSpPr/>
          <p:nvPr/>
        </p:nvSpPr>
        <p:spPr bwMode="auto">
          <a:xfrm>
            <a:off x="6664321" y="2819473"/>
            <a:ext cx="108012" cy="108012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35" name="Organigramme : Connecteur 34"/>
          <p:cNvSpPr/>
          <p:nvPr/>
        </p:nvSpPr>
        <p:spPr bwMode="auto">
          <a:xfrm>
            <a:off x="6880345" y="2819473"/>
            <a:ext cx="108012" cy="108012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36" name="Organigramme : Connecteur 35"/>
          <p:cNvSpPr/>
          <p:nvPr/>
        </p:nvSpPr>
        <p:spPr bwMode="auto">
          <a:xfrm>
            <a:off x="6772333" y="2549443"/>
            <a:ext cx="108012" cy="108012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37" name="Connecteur droit 36"/>
          <p:cNvCxnSpPr>
            <a:stCxn id="36" idx="3"/>
            <a:endCxn id="34" idx="0"/>
          </p:cNvCxnSpPr>
          <p:nvPr/>
        </p:nvCxnSpPr>
        <p:spPr bwMode="auto">
          <a:xfrm flipH="1">
            <a:off x="6718328" y="2641637"/>
            <a:ext cx="69824" cy="17783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Connecteur droit 37"/>
          <p:cNvCxnSpPr>
            <a:stCxn id="36" idx="5"/>
            <a:endCxn id="35" idx="0"/>
          </p:cNvCxnSpPr>
          <p:nvPr/>
        </p:nvCxnSpPr>
        <p:spPr bwMode="auto">
          <a:xfrm>
            <a:off x="6864527" y="2641637"/>
            <a:ext cx="69824" cy="17783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Organigramme : Connecteur 38"/>
          <p:cNvSpPr/>
          <p:nvPr/>
        </p:nvSpPr>
        <p:spPr bwMode="auto">
          <a:xfrm>
            <a:off x="6556309" y="3105321"/>
            <a:ext cx="108012" cy="108012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40" name="Organigramme : Connecteur 39"/>
          <p:cNvSpPr/>
          <p:nvPr/>
        </p:nvSpPr>
        <p:spPr bwMode="auto">
          <a:xfrm>
            <a:off x="6772333" y="3105321"/>
            <a:ext cx="108012" cy="108012"/>
          </a:xfrm>
          <a:prstGeom prst="flowChartConnector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41" name="Connecteur droit 40"/>
          <p:cNvCxnSpPr>
            <a:stCxn id="34" idx="3"/>
            <a:endCxn id="39" idx="0"/>
          </p:cNvCxnSpPr>
          <p:nvPr/>
        </p:nvCxnSpPr>
        <p:spPr bwMode="auto">
          <a:xfrm flipH="1">
            <a:off x="6610316" y="2911667"/>
            <a:ext cx="69824" cy="193655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Connecteur droit 41"/>
          <p:cNvCxnSpPr>
            <a:stCxn id="34" idx="5"/>
            <a:endCxn id="40" idx="0"/>
          </p:cNvCxnSpPr>
          <p:nvPr/>
        </p:nvCxnSpPr>
        <p:spPr bwMode="auto">
          <a:xfrm>
            <a:off x="6756515" y="2911667"/>
            <a:ext cx="69824" cy="193655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Flèche vers le bas 44"/>
          <p:cNvSpPr/>
          <p:nvPr/>
        </p:nvSpPr>
        <p:spPr bwMode="auto">
          <a:xfrm>
            <a:off x="7474411" y="2549443"/>
            <a:ext cx="216024" cy="648072"/>
          </a:xfrm>
          <a:prstGeom prst="downArrow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46" name="Flèche vers le bas 45"/>
          <p:cNvSpPr/>
          <p:nvPr/>
        </p:nvSpPr>
        <p:spPr bwMode="auto">
          <a:xfrm>
            <a:off x="7474411" y="1469323"/>
            <a:ext cx="216024" cy="648072"/>
          </a:xfrm>
          <a:prstGeom prst="downArrow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47" name="Flèche vers le bas 46"/>
          <p:cNvSpPr/>
          <p:nvPr/>
        </p:nvSpPr>
        <p:spPr bwMode="auto">
          <a:xfrm>
            <a:off x="7474411" y="571890"/>
            <a:ext cx="216024" cy="486054"/>
          </a:xfrm>
          <a:prstGeom prst="downArrow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48" name="Flèche vers le bas 47"/>
          <p:cNvSpPr/>
          <p:nvPr/>
        </p:nvSpPr>
        <p:spPr bwMode="auto">
          <a:xfrm>
            <a:off x="7474411" y="3629563"/>
            <a:ext cx="216024" cy="648072"/>
          </a:xfrm>
          <a:prstGeom prst="downArrow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49" name="Rectangle à coins arrondis 48"/>
          <p:cNvSpPr/>
          <p:nvPr/>
        </p:nvSpPr>
        <p:spPr bwMode="auto">
          <a:xfrm>
            <a:off x="6394291" y="2063389"/>
            <a:ext cx="1944216" cy="2538282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6070255" y="3197515"/>
            <a:ext cx="59406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350" dirty="0" err="1">
                <a:solidFill>
                  <a:schemeClr val="accent6"/>
                </a:solidFill>
              </a:rPr>
              <a:t>Tx</a:t>
            </a:r>
            <a:endParaRPr lang="fr-FR" sz="1350" dirty="0">
              <a:solidFill>
                <a:schemeClr val="accent6"/>
              </a:solidFill>
            </a:endParaRPr>
          </a:p>
        </p:txBody>
      </p:sp>
      <p:sp>
        <p:nvSpPr>
          <p:cNvPr id="51" name="Rectangle à coins arrondis 50"/>
          <p:cNvSpPr/>
          <p:nvPr/>
        </p:nvSpPr>
        <p:spPr bwMode="auto">
          <a:xfrm>
            <a:off x="6394291" y="281191"/>
            <a:ext cx="1890210" cy="1188132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1350">
              <a:solidFill>
                <a:schemeClr val="tx2"/>
              </a:solidFill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6070255" y="70627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350" dirty="0" err="1">
                <a:solidFill>
                  <a:schemeClr val="accent6"/>
                </a:solidFill>
              </a:rPr>
              <a:t>Tx</a:t>
            </a:r>
            <a:endParaRPr lang="fr-FR" sz="1350" dirty="0">
              <a:solidFill>
                <a:schemeClr val="accent6"/>
              </a:solidFill>
            </a:endParaRPr>
          </a:p>
        </p:txBody>
      </p:sp>
      <p:sp>
        <p:nvSpPr>
          <p:cNvPr id="43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63981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type de </a:t>
            </a:r>
            <a:r>
              <a:rPr lang="fr-FR" dirty="0" err="1" smtClean="0"/>
              <a:t>Step</a:t>
            </a:r>
            <a:r>
              <a:rPr lang="fr-FR" dirty="0" smtClean="0"/>
              <a:t> : </a:t>
            </a:r>
            <a:r>
              <a:rPr lang="fr-FR" dirty="0" err="1" smtClean="0"/>
              <a:t>Chunk</a:t>
            </a:r>
            <a:r>
              <a:rPr lang="fr-FR" dirty="0" smtClean="0"/>
              <a:t> (2/2)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7" y="1084584"/>
            <a:ext cx="5592365" cy="527651"/>
          </a:xfrm>
        </p:spPr>
        <p:txBody>
          <a:bodyPr/>
          <a:lstStyle/>
          <a:p>
            <a:pPr>
              <a:buNone/>
            </a:pPr>
            <a:r>
              <a:rPr lang="fr-FR" dirty="0" smtClean="0">
                <a:sym typeface="Wingdings" pitchFamily="2" charset="2"/>
              </a:rPr>
              <a:t>Le type « </a:t>
            </a:r>
            <a:r>
              <a:rPr lang="fr-FR" dirty="0" err="1" smtClean="0">
                <a:solidFill>
                  <a:srgbClr val="FF0000"/>
                </a:solidFill>
                <a:sym typeface="Wingdings" pitchFamily="2" charset="2"/>
              </a:rPr>
              <a:t>Chunk</a:t>
            </a:r>
            <a:r>
              <a:rPr lang="fr-FR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fr-FR" dirty="0" err="1" smtClean="0">
                <a:solidFill>
                  <a:srgbClr val="FF0000"/>
                </a:solidFill>
                <a:sym typeface="Wingdings" pitchFamily="2" charset="2"/>
              </a:rPr>
              <a:t>Oriented</a:t>
            </a:r>
            <a:r>
              <a:rPr lang="fr-FR" dirty="0" smtClean="0">
                <a:sym typeface="Wingdings" pitchFamily="2" charset="2"/>
              </a:rPr>
              <a:t> » avec commit-</a:t>
            </a:r>
            <a:r>
              <a:rPr lang="fr-FR" dirty="0" err="1" smtClean="0">
                <a:sym typeface="Wingdings" pitchFamily="2" charset="2"/>
              </a:rPr>
              <a:t>interval</a:t>
            </a:r>
            <a:r>
              <a:rPr lang="fr-FR" dirty="0" smtClean="0">
                <a:sym typeface="Wingdings" pitchFamily="2" charset="2"/>
              </a:rPr>
              <a:t> de 2 ici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pic>
        <p:nvPicPr>
          <p:cNvPr id="3789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5241" y="1491854"/>
            <a:ext cx="5455444" cy="30027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18570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ItemReader</a:t>
            </a:r>
            <a:r>
              <a:rPr lang="fr-FR" dirty="0" smtClean="0"/>
              <a:t> (1/2)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1663" y="1084584"/>
            <a:ext cx="5592365" cy="3272414"/>
          </a:xfrm>
        </p:spPr>
        <p:txBody>
          <a:bodyPr/>
          <a:lstStyle/>
          <a:p>
            <a:r>
              <a:rPr lang="fr-FR" dirty="0" smtClean="0"/>
              <a:t>Son rôle</a:t>
            </a:r>
          </a:p>
          <a:p>
            <a:pPr lvl="1"/>
            <a:r>
              <a:rPr lang="fr-FR" dirty="0" smtClean="0"/>
              <a:t>Lire un élément.</a:t>
            </a:r>
          </a:p>
          <a:p>
            <a:r>
              <a:rPr lang="fr-FR" dirty="0" smtClean="0"/>
              <a:t>Cet élément peut provenir</a:t>
            </a:r>
          </a:p>
          <a:p>
            <a:pPr lvl="1"/>
            <a:r>
              <a:rPr lang="fr-FR" dirty="0" smtClean="0"/>
              <a:t>D’un fichier XML,</a:t>
            </a:r>
          </a:p>
          <a:p>
            <a:pPr lvl="1"/>
            <a:r>
              <a:rPr lang="fr-FR" dirty="0" smtClean="0"/>
              <a:t>D’un fichier plat particulier,</a:t>
            </a:r>
          </a:p>
          <a:p>
            <a:pPr lvl="1"/>
            <a:r>
              <a:rPr lang="fr-FR" dirty="0" smtClean="0"/>
              <a:t>D’une base de données (via SQL direct, </a:t>
            </a:r>
            <a:r>
              <a:rPr lang="fr-FR" dirty="0" err="1" smtClean="0"/>
              <a:t>Hibernate</a:t>
            </a:r>
            <a:r>
              <a:rPr lang="fr-FR" dirty="0" smtClean="0"/>
              <a:t>…).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Un élément du type souhaité est retourné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pic>
        <p:nvPicPr>
          <p:cNvPr id="389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197" y="2923618"/>
            <a:ext cx="5507831" cy="9477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2" name="Organigramme : Terminateur 11"/>
          <p:cNvSpPr/>
          <p:nvPr/>
        </p:nvSpPr>
        <p:spPr bwMode="auto">
          <a:xfrm>
            <a:off x="6022778" y="162042"/>
            <a:ext cx="2915840" cy="1458516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000"/>
          <a:lstStyle/>
          <a:p>
            <a:pPr>
              <a:defRPr/>
            </a:pPr>
            <a:endParaRPr lang="fr-FR" sz="825" dirty="0">
              <a:solidFill>
                <a:schemeClr val="tx2"/>
              </a:solidFill>
              <a:ea typeface="ヒラギノ角ゴ Pro W3" pitchFamily="1" charset="-128"/>
            </a:endParaRPr>
          </a:p>
        </p:txBody>
      </p:sp>
      <p:sp>
        <p:nvSpPr>
          <p:cNvPr id="38920" name="ZoneTexte 11"/>
          <p:cNvSpPr txBox="1">
            <a:spLocks noChangeArrowheads="1"/>
          </p:cNvSpPr>
          <p:nvPr/>
        </p:nvSpPr>
        <p:spPr bwMode="auto">
          <a:xfrm>
            <a:off x="6508552" y="162041"/>
            <a:ext cx="222885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350" b="1">
                <a:solidFill>
                  <a:schemeClr val="bg1"/>
                </a:solidFill>
                <a:latin typeface="Calibri" pitchFamily="34" charset="0"/>
              </a:rPr>
              <a:t>Chunk Oriented Tasklet</a:t>
            </a:r>
            <a:endParaRPr lang="fr-FR" sz="1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426524" y="540661"/>
            <a:ext cx="539354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8074224" y="540661"/>
            <a:ext cx="540544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6346627" y="540661"/>
            <a:ext cx="971550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200" b="1" dirty="0" err="1">
                <a:solidFill>
                  <a:schemeClr val="accent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ItemReader</a:t>
            </a:r>
            <a:endParaRPr lang="fr-FR" sz="900" b="1" dirty="0">
              <a:solidFill>
                <a:schemeClr val="accent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pic>
        <p:nvPicPr>
          <p:cNvPr id="38924" name="Picture 101" descr="loup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38280" y="702586"/>
            <a:ext cx="1566863" cy="151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0634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ItemReader</a:t>
            </a:r>
            <a:r>
              <a:rPr lang="fr-FR" dirty="0" smtClean="0"/>
              <a:t> (2/2)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602" y="985153"/>
            <a:ext cx="5592365" cy="594066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Différentes implémentations de l’</a:t>
            </a:r>
            <a:r>
              <a:rPr lang="fr-FR" dirty="0" err="1" smtClean="0"/>
              <a:t>ItemReader</a:t>
            </a:r>
            <a:r>
              <a:rPr lang="fr-FR" dirty="0" smtClean="0"/>
              <a:t> :</a:t>
            </a:r>
          </a:p>
        </p:txBody>
      </p:sp>
      <p:sp>
        <p:nvSpPr>
          <p:cNvPr id="41989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523655" y="1282186"/>
            <a:ext cx="4104084" cy="323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FlatFileItemReader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StaxEventItemReader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JmsItemReader</a:t>
            </a:r>
            <a:r>
              <a:rPr lang="fr-FR" sz="1350" b="1" dirty="0"/>
              <a:t> </a:t>
            </a: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ListItemReader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ItemReaderAdapter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AggregateItemReader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AbstractItemCountingItemStreamItemReader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741760" lvl="2" indent="-135731">
              <a:spcAft>
                <a:spcPct val="10000"/>
              </a:spcAft>
              <a:buClr>
                <a:srgbClr val="A7A9C1"/>
              </a:buClr>
              <a:buSzPct val="60000"/>
              <a:buFont typeface="Wingdings" pitchFamily="2" charset="2"/>
              <a:buChar char="n"/>
              <a:defRPr/>
            </a:pPr>
            <a:endParaRPr lang="fr-FR" sz="1200" kern="0" dirty="0">
              <a:solidFill>
                <a:srgbClr val="5A5A5A"/>
              </a:solidFill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4842030" y="1437624"/>
            <a:ext cx="2788444" cy="23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JdbcCursorItemReader</a:t>
            </a:r>
            <a:endParaRPr lang="fr-FR" sz="1350" b="1" kern="0" dirty="0">
              <a:solidFill>
                <a:srgbClr val="5A5A5A"/>
              </a:solidFill>
            </a:endParaRP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JdbcPagingItemReader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JpaPagingItemReader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kern="0" dirty="0" err="1">
                <a:solidFill>
                  <a:srgbClr val="5A5A5A"/>
                </a:solidFill>
              </a:rPr>
              <a:t>HibernateCursorItemReader</a:t>
            </a:r>
            <a:r>
              <a:rPr lang="fr-FR" sz="1350" b="1" kern="0" dirty="0">
                <a:solidFill>
                  <a:srgbClr val="5A5A5A"/>
                </a:solidFill>
              </a:rPr>
              <a:t> </a:t>
            </a:r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IbatisPagingItemReader</a:t>
            </a:r>
            <a:endParaRPr lang="fr-FR" sz="1350" b="1" dirty="0"/>
          </a:p>
        </p:txBody>
      </p:sp>
      <p:sp>
        <p:nvSpPr>
          <p:cNvPr id="8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49397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ItemProcessor</a:t>
            </a:r>
            <a:r>
              <a:rPr lang="fr-FR" dirty="0" smtClean="0"/>
              <a:t> (1/2)</a:t>
            </a: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pic>
        <p:nvPicPr>
          <p:cNvPr id="399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722" y="3496185"/>
            <a:ext cx="5778104" cy="6691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Organigramme : Terminateur 6"/>
          <p:cNvSpPr/>
          <p:nvPr/>
        </p:nvSpPr>
        <p:spPr bwMode="auto">
          <a:xfrm>
            <a:off x="6100763" y="195486"/>
            <a:ext cx="2915840" cy="1458516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000"/>
          <a:lstStyle/>
          <a:p>
            <a:pPr>
              <a:defRPr/>
            </a:pPr>
            <a:endParaRPr lang="fr-FR" sz="825" dirty="0">
              <a:solidFill>
                <a:schemeClr val="tx2"/>
              </a:solidFill>
              <a:ea typeface="ヒラギノ角ゴ Pro W3" pitchFamily="1" charset="-128"/>
            </a:endParaRPr>
          </a:p>
        </p:txBody>
      </p:sp>
      <p:sp>
        <p:nvSpPr>
          <p:cNvPr id="39944" name="ZoneTexte 11"/>
          <p:cNvSpPr txBox="1">
            <a:spLocks noChangeArrowheads="1"/>
          </p:cNvSpPr>
          <p:nvPr/>
        </p:nvSpPr>
        <p:spPr bwMode="auto">
          <a:xfrm>
            <a:off x="6587059" y="195486"/>
            <a:ext cx="222885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350" b="1">
                <a:solidFill>
                  <a:schemeClr val="bg1"/>
                </a:solidFill>
                <a:latin typeface="Calibri" pitchFamily="34" charset="0"/>
              </a:rPr>
              <a:t>Chunk Oriented Tasklet</a:t>
            </a:r>
            <a:endParaRPr lang="fr-FR" sz="1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425134" y="574106"/>
            <a:ext cx="485775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237205" y="574106"/>
            <a:ext cx="485775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019256" y="574106"/>
            <a:ext cx="1121047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200" b="1" dirty="0" err="1">
                <a:solidFill>
                  <a:schemeClr val="accent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ItemProcessor</a:t>
            </a:r>
            <a:endParaRPr lang="fr-FR" sz="900" b="1" dirty="0">
              <a:solidFill>
                <a:schemeClr val="accent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pic>
        <p:nvPicPr>
          <p:cNvPr id="39948" name="Picture 101" descr="loup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10910" y="736030"/>
            <a:ext cx="1620440" cy="156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0242" y="1149438"/>
            <a:ext cx="5592365" cy="3338829"/>
          </a:xfrm>
        </p:spPr>
        <p:txBody>
          <a:bodyPr/>
          <a:lstStyle/>
          <a:p>
            <a:r>
              <a:rPr lang="fr-FR" dirty="0" smtClean="0"/>
              <a:t>Son Rôle</a:t>
            </a:r>
          </a:p>
          <a:p>
            <a:pPr lvl="1"/>
            <a:r>
              <a:rPr lang="fr-FR" dirty="0" smtClean="0"/>
              <a:t>Transformer un élément,</a:t>
            </a:r>
          </a:p>
          <a:p>
            <a:pPr lvl="1"/>
            <a:r>
              <a:rPr lang="fr-FR" dirty="0" smtClean="0"/>
              <a:t>Valider ou filtrer (rejeter) l’élément.</a:t>
            </a:r>
          </a:p>
          <a:p>
            <a:r>
              <a:rPr lang="fr-FR" dirty="0" smtClean="0"/>
              <a:t>L’</a:t>
            </a:r>
            <a:r>
              <a:rPr lang="fr-FR" dirty="0" err="1" smtClean="0"/>
              <a:t>ItemProcessor</a:t>
            </a:r>
            <a:r>
              <a:rPr lang="fr-FR" dirty="0" smtClean="0"/>
              <a:t> transforme l’item qu’il reçoit, selon des règles métiers, et en retourne un autre.</a:t>
            </a:r>
          </a:p>
          <a:p>
            <a:r>
              <a:rPr lang="fr-FR" dirty="0" smtClean="0"/>
              <a:t>Si le processor retourne un objet </a:t>
            </a:r>
            <a:r>
              <a:rPr lang="fr-FR" dirty="0" err="1" smtClean="0">
                <a:solidFill>
                  <a:srgbClr val="FF0000"/>
                </a:solidFill>
              </a:rPr>
              <a:t>null</a:t>
            </a:r>
            <a:r>
              <a:rPr lang="fr-FR" dirty="0" smtClean="0"/>
              <a:t>, ce dernier </a:t>
            </a:r>
            <a:r>
              <a:rPr lang="fr-FR" dirty="0" smtClean="0">
                <a:solidFill>
                  <a:srgbClr val="FF0000"/>
                </a:solidFill>
              </a:rPr>
              <a:t>n’est pas transmis </a:t>
            </a:r>
            <a:r>
              <a:rPr lang="fr-FR" dirty="0" smtClean="0"/>
              <a:t>au </a:t>
            </a:r>
            <a:r>
              <a:rPr lang="fr-FR" dirty="0" err="1" smtClean="0"/>
              <a:t>writer</a:t>
            </a: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</p:txBody>
      </p:sp>
      <p:sp>
        <p:nvSpPr>
          <p:cNvPr id="13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6230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ItemProcessor</a:t>
            </a:r>
            <a:r>
              <a:rPr lang="fr-FR" dirty="0" smtClean="0"/>
              <a:t> (2/2)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2263" y="1054219"/>
            <a:ext cx="5592365" cy="3317731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Différentes implémentations de l’</a:t>
            </a:r>
            <a:r>
              <a:rPr lang="fr-FR" dirty="0" err="1" smtClean="0"/>
              <a:t>ItemProcessor</a:t>
            </a:r>
            <a:endParaRPr lang="fr-FR" dirty="0" smtClean="0"/>
          </a:p>
          <a:p>
            <a:pPr eaLnBrk="1" hangingPunct="1">
              <a:defRPr/>
            </a:pPr>
            <a:r>
              <a:rPr lang="fr-FR" dirty="0" err="1" smtClean="0"/>
              <a:t>CompositeItemProcessor</a:t>
            </a:r>
            <a:endParaRPr lang="fr-FR" dirty="0" smtClean="0"/>
          </a:p>
          <a:p>
            <a:pPr eaLnBrk="1" hangingPunct="1">
              <a:defRPr/>
            </a:pPr>
            <a:r>
              <a:rPr lang="fr-FR" dirty="0" err="1" smtClean="0"/>
              <a:t>ItemProcessorAdapter</a:t>
            </a:r>
            <a:endParaRPr lang="fr-FR" dirty="0" smtClean="0"/>
          </a:p>
          <a:p>
            <a:pPr eaLnBrk="1" hangingPunct="1">
              <a:defRPr/>
            </a:pPr>
            <a:r>
              <a:rPr lang="fr-FR" dirty="0" err="1" smtClean="0"/>
              <a:t>PassThroughItemProcessor</a:t>
            </a:r>
            <a:endParaRPr lang="fr-FR" dirty="0" smtClean="0"/>
          </a:p>
          <a:p>
            <a:pPr eaLnBrk="1" hangingPunct="1">
              <a:defRPr/>
            </a:pPr>
            <a:r>
              <a:rPr lang="fr-FR" dirty="0" err="1" smtClean="0"/>
              <a:t>ValidatingItemProcessor</a:t>
            </a:r>
            <a:endParaRPr lang="fr-FR" dirty="0" smtClean="0"/>
          </a:p>
          <a:p>
            <a:pPr>
              <a:buNone/>
            </a:pPr>
            <a:endParaRPr lang="fr-FR" dirty="0" smtClean="0"/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0812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ItemWriter</a:t>
            </a:r>
            <a:r>
              <a:rPr lang="fr-FR" dirty="0" smtClean="0"/>
              <a:t> (1/2)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4332" y="1425955"/>
            <a:ext cx="5592365" cy="3230817"/>
          </a:xfrm>
        </p:spPr>
        <p:txBody>
          <a:bodyPr/>
          <a:lstStyle/>
          <a:p>
            <a:r>
              <a:rPr lang="fr-FR" dirty="0" smtClean="0"/>
              <a:t>Son rôle</a:t>
            </a:r>
          </a:p>
          <a:p>
            <a:pPr lvl="1"/>
            <a:r>
              <a:rPr lang="fr-FR" dirty="0" smtClean="0"/>
              <a:t>Écrire les items par lots</a:t>
            </a:r>
          </a:p>
          <a:p>
            <a:r>
              <a:rPr lang="fr-FR" dirty="0" smtClean="0"/>
              <a:t>Comme pour la lecture, l’écriture peut se faire dans</a:t>
            </a:r>
          </a:p>
          <a:p>
            <a:pPr lvl="1"/>
            <a:r>
              <a:rPr lang="fr-FR" dirty="0" smtClean="0"/>
              <a:t>un fichier XML,</a:t>
            </a:r>
          </a:p>
          <a:p>
            <a:pPr lvl="1"/>
            <a:r>
              <a:rPr lang="fr-FR" dirty="0" smtClean="0"/>
              <a:t>un fichier plat particulier,</a:t>
            </a:r>
          </a:p>
          <a:p>
            <a:pPr lvl="1"/>
            <a:r>
              <a:rPr lang="fr-FR" dirty="0" smtClean="0"/>
              <a:t>une base de données (via SQL direct, </a:t>
            </a:r>
            <a:r>
              <a:rPr lang="fr-FR" dirty="0" err="1" smtClean="0"/>
              <a:t>Hibernate</a:t>
            </a:r>
            <a:r>
              <a:rPr lang="fr-FR" dirty="0" smtClean="0"/>
              <a:t>…).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pPr>
              <a:buNone/>
            </a:pP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smtClean="0"/>
              <a:t>L’argument est une liste, car l’écriture est réalisée par lots.</a:t>
            </a:r>
          </a:p>
        </p:txBody>
      </p:sp>
      <p:sp>
        <p:nvSpPr>
          <p:cNvPr id="40965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pic>
        <p:nvPicPr>
          <p:cNvPr id="409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024" y="3318186"/>
            <a:ext cx="5473303" cy="10251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" name="Organigramme : Terminateur 6"/>
          <p:cNvSpPr/>
          <p:nvPr/>
        </p:nvSpPr>
        <p:spPr bwMode="auto">
          <a:xfrm>
            <a:off x="5977229" y="195486"/>
            <a:ext cx="2915840" cy="1458516"/>
          </a:xfrm>
          <a:prstGeom prst="flowChartTerminator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000"/>
          <a:lstStyle/>
          <a:p>
            <a:pPr>
              <a:defRPr/>
            </a:pPr>
            <a:endParaRPr lang="fr-FR" sz="825" dirty="0">
              <a:solidFill>
                <a:schemeClr val="tx2"/>
              </a:solidFill>
              <a:ea typeface="ヒラギノ角ゴ Pro W3" pitchFamily="1" charset="-128"/>
            </a:endParaRPr>
          </a:p>
        </p:txBody>
      </p:sp>
      <p:sp>
        <p:nvSpPr>
          <p:cNvPr id="40968" name="ZoneTexte 11"/>
          <p:cNvSpPr txBox="1">
            <a:spLocks noChangeArrowheads="1"/>
          </p:cNvSpPr>
          <p:nvPr/>
        </p:nvSpPr>
        <p:spPr bwMode="auto">
          <a:xfrm>
            <a:off x="6463003" y="195485"/>
            <a:ext cx="2228850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350" b="1">
                <a:solidFill>
                  <a:schemeClr val="bg1"/>
                </a:solidFill>
                <a:latin typeface="Calibri" pitchFamily="34" charset="0"/>
              </a:rPr>
              <a:t>Chunk Oriented Tasklet</a:t>
            </a:r>
            <a:endParaRPr lang="fr-FR" sz="12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7596479" y="574105"/>
            <a:ext cx="972740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1200" b="1" dirty="0" err="1">
                <a:solidFill>
                  <a:schemeClr val="accent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ItemWriter</a:t>
            </a:r>
            <a:endParaRPr lang="fr-FR" sz="900" b="1" dirty="0">
              <a:solidFill>
                <a:schemeClr val="accent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pic>
        <p:nvPicPr>
          <p:cNvPr id="40970" name="Picture 101" descr="loupe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9322" y="736030"/>
            <a:ext cx="1566863" cy="151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6301079" y="574105"/>
            <a:ext cx="539353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948779" y="574105"/>
            <a:ext cx="540544" cy="91797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15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1080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 err="1" smtClean="0"/>
              <a:t>ItemWriter</a:t>
            </a:r>
            <a:r>
              <a:rPr lang="fr-FR" dirty="0" smtClean="0"/>
              <a:t> (2/2)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398" y="1049300"/>
            <a:ext cx="5592365" cy="540060"/>
          </a:xfrm>
        </p:spPr>
        <p:txBody>
          <a:bodyPr/>
          <a:lstStyle/>
          <a:p>
            <a:pPr>
              <a:buNone/>
            </a:pPr>
            <a:r>
              <a:rPr lang="fr-FR" dirty="0" smtClean="0"/>
              <a:t>Différentes implémentations de l’</a:t>
            </a:r>
            <a:r>
              <a:rPr lang="fr-FR" dirty="0" err="1" smtClean="0"/>
              <a:t>ItemWriter</a:t>
            </a:r>
            <a:r>
              <a:rPr lang="fr-FR" dirty="0" smtClean="0"/>
              <a:t> :</a:t>
            </a:r>
          </a:p>
        </p:txBody>
      </p:sp>
      <p:sp>
        <p:nvSpPr>
          <p:cNvPr id="44037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44038" name="Rectangle 3"/>
          <p:cNvSpPr txBox="1">
            <a:spLocks noChangeArrowheads="1"/>
          </p:cNvSpPr>
          <p:nvPr/>
        </p:nvSpPr>
        <p:spPr bwMode="auto">
          <a:xfrm>
            <a:off x="827584" y="1347614"/>
            <a:ext cx="4104084" cy="3293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FlatFileItemWriter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StaxEventItemWriter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MimeMessageItemWriter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CompositeItemWriter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ItemWriterAdapter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AbstractItemStreamItemWriter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dirty="0" err="1"/>
              <a:t>PropertyExtractingDelegatingItemWriter</a:t>
            </a:r>
            <a:endParaRPr lang="fr-FR" sz="1350" b="1" dirty="0"/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5040092" y="1369898"/>
            <a:ext cx="2376209" cy="236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JdbcBatchItemWriter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JpaItemWriter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HibernateItemWriter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MongoItemWriter</a:t>
            </a:r>
            <a:endParaRPr lang="fr-FR" sz="1350" b="1" dirty="0"/>
          </a:p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1350" b="1" dirty="0" err="1"/>
              <a:t>RepositoryItemWriter</a:t>
            </a:r>
            <a:endParaRPr lang="fr-FR" sz="1350" b="1" kern="0" dirty="0">
              <a:solidFill>
                <a:srgbClr val="5A5A5A"/>
              </a:solidFill>
            </a:endParaRPr>
          </a:p>
        </p:txBody>
      </p:sp>
      <p:sp>
        <p:nvSpPr>
          <p:cNvPr id="8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874556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Enchainement d’étapes (steps)</a:t>
            </a:r>
            <a:endParaRPr lang="fr-FR" dirty="0"/>
          </a:p>
        </p:txBody>
      </p:sp>
      <p:sp>
        <p:nvSpPr>
          <p:cNvPr id="10" name="Espace réservé du contenu 9"/>
          <p:cNvSpPr>
            <a:spLocks noGrp="1"/>
          </p:cNvSpPr>
          <p:nvPr>
            <p:ph idx="1"/>
          </p:nvPr>
        </p:nvSpPr>
        <p:spPr>
          <a:xfrm>
            <a:off x="611560" y="1021548"/>
            <a:ext cx="6102678" cy="1674186"/>
          </a:xfrm>
        </p:spPr>
        <p:txBody>
          <a:bodyPr/>
          <a:lstStyle/>
          <a:p>
            <a:r>
              <a:rPr lang="fr-FR" dirty="0" smtClean="0"/>
              <a:t>L’enchaînement de </a:t>
            </a:r>
            <a:r>
              <a:rPr lang="fr-FR" dirty="0" err="1" smtClean="0"/>
              <a:t>step</a:t>
            </a:r>
            <a:r>
              <a:rPr lang="fr-FR" dirty="0" smtClean="0"/>
              <a:t> peut suivre une logique simple ou complexe</a:t>
            </a:r>
          </a:p>
          <a:p>
            <a:r>
              <a:rPr lang="fr-FR" dirty="0" smtClean="0"/>
              <a:t>Déclaration dans le </a:t>
            </a:r>
            <a:r>
              <a:rPr lang="fr-FR" dirty="0" err="1" smtClean="0"/>
              <a:t>xml</a:t>
            </a:r>
            <a:r>
              <a:rPr lang="fr-FR" dirty="0" smtClean="0"/>
              <a:t> via des statuts d’exécution des étapes</a:t>
            </a:r>
          </a:p>
          <a:p>
            <a:pPr lvl="1"/>
            <a:r>
              <a:rPr lang="fr-FR" dirty="0" smtClean="0"/>
              <a:t>Standard: COMPLETED, FAILED …</a:t>
            </a:r>
          </a:p>
          <a:p>
            <a:pPr lvl="1"/>
            <a:r>
              <a:rPr lang="fr-FR" dirty="0" smtClean="0"/>
              <a:t>Définit par programmation</a:t>
            </a:r>
          </a:p>
          <a:p>
            <a:endParaRPr lang="fr-F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5826" y="2139702"/>
            <a:ext cx="2550319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7714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287" y="195487"/>
            <a:ext cx="8353426" cy="397860"/>
          </a:xfrm>
        </p:spPr>
        <p:txBody>
          <a:bodyPr/>
          <a:lstStyle/>
          <a:p>
            <a:r>
              <a:rPr lang="fr-FR" dirty="0" smtClean="0"/>
              <a:t>Le fichier de configuration </a:t>
            </a:r>
            <a:r>
              <a:rPr lang="fr-FR" dirty="0" err="1" smtClean="0"/>
              <a:t>SpringBatch</a:t>
            </a:r>
            <a:r>
              <a:rPr lang="fr-FR" dirty="0" smtClean="0"/>
              <a:t> (1/2)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332402" y="789552"/>
            <a:ext cx="6237312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jobRepository</a:t>
            </a:r>
            <a:r>
              <a:rPr lang="fr-FR" sz="900" i="1" dirty="0">
                <a:solidFill>
                  <a:srgbClr val="0070C0"/>
                </a:solidFill>
              </a:rPr>
              <a:t>" class="org.springframework.batch.core.repository.support.MapJobRepositoryFactoryBean" /&gt;</a:t>
            </a:r>
          </a:p>
          <a:p>
            <a:pPr algn="l"/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jobLauncher</a:t>
            </a:r>
            <a:r>
              <a:rPr lang="fr-FR" sz="900" i="1" dirty="0">
                <a:solidFill>
                  <a:srgbClr val="0070C0"/>
                </a:solidFill>
              </a:rPr>
              <a:t>"  class="</a:t>
            </a:r>
            <a:r>
              <a:rPr lang="fr-FR" sz="900" i="1" dirty="0" err="1">
                <a:solidFill>
                  <a:srgbClr val="0070C0"/>
                </a:solidFill>
              </a:rPr>
              <a:t>org.springframework.batch.core.launch.support.SimpleJobLauncher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jobRepository</a:t>
            </a:r>
            <a:r>
              <a:rPr lang="en-US" sz="900" i="1" dirty="0">
                <a:solidFill>
                  <a:srgbClr val="0070C0"/>
                </a:solidFill>
              </a:rPr>
              <a:t>" ref="</a:t>
            </a:r>
            <a:r>
              <a:rPr lang="en-US" sz="900" i="1" dirty="0" err="1">
                <a:solidFill>
                  <a:srgbClr val="0070C0"/>
                </a:solidFill>
              </a:rPr>
              <a:t>jobRepository</a:t>
            </a:r>
            <a:r>
              <a:rPr lang="en-US" sz="900" i="1" dirty="0">
                <a:solidFill>
                  <a:srgbClr val="0070C0"/>
                </a:solidFill>
              </a:rPr>
              <a:t>"/&gt;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id="</a:t>
            </a:r>
            <a:r>
              <a:rPr lang="fr-FR" sz="900" b="1" dirty="0" err="1">
                <a:solidFill>
                  <a:schemeClr val="accent1"/>
                </a:solidFill>
              </a:rPr>
              <a:t>transactionManager</a:t>
            </a:r>
            <a:r>
              <a:rPr lang="fr-FR" sz="900" dirty="0">
                <a:solidFill>
                  <a:srgbClr val="0070C0"/>
                </a:solidFill>
              </a:rPr>
              <a:t>" class="org.springframework.jdbc.datasource.DataSourceTransactionManager" 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="</a:t>
            </a:r>
            <a:r>
              <a:rPr lang="fr-FR" sz="900" dirty="0" err="1">
                <a:solidFill>
                  <a:srgbClr val="0070C0"/>
                </a:solidFill>
              </a:rPr>
              <a:t>dataSource</a:t>
            </a:r>
            <a:r>
              <a:rPr lang="fr-FR" sz="900" dirty="0">
                <a:solidFill>
                  <a:srgbClr val="0070C0"/>
                </a:solidFill>
              </a:rPr>
              <a:t>" </a:t>
            </a:r>
            <a:r>
              <a:rPr lang="fr-FR" sz="900" dirty="0" err="1">
                <a:solidFill>
                  <a:srgbClr val="0070C0"/>
                </a:solidFill>
              </a:rPr>
              <a:t>ref</a:t>
            </a:r>
            <a:r>
              <a:rPr lang="fr-FR" sz="900" dirty="0">
                <a:solidFill>
                  <a:srgbClr val="0070C0"/>
                </a:solidFill>
              </a:rPr>
              <a:t>="</a:t>
            </a:r>
            <a:r>
              <a:rPr lang="fr-FR" sz="900" b="1" dirty="0" err="1">
                <a:solidFill>
                  <a:schemeClr val="accent1"/>
                </a:solidFill>
              </a:rPr>
              <a:t>dataSource</a:t>
            </a:r>
            <a:r>
              <a:rPr lang="fr-FR" sz="900" dirty="0">
                <a:solidFill>
                  <a:srgbClr val="0070C0"/>
                </a:solidFill>
              </a:rPr>
              <a:t>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endParaRPr lang="en-US" sz="900" dirty="0">
              <a:solidFill>
                <a:srgbClr val="0070C0"/>
              </a:solidFill>
            </a:endParaRP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&lt;</a:t>
            </a:r>
            <a:r>
              <a:rPr lang="en-US" sz="900" dirty="0" err="1">
                <a:solidFill>
                  <a:srgbClr val="0070C0"/>
                </a:solidFill>
              </a:rPr>
              <a:t>context:property</a:t>
            </a:r>
            <a:r>
              <a:rPr lang="en-US" sz="900" dirty="0">
                <a:solidFill>
                  <a:srgbClr val="0070C0"/>
                </a:solidFill>
              </a:rPr>
              <a:t>-placeholder location=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classpath:</a:t>
            </a:r>
            <a:r>
              <a:rPr lang="en-US" sz="900" b="1" i="1" dirty="0" err="1">
                <a:solidFill>
                  <a:schemeClr val="accent1"/>
                </a:solidFill>
              </a:rPr>
              <a:t>datasource.properties</a:t>
            </a:r>
            <a:r>
              <a:rPr lang="en-US" sz="900" i="1" dirty="0">
                <a:solidFill>
                  <a:srgbClr val="0070C0"/>
                </a:solidFill>
              </a:rPr>
              <a:t>" ignore-</a:t>
            </a:r>
            <a:r>
              <a:rPr lang="en-US" sz="900" i="1" dirty="0" err="1">
                <a:solidFill>
                  <a:srgbClr val="0070C0"/>
                </a:solidFill>
              </a:rPr>
              <a:t>unresolvable</a:t>
            </a:r>
            <a:r>
              <a:rPr lang="en-US" sz="900" i="1" dirty="0">
                <a:solidFill>
                  <a:srgbClr val="0070C0"/>
                </a:solidFill>
              </a:rPr>
              <a:t>="true"/&gt;</a:t>
            </a:r>
          </a:p>
          <a:p>
            <a:pPr algn="l"/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dataSource</a:t>
            </a:r>
            <a:r>
              <a:rPr lang="fr-FR" sz="900" i="1" dirty="0">
                <a:solidFill>
                  <a:srgbClr val="0070C0"/>
                </a:solidFill>
              </a:rPr>
              <a:t>" class="</a:t>
            </a:r>
            <a:r>
              <a:rPr lang="fr-FR" sz="900" i="1" dirty="0" err="1">
                <a:solidFill>
                  <a:srgbClr val="0070C0"/>
                </a:solidFill>
              </a:rPr>
              <a:t>org.apache.commons.dbcp.BasicDataSource</a:t>
            </a:r>
            <a:r>
              <a:rPr lang="fr-FR" sz="900" i="1" dirty="0">
                <a:solidFill>
                  <a:srgbClr val="0070C0"/>
                </a:solidFill>
              </a:rPr>
              <a:t>"&gt; 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driverClassName</a:t>
            </a:r>
            <a:r>
              <a:rPr lang="en-US" sz="900" i="1" dirty="0">
                <a:solidFill>
                  <a:srgbClr val="0070C0"/>
                </a:solidFill>
              </a:rPr>
              <a:t>" value="${</a:t>
            </a:r>
            <a:r>
              <a:rPr lang="en-US" sz="900" i="1" dirty="0" err="1">
                <a:solidFill>
                  <a:srgbClr val="0070C0"/>
                </a:solidFill>
              </a:rPr>
              <a:t>datasource.driver</a:t>
            </a:r>
            <a:r>
              <a:rPr lang="en-US" sz="900" i="1" dirty="0">
                <a:solidFill>
                  <a:srgbClr val="0070C0"/>
                </a:solidFill>
              </a:rPr>
              <a:t>}"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url</a:t>
            </a:r>
            <a:r>
              <a:rPr lang="en-US" sz="900" i="1" dirty="0">
                <a:solidFill>
                  <a:srgbClr val="0070C0"/>
                </a:solidFill>
              </a:rPr>
              <a:t>" value="${datasource.url}"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&lt;property name=</a:t>
            </a:r>
            <a:r>
              <a:rPr lang="en-US" sz="900" i="1" dirty="0">
                <a:solidFill>
                  <a:srgbClr val="0070C0"/>
                </a:solidFill>
              </a:rPr>
              <a:t>"username" value="${</a:t>
            </a:r>
            <a:r>
              <a:rPr lang="en-US" sz="900" i="1" dirty="0" err="1">
                <a:solidFill>
                  <a:srgbClr val="0070C0"/>
                </a:solidFill>
              </a:rPr>
              <a:t>datasource.username</a:t>
            </a:r>
            <a:r>
              <a:rPr lang="en-US" sz="900" i="1" dirty="0">
                <a:solidFill>
                  <a:srgbClr val="0070C0"/>
                </a:solidFill>
              </a:rPr>
              <a:t>}"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rgbClr val="0070C0"/>
                </a:solidFill>
              </a:rPr>
              <a:t>password</a:t>
            </a:r>
            <a:r>
              <a:rPr lang="fr-FR" sz="900" i="1" dirty="0">
                <a:solidFill>
                  <a:srgbClr val="0070C0"/>
                </a:solidFill>
              </a:rPr>
              <a:t>" value="${</a:t>
            </a:r>
            <a:r>
              <a:rPr lang="fr-FR" sz="900" i="1" dirty="0" err="1">
                <a:solidFill>
                  <a:srgbClr val="0070C0"/>
                </a:solidFill>
              </a:rPr>
              <a:t>datasource.password</a:t>
            </a:r>
            <a:r>
              <a:rPr lang="fr-FR" sz="900" i="1" dirty="0">
                <a:solidFill>
                  <a:srgbClr val="0070C0"/>
                </a:solidFill>
              </a:rPr>
              <a:t>}"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endParaRPr lang="en-US" sz="900" dirty="0">
              <a:solidFill>
                <a:srgbClr val="0070C0"/>
              </a:solidFill>
            </a:endParaRP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&lt;job id=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extractionJob</a:t>
            </a:r>
            <a:r>
              <a:rPr lang="en-US" sz="900" i="1" dirty="0">
                <a:solidFill>
                  <a:srgbClr val="0070C0"/>
                </a:solidFill>
              </a:rPr>
              <a:t>" </a:t>
            </a:r>
            <a:r>
              <a:rPr lang="en-US" sz="900" i="1" dirty="0" err="1">
                <a:solidFill>
                  <a:srgbClr val="0070C0"/>
                </a:solidFill>
              </a:rPr>
              <a:t>xmlns</a:t>
            </a:r>
            <a:r>
              <a:rPr lang="en-US" sz="900" i="1" dirty="0">
                <a:solidFill>
                  <a:srgbClr val="0070C0"/>
                </a:solidFill>
              </a:rPr>
              <a:t>=“http://www.springframework.org/schema/batch “  </a:t>
            </a:r>
            <a:r>
              <a:rPr lang="fr-FR" sz="900" dirty="0" err="1">
                <a:solidFill>
                  <a:srgbClr val="0070C0"/>
                </a:solidFill>
              </a:rPr>
              <a:t>restartable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"false"&gt;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&lt;</a:t>
            </a:r>
            <a:r>
              <a:rPr lang="fr-FR" sz="900" dirty="0" err="1">
                <a:solidFill>
                  <a:srgbClr val="0070C0"/>
                </a:solidFill>
              </a:rPr>
              <a:t>step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rgbClr val="0070C0"/>
                </a:solidFill>
              </a:rPr>
              <a:t>extractionStep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    &lt;</a:t>
            </a:r>
            <a:r>
              <a:rPr lang="fr-FR" sz="900" dirty="0" err="1">
                <a:solidFill>
                  <a:srgbClr val="0070C0"/>
                </a:solidFill>
              </a:rPr>
              <a:t>tasklet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        &lt;</a:t>
            </a:r>
            <a:r>
              <a:rPr lang="fr-FR" sz="900" dirty="0" err="1">
                <a:solidFill>
                  <a:srgbClr val="0070C0"/>
                </a:solidFill>
              </a:rPr>
              <a:t>chunk</a:t>
            </a:r>
            <a:r>
              <a:rPr lang="fr-FR" sz="900" dirty="0">
                <a:solidFill>
                  <a:srgbClr val="0070C0"/>
                </a:solidFill>
              </a:rPr>
              <a:t>      </a:t>
            </a:r>
            <a:r>
              <a:rPr lang="fr-FR" sz="900" dirty="0" err="1">
                <a:solidFill>
                  <a:srgbClr val="0070C0"/>
                </a:solidFill>
              </a:rPr>
              <a:t>reader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jdbcReader</a:t>
            </a:r>
            <a:r>
              <a:rPr lang="fr-FR" sz="900" i="1" dirty="0">
                <a:solidFill>
                  <a:srgbClr val="0070C0"/>
                </a:solidFill>
              </a:rPr>
              <a:t>"        </a:t>
            </a:r>
            <a:r>
              <a:rPr lang="fr-FR" sz="900" dirty="0">
                <a:solidFill>
                  <a:srgbClr val="0070C0"/>
                </a:solidFill>
              </a:rPr>
              <a:t>processor=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myProcessor</a:t>
            </a:r>
            <a:r>
              <a:rPr lang="fr-FR" sz="900" i="1" dirty="0">
                <a:solidFill>
                  <a:srgbClr val="0070C0"/>
                </a:solidFill>
              </a:rPr>
              <a:t>"     </a:t>
            </a:r>
            <a:r>
              <a:rPr lang="fr-FR" sz="900" dirty="0" err="1">
                <a:solidFill>
                  <a:srgbClr val="0070C0"/>
                </a:solidFill>
              </a:rPr>
              <a:t>writer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myFileWriter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               commit-</a:t>
            </a:r>
            <a:r>
              <a:rPr lang="fr-FR" sz="900" dirty="0" err="1">
                <a:solidFill>
                  <a:srgbClr val="0070C0"/>
                </a:solidFill>
              </a:rPr>
              <a:t>interval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"10"      </a:t>
            </a:r>
            <a:r>
              <a:rPr lang="fr-FR" sz="900" dirty="0">
                <a:solidFill>
                  <a:srgbClr val="0070C0"/>
                </a:solidFill>
              </a:rPr>
              <a:t>skip-</a:t>
            </a:r>
            <a:r>
              <a:rPr lang="fr-FR" sz="900" dirty="0" err="1">
                <a:solidFill>
                  <a:srgbClr val="0070C0"/>
                </a:solidFill>
              </a:rPr>
              <a:t>limit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"3"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    &lt;/</a:t>
            </a:r>
            <a:r>
              <a:rPr lang="fr-FR" sz="900" dirty="0" err="1">
                <a:solidFill>
                  <a:srgbClr val="0070C0"/>
                </a:solidFill>
              </a:rPr>
              <a:t>tasklet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&lt;/</a:t>
            </a:r>
            <a:r>
              <a:rPr lang="fr-FR" sz="900" dirty="0" err="1">
                <a:solidFill>
                  <a:srgbClr val="0070C0"/>
                </a:solidFill>
              </a:rPr>
              <a:t>step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&lt;/job&gt;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030162" y="2711555"/>
            <a:ext cx="178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Configuration de l’accès à la base de données.</a:t>
            </a:r>
          </a:p>
        </p:txBody>
      </p:sp>
      <p:cxnSp>
        <p:nvCxnSpPr>
          <p:cNvPr id="7" name="Connecteur droit 6"/>
          <p:cNvCxnSpPr>
            <a:endCxn id="6" idx="1"/>
          </p:cNvCxnSpPr>
          <p:nvPr/>
        </p:nvCxnSpPr>
        <p:spPr bwMode="auto">
          <a:xfrm>
            <a:off x="5355468" y="2819568"/>
            <a:ext cx="674694" cy="6511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9" name="ZoneTexte 8"/>
          <p:cNvSpPr txBox="1"/>
          <p:nvPr/>
        </p:nvSpPr>
        <p:spPr>
          <a:xfrm>
            <a:off x="6003540" y="4169717"/>
            <a:ext cx="1782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Définition du job avec une étape de type </a:t>
            </a:r>
            <a:r>
              <a:rPr lang="fr-FR" sz="900" dirty="0" err="1"/>
              <a:t>chunk</a:t>
            </a:r>
            <a:endParaRPr lang="fr-FR" sz="900" dirty="0"/>
          </a:p>
        </p:txBody>
      </p:sp>
      <p:cxnSp>
        <p:nvCxnSpPr>
          <p:cNvPr id="10" name="Connecteur droit 9"/>
          <p:cNvCxnSpPr>
            <a:endCxn id="9" idx="1"/>
          </p:cNvCxnSpPr>
          <p:nvPr/>
        </p:nvCxnSpPr>
        <p:spPr bwMode="auto">
          <a:xfrm>
            <a:off x="5301462" y="4169718"/>
            <a:ext cx="702078" cy="173125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323528" y="77155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056484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Qu’est ce qu’un batch 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693" y="1180660"/>
            <a:ext cx="5592365" cy="3650456"/>
          </a:xfrm>
        </p:spPr>
        <p:txBody>
          <a:bodyPr/>
          <a:lstStyle/>
          <a:p>
            <a:r>
              <a:rPr lang="fr-FR" dirty="0" smtClean="0"/>
              <a:t>De nombreuses applications dans l’entreprise ont besoin de recourir au traitement par lots pour leurs traitements métier.</a:t>
            </a:r>
          </a:p>
          <a:p>
            <a:r>
              <a:rPr lang="fr-FR" dirty="0" smtClean="0"/>
              <a:t>Ces traitements sont automatisés, et peuvent agir sur de gros volumes de données, sans aucune intervention utilisateur.</a:t>
            </a:r>
          </a:p>
        </p:txBody>
      </p:sp>
      <p:sp>
        <p:nvSpPr>
          <p:cNvPr id="7170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508694" y="4851340"/>
            <a:ext cx="5719504" cy="154578"/>
          </a:xfrm>
        </p:spPr>
        <p:txBody>
          <a:bodyPr/>
          <a:lstStyle/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7174" name="Freeform 8"/>
          <p:cNvSpPr>
            <a:spLocks/>
          </p:cNvSpPr>
          <p:nvPr/>
        </p:nvSpPr>
        <p:spPr bwMode="auto">
          <a:xfrm>
            <a:off x="3924300" y="4137423"/>
            <a:ext cx="685800" cy="526256"/>
          </a:xfrm>
          <a:custGeom>
            <a:avLst/>
            <a:gdLst>
              <a:gd name="T0" fmla="*/ 2147483647 w 138"/>
              <a:gd name="T1" fmla="*/ 2147483647 h 106"/>
              <a:gd name="T2" fmla="*/ 2147483647 w 138"/>
              <a:gd name="T3" fmla="*/ 0 h 106"/>
              <a:gd name="T4" fmla="*/ 2147483647 w 138"/>
              <a:gd name="T5" fmla="*/ 2147483647 h 106"/>
              <a:gd name="T6" fmla="*/ 2147483647 w 138"/>
              <a:gd name="T7" fmla="*/ 2147483647 h 106"/>
              <a:gd name="T8" fmla="*/ 2147483647 w 138"/>
              <a:gd name="T9" fmla="*/ 2147483647 h 106"/>
              <a:gd name="T10" fmla="*/ 0 w 138"/>
              <a:gd name="T11" fmla="*/ 2147483647 h 106"/>
              <a:gd name="T12" fmla="*/ 2147483647 w 138"/>
              <a:gd name="T13" fmla="*/ 2147483647 h 106"/>
              <a:gd name="T14" fmla="*/ 2147483647 w 138"/>
              <a:gd name="T15" fmla="*/ 2147483647 h 10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"/>
              <a:gd name="T25" fmla="*/ 0 h 106"/>
              <a:gd name="T26" fmla="*/ 138 w 138"/>
              <a:gd name="T27" fmla="*/ 106 h 10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" h="106">
                <a:moveTo>
                  <a:pt x="9" y="19"/>
                </a:moveTo>
                <a:lnTo>
                  <a:pt x="85" y="0"/>
                </a:lnTo>
                <a:lnTo>
                  <a:pt x="138" y="34"/>
                </a:lnTo>
                <a:lnTo>
                  <a:pt x="104" y="30"/>
                </a:lnTo>
                <a:lnTo>
                  <a:pt x="73" y="106"/>
                </a:lnTo>
                <a:lnTo>
                  <a:pt x="0" y="96"/>
                </a:lnTo>
                <a:lnTo>
                  <a:pt x="39" y="22"/>
                </a:lnTo>
                <a:lnTo>
                  <a:pt x="9" y="19"/>
                </a:lnTo>
                <a:close/>
              </a:path>
            </a:pathLst>
          </a:custGeom>
          <a:gradFill rotWithShape="1">
            <a:gsLst>
              <a:gs pos="0">
                <a:srgbClr val="848484"/>
              </a:gs>
              <a:gs pos="100000">
                <a:srgbClr val="BCBCBC"/>
              </a:gs>
            </a:gsLst>
            <a:lin ang="0" scaled="1"/>
          </a:gradFill>
          <a:ln w="9525">
            <a:round/>
            <a:headEnd/>
            <a:tailEnd/>
          </a:ln>
          <a:scene3d>
            <a:camera prst="legacyObliqueBottom"/>
            <a:lightRig rig="legacyFlat3" dir="t"/>
          </a:scene3d>
          <a:sp3d extrusionH="150800" prstMaterial="legacyMatte">
            <a:bevelT w="13500" h="13500" prst="angle"/>
            <a:bevelB w="13500" h="13500" prst="angle"/>
            <a:extrusionClr>
              <a:srgbClr val="848484"/>
            </a:extrusionClr>
          </a:sp3d>
        </p:spPr>
        <p:txBody>
          <a:bodyPr>
            <a:flatTx/>
          </a:bodyPr>
          <a:lstStyle/>
          <a:p>
            <a:endParaRPr lang="fr-FR" sz="1350"/>
          </a:p>
        </p:txBody>
      </p:sp>
      <p:grpSp>
        <p:nvGrpSpPr>
          <p:cNvPr id="7175" name="Group 12"/>
          <p:cNvGrpSpPr>
            <a:grpSpLocks/>
          </p:cNvGrpSpPr>
          <p:nvPr/>
        </p:nvGrpSpPr>
        <p:grpSpPr bwMode="auto">
          <a:xfrm>
            <a:off x="3977879" y="2895601"/>
            <a:ext cx="1082278" cy="1079897"/>
            <a:chOff x="2270" y="1514"/>
            <a:chExt cx="1208" cy="1205"/>
          </a:xfrm>
        </p:grpSpPr>
        <p:sp>
          <p:nvSpPr>
            <p:cNvPr id="7178" name="Oval 13"/>
            <p:cNvSpPr>
              <a:spLocks noChangeArrowheads="1"/>
            </p:cNvSpPr>
            <p:nvPr/>
          </p:nvSpPr>
          <p:spPr bwMode="auto">
            <a:xfrm>
              <a:off x="2270" y="1514"/>
              <a:ext cx="1208" cy="1205"/>
            </a:xfrm>
            <a:prstGeom prst="ellipse">
              <a:avLst/>
            </a:prstGeom>
            <a:gradFill rotWithShape="0">
              <a:gsLst>
                <a:gs pos="0">
                  <a:srgbClr val="C40505"/>
                </a:gs>
                <a:gs pos="100000">
                  <a:srgbClr val="870303"/>
                </a:gs>
              </a:gsLst>
              <a:path path="shape">
                <a:fillToRect l="50000" t="50000" r="50000" b="50000"/>
              </a:path>
            </a:gradFill>
            <a:ln w="3175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r>
                <a:rPr lang="en-US" sz="1350" b="1">
                  <a:solidFill>
                    <a:srgbClr val="FFFFFF"/>
                  </a:solidFill>
                </a:rPr>
                <a:t>Les</a:t>
              </a:r>
              <a:br>
                <a:rPr lang="en-US" sz="1350" b="1">
                  <a:solidFill>
                    <a:srgbClr val="FFFFFF"/>
                  </a:solidFill>
                </a:rPr>
              </a:br>
              <a:r>
                <a:rPr lang="en-US" sz="1350" b="1">
                  <a:solidFill>
                    <a:srgbClr val="FFFFFF"/>
                  </a:solidFill>
                </a:rPr>
                <a:t>Batchs</a:t>
              </a:r>
            </a:p>
          </p:txBody>
        </p:sp>
        <p:pic>
          <p:nvPicPr>
            <p:cNvPr id="7179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1" y="1527"/>
              <a:ext cx="850" cy="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0" name="Picture 15"/>
            <p:cNvPicPr>
              <a:picLocks noChangeAspect="1" noChangeArrowheads="1"/>
            </p:cNvPicPr>
            <p:nvPr/>
          </p:nvPicPr>
          <p:blipFill>
            <a:blip r:embed="rId4" cstate="print">
              <a:lum bright="-6000"/>
            </a:blip>
            <a:srcRect/>
            <a:stretch>
              <a:fillRect/>
            </a:stretch>
          </p:blipFill>
          <p:spPr bwMode="auto">
            <a:xfrm rot="-60000">
              <a:off x="2360" y="2416"/>
              <a:ext cx="1036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76" name="Freeform 17"/>
          <p:cNvSpPr>
            <a:spLocks/>
          </p:cNvSpPr>
          <p:nvPr/>
        </p:nvSpPr>
        <p:spPr bwMode="auto">
          <a:xfrm>
            <a:off x="5219700" y="2895600"/>
            <a:ext cx="1654969" cy="586979"/>
          </a:xfrm>
          <a:custGeom>
            <a:avLst/>
            <a:gdLst>
              <a:gd name="T0" fmla="*/ 2147483647 w 333"/>
              <a:gd name="T1" fmla="*/ 0 h 118"/>
              <a:gd name="T2" fmla="*/ 2147483647 w 333"/>
              <a:gd name="T3" fmla="*/ 2147483647 h 118"/>
              <a:gd name="T4" fmla="*/ 2147483647 w 333"/>
              <a:gd name="T5" fmla="*/ 2147483647 h 118"/>
              <a:gd name="T6" fmla="*/ 0 w 333"/>
              <a:gd name="T7" fmla="*/ 2147483647 h 118"/>
              <a:gd name="T8" fmla="*/ 2147483647 w 333"/>
              <a:gd name="T9" fmla="*/ 2147483647 h 118"/>
              <a:gd name="T10" fmla="*/ 2147483647 w 333"/>
              <a:gd name="T11" fmla="*/ 2147483647 h 118"/>
              <a:gd name="T12" fmla="*/ 2147483647 w 333"/>
              <a:gd name="T13" fmla="*/ 2147483647 h 118"/>
              <a:gd name="T14" fmla="*/ 2147483647 w 333"/>
              <a:gd name="T15" fmla="*/ 0 h 1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33"/>
              <a:gd name="T25" fmla="*/ 0 h 118"/>
              <a:gd name="T26" fmla="*/ 333 w 333"/>
              <a:gd name="T27" fmla="*/ 118 h 1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33" h="118">
                <a:moveTo>
                  <a:pt x="324" y="0"/>
                </a:moveTo>
                <a:lnTo>
                  <a:pt x="103" y="32"/>
                </a:lnTo>
                <a:lnTo>
                  <a:pt x="105" y="7"/>
                </a:lnTo>
                <a:lnTo>
                  <a:pt x="0" y="73"/>
                </a:lnTo>
                <a:lnTo>
                  <a:pt x="94" y="118"/>
                </a:lnTo>
                <a:lnTo>
                  <a:pt x="97" y="87"/>
                </a:lnTo>
                <a:lnTo>
                  <a:pt x="333" y="51"/>
                </a:lnTo>
                <a:lnTo>
                  <a:pt x="324" y="0"/>
                </a:lnTo>
                <a:close/>
              </a:path>
            </a:pathLst>
          </a:custGeom>
          <a:gradFill rotWithShape="1">
            <a:gsLst>
              <a:gs pos="0">
                <a:srgbClr val="C40505"/>
              </a:gs>
              <a:gs pos="100000">
                <a:srgbClr val="DF7777"/>
              </a:gs>
            </a:gsLst>
            <a:lin ang="0" scaled="1"/>
          </a:gradFill>
          <a:ln w="9525">
            <a:round/>
            <a:headEnd/>
            <a:tailEnd/>
          </a:ln>
          <a:scene3d>
            <a:camera prst="legacyObliqueBottom"/>
            <a:lightRig rig="legacyFlat3" dir="t"/>
          </a:scene3d>
          <a:sp3d extrusionH="176200" prstMaterial="legacyMatte">
            <a:bevelT w="13500" h="13500" prst="angle"/>
            <a:bevelB w="13500" h="13500" prst="angle"/>
            <a:extrusionClr>
              <a:srgbClr val="C40505"/>
            </a:extrusionClr>
          </a:sp3d>
        </p:spPr>
        <p:txBody>
          <a:bodyPr>
            <a:flatTx/>
          </a:bodyPr>
          <a:lstStyle/>
          <a:p>
            <a:endParaRPr lang="fr-FR" sz="1350"/>
          </a:p>
        </p:txBody>
      </p:sp>
      <p:sp>
        <p:nvSpPr>
          <p:cNvPr id="7177" name="Freeform 18"/>
          <p:cNvSpPr>
            <a:spLocks/>
          </p:cNvSpPr>
          <p:nvPr/>
        </p:nvSpPr>
        <p:spPr bwMode="auto">
          <a:xfrm>
            <a:off x="2195513" y="2139553"/>
            <a:ext cx="1744266" cy="994172"/>
          </a:xfrm>
          <a:custGeom>
            <a:avLst/>
            <a:gdLst>
              <a:gd name="T0" fmla="*/ 2147483647 w 351"/>
              <a:gd name="T1" fmla="*/ 2147483647 h 200"/>
              <a:gd name="T2" fmla="*/ 2147483647 w 351"/>
              <a:gd name="T3" fmla="*/ 0 h 200"/>
              <a:gd name="T4" fmla="*/ 0 w 351"/>
              <a:gd name="T5" fmla="*/ 2147483647 h 200"/>
              <a:gd name="T6" fmla="*/ 2147483647 w 351"/>
              <a:gd name="T7" fmla="*/ 2147483647 h 200"/>
              <a:gd name="T8" fmla="*/ 2147483647 w 351"/>
              <a:gd name="T9" fmla="*/ 2147483647 h 200"/>
              <a:gd name="T10" fmla="*/ 2147483647 w 351"/>
              <a:gd name="T11" fmla="*/ 2147483647 h 200"/>
              <a:gd name="T12" fmla="*/ 2147483647 w 351"/>
              <a:gd name="T13" fmla="*/ 2147483647 h 200"/>
              <a:gd name="T14" fmla="*/ 2147483647 w 351"/>
              <a:gd name="T15" fmla="*/ 2147483647 h 2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51"/>
              <a:gd name="T25" fmla="*/ 0 h 200"/>
              <a:gd name="T26" fmla="*/ 351 w 351"/>
              <a:gd name="T27" fmla="*/ 200 h 2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51" h="200">
                <a:moveTo>
                  <a:pt x="271" y="112"/>
                </a:moveTo>
                <a:lnTo>
                  <a:pt x="61" y="0"/>
                </a:lnTo>
                <a:lnTo>
                  <a:pt x="0" y="43"/>
                </a:lnTo>
                <a:lnTo>
                  <a:pt x="215" y="169"/>
                </a:lnTo>
                <a:lnTo>
                  <a:pt x="184" y="200"/>
                </a:lnTo>
                <a:lnTo>
                  <a:pt x="351" y="200"/>
                </a:lnTo>
                <a:lnTo>
                  <a:pt x="295" y="87"/>
                </a:lnTo>
                <a:lnTo>
                  <a:pt x="271" y="112"/>
                </a:lnTo>
                <a:close/>
              </a:path>
            </a:pathLst>
          </a:custGeom>
          <a:gradFill rotWithShape="1">
            <a:gsLst>
              <a:gs pos="0">
                <a:srgbClr val="848484"/>
              </a:gs>
              <a:gs pos="100000">
                <a:srgbClr val="BCBCBC"/>
              </a:gs>
            </a:gsLst>
            <a:lin ang="0" scaled="1"/>
          </a:gradFill>
          <a:ln w="9525">
            <a:round/>
            <a:headEnd/>
            <a:tailEnd/>
          </a:ln>
          <a:scene3d>
            <a:camera prst="legacyObliqueBottom"/>
            <a:lightRig rig="legacyFlat3" dir="t"/>
          </a:scene3d>
          <a:sp3d extrusionH="201600" prstMaterial="legacyMatte">
            <a:bevelT w="13500" h="13500" prst="angle"/>
            <a:bevelB w="13500" h="13500" prst="angle"/>
            <a:extrusionClr>
              <a:srgbClr val="848484"/>
            </a:extrusionClr>
          </a:sp3d>
        </p:spPr>
        <p:txBody>
          <a:bodyPr>
            <a:flatTx/>
          </a:bodyPr>
          <a:lstStyle/>
          <a:p>
            <a:endParaRPr lang="fr-FR" sz="1350"/>
          </a:p>
        </p:txBody>
      </p:sp>
    </p:spTree>
    <p:extLst>
      <p:ext uri="{BB962C8B-B14F-4D97-AF65-F5344CB8AC3E}">
        <p14:creationId xmlns:p14="http://schemas.microsoft.com/office/powerpoint/2010/main" val="36231905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287" y="195487"/>
            <a:ext cx="8353426" cy="363234"/>
          </a:xfrm>
        </p:spPr>
        <p:txBody>
          <a:bodyPr/>
          <a:lstStyle/>
          <a:p>
            <a:r>
              <a:rPr lang="fr-FR" dirty="0" smtClean="0"/>
              <a:t>Le fichier de configuration </a:t>
            </a:r>
            <a:r>
              <a:rPr lang="fr-FR" dirty="0" err="1" smtClean="0"/>
              <a:t>SpringBatch</a:t>
            </a:r>
            <a:r>
              <a:rPr lang="fr-FR" dirty="0" smtClean="0"/>
              <a:t> (2/2)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439652" y="736852"/>
            <a:ext cx="588665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jdbcReader</a:t>
            </a:r>
            <a:r>
              <a:rPr lang="fr-FR" sz="900" i="1" dirty="0">
                <a:solidFill>
                  <a:srgbClr val="0070C0"/>
                </a:solidFill>
              </a:rPr>
              <a:t>" class="</a:t>
            </a:r>
            <a:r>
              <a:rPr lang="fr-FR" sz="900" i="1" dirty="0" err="1">
                <a:solidFill>
                  <a:srgbClr val="0070C0"/>
                </a:solidFill>
              </a:rPr>
              <a:t>org.springframework.batch.item.database.JdbcPagingItemReader</a:t>
            </a:r>
            <a:r>
              <a:rPr lang="fr-FR" sz="900" i="1" dirty="0">
                <a:solidFill>
                  <a:srgbClr val="0070C0"/>
                </a:solidFill>
              </a:rPr>
              <a:t>" scope="</a:t>
            </a:r>
            <a:r>
              <a:rPr lang="fr-FR" sz="900" i="1" dirty="0" err="1">
                <a:solidFill>
                  <a:srgbClr val="0070C0"/>
                </a:solidFill>
              </a:rPr>
              <a:t>step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dataSource</a:t>
            </a:r>
            <a:r>
              <a:rPr lang="en-US" sz="900" i="1" dirty="0">
                <a:solidFill>
                  <a:srgbClr val="0070C0"/>
                </a:solidFill>
              </a:rPr>
              <a:t>" ref="</a:t>
            </a:r>
            <a:r>
              <a:rPr lang="en-US" sz="900" b="1" i="1" dirty="0" err="1">
                <a:solidFill>
                  <a:schemeClr val="accent1"/>
                </a:solidFill>
              </a:rPr>
              <a:t>dataSource</a:t>
            </a:r>
            <a:r>
              <a:rPr lang="en-US" sz="900" i="1" dirty="0">
                <a:solidFill>
                  <a:srgbClr val="0070C0"/>
                </a:solidFill>
              </a:rPr>
              <a:t>" /&gt;</a:t>
            </a:r>
            <a:endParaRPr lang="en-US" sz="900" dirty="0">
              <a:solidFill>
                <a:srgbClr val="0070C0"/>
              </a:solidFill>
            </a:endParaRP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saveState</a:t>
            </a:r>
            <a:r>
              <a:rPr lang="en-US" sz="900" i="1" dirty="0">
                <a:solidFill>
                  <a:srgbClr val="0070C0"/>
                </a:solidFill>
              </a:rPr>
              <a:t>" value="false"/&gt;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pageSize</a:t>
            </a:r>
            <a:r>
              <a:rPr lang="fr-FR" sz="900" i="1" dirty="0">
                <a:solidFill>
                  <a:srgbClr val="0070C0"/>
                </a:solidFill>
              </a:rPr>
              <a:t>" value="10"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rgbClr val="0070C0"/>
                </a:solidFill>
              </a:rPr>
              <a:t>queryProvider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class=</a:t>
            </a:r>
            <a:r>
              <a:rPr lang="fr-FR" sz="900" i="1" dirty="0">
                <a:solidFill>
                  <a:srgbClr val="0070C0"/>
                </a:solidFill>
              </a:rPr>
              <a:t>"org.springframework.batch.item.database.support.SqlPagingQueryProviderFactoryBean"&gt;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dataSource</a:t>
            </a:r>
            <a:r>
              <a:rPr lang="en-US" sz="900" i="1" dirty="0">
                <a:solidFill>
                  <a:srgbClr val="0070C0"/>
                </a:solidFill>
              </a:rPr>
              <a:t>" ref="</a:t>
            </a:r>
            <a:r>
              <a:rPr lang="en-US" sz="900" i="1" dirty="0" err="1">
                <a:solidFill>
                  <a:srgbClr val="0070C0"/>
                </a:solidFill>
              </a:rPr>
              <a:t>dataSource</a:t>
            </a:r>
            <a:r>
              <a:rPr lang="en-US" sz="900" i="1" dirty="0">
                <a:solidFill>
                  <a:srgbClr val="0070C0"/>
                </a:solidFill>
              </a:rPr>
              <a:t>"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selectClause</a:t>
            </a:r>
            <a:r>
              <a:rPr lang="en-US" sz="900" i="1" dirty="0">
                <a:solidFill>
                  <a:srgbClr val="0070C0"/>
                </a:solidFill>
              </a:rPr>
              <a:t>" value=“SELECT id, salary, department"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fromClause</a:t>
            </a:r>
            <a:r>
              <a:rPr lang="en-US" sz="900" i="1" dirty="0">
                <a:solidFill>
                  <a:srgbClr val="0070C0"/>
                </a:solidFill>
              </a:rPr>
              <a:t>" value=“FROM Employee e“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whereClause</a:t>
            </a:r>
            <a:r>
              <a:rPr lang="en-US" sz="900" i="1" dirty="0">
                <a:solidFill>
                  <a:srgbClr val="0070C0"/>
                </a:solidFill>
              </a:rPr>
              <a:t>" value=“where salary &gt; 1000” 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   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b="1" i="1" dirty="0" err="1">
                <a:solidFill>
                  <a:schemeClr val="accent1"/>
                </a:solidFill>
              </a:rPr>
              <a:t>sortKey</a:t>
            </a:r>
            <a:r>
              <a:rPr lang="en-US" sz="900" i="1" dirty="0">
                <a:solidFill>
                  <a:srgbClr val="0070C0"/>
                </a:solidFill>
              </a:rPr>
              <a:t>" value=“id" /&gt; 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&lt;/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rgbClr val="0070C0"/>
                </a:solidFill>
              </a:rPr>
              <a:t>rowMapper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class=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chemeClr val="accent1"/>
                </a:solidFill>
              </a:rPr>
              <a:t>f</a:t>
            </a:r>
            <a:r>
              <a:rPr lang="fr-FR" sz="900" b="1" i="1" dirty="0" err="1">
                <a:solidFill>
                  <a:schemeClr val="accent1"/>
                </a:solidFill>
              </a:rPr>
              <a:t>r.sopra.batch.extraction.mapper.EmployeeRowMapper</a:t>
            </a:r>
            <a:r>
              <a:rPr lang="fr-FR" sz="900" i="1" dirty="0">
                <a:solidFill>
                  <a:srgbClr val="0070C0"/>
                </a:solidFill>
              </a:rPr>
              <a:t>" 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&lt;/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myProcessor</a:t>
            </a:r>
            <a:r>
              <a:rPr lang="fr-FR" sz="900" i="1" dirty="0">
                <a:solidFill>
                  <a:srgbClr val="0070C0"/>
                </a:solidFill>
              </a:rPr>
              <a:t>" class="</a:t>
            </a:r>
            <a:r>
              <a:rPr lang="fr-FR" sz="900" i="1" dirty="0" err="1">
                <a:solidFill>
                  <a:srgbClr val="0070C0"/>
                </a:solidFill>
              </a:rPr>
              <a:t>fr.sopra.batch.extraction.MyProcessor</a:t>
            </a:r>
            <a:r>
              <a:rPr lang="fr-FR" sz="900" i="1" dirty="0">
                <a:solidFill>
                  <a:srgbClr val="0070C0"/>
                </a:solidFill>
              </a:rPr>
              <a:t>"  scope="</a:t>
            </a:r>
            <a:r>
              <a:rPr lang="fr-FR" sz="900" i="1" dirty="0" err="1">
                <a:solidFill>
                  <a:srgbClr val="0070C0"/>
                </a:solidFill>
              </a:rPr>
              <a:t>step</a:t>
            </a:r>
            <a:r>
              <a:rPr lang="fr-FR" sz="900" i="1" dirty="0">
                <a:solidFill>
                  <a:srgbClr val="0070C0"/>
                </a:solidFill>
              </a:rPr>
              <a:t>"/&gt;</a:t>
            </a:r>
          </a:p>
          <a:p>
            <a:pPr algn="l"/>
            <a:endParaRPr lang="fr-FR" sz="900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id=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myfFleWriter</a:t>
            </a:r>
            <a:r>
              <a:rPr lang="fr-FR" sz="900" i="1" dirty="0">
                <a:solidFill>
                  <a:srgbClr val="0070C0"/>
                </a:solidFill>
              </a:rPr>
              <a:t>" class="</a:t>
            </a:r>
            <a:r>
              <a:rPr lang="fr-FR" sz="900" i="1" dirty="0" err="1">
                <a:solidFill>
                  <a:srgbClr val="0070C0"/>
                </a:solidFill>
              </a:rPr>
              <a:t>org.springframework.batch.item.file.FlatFileItemWriter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&lt;property name=</a:t>
            </a:r>
            <a:r>
              <a:rPr lang="en-US" sz="900" i="1" dirty="0">
                <a:solidFill>
                  <a:srgbClr val="0070C0"/>
                </a:solidFill>
              </a:rPr>
              <a:t>"</a:t>
            </a:r>
            <a:r>
              <a:rPr lang="en-US" sz="900" i="1" dirty="0" err="1">
                <a:solidFill>
                  <a:srgbClr val="0070C0"/>
                </a:solidFill>
              </a:rPr>
              <a:t>appendAllowed</a:t>
            </a:r>
            <a:r>
              <a:rPr lang="en-US" sz="900" i="1" dirty="0">
                <a:solidFill>
                  <a:srgbClr val="0070C0"/>
                </a:solidFill>
              </a:rPr>
              <a:t>" value="true"/&gt;</a:t>
            </a:r>
          </a:p>
          <a:p>
            <a:pPr algn="l"/>
            <a:r>
              <a:rPr lang="en-US" sz="900" dirty="0">
                <a:solidFill>
                  <a:srgbClr val="0070C0"/>
                </a:solidFill>
              </a:rPr>
              <a:t>    &lt;property name=</a:t>
            </a:r>
            <a:r>
              <a:rPr lang="en-US" sz="900" i="1" dirty="0">
                <a:solidFill>
                  <a:srgbClr val="0070C0"/>
                </a:solidFill>
              </a:rPr>
              <a:t>"resource" value="file:${</a:t>
            </a:r>
            <a:r>
              <a:rPr lang="en-US" sz="900" i="1" dirty="0" err="1">
                <a:solidFill>
                  <a:srgbClr val="0070C0"/>
                </a:solidFill>
              </a:rPr>
              <a:t>output.file</a:t>
            </a:r>
            <a:r>
              <a:rPr lang="en-US" sz="900" i="1" dirty="0">
                <a:solidFill>
                  <a:srgbClr val="0070C0"/>
                </a:solidFill>
              </a:rPr>
              <a:t>}" /&gt;</a:t>
            </a:r>
            <a:endParaRPr lang="fr-FR" sz="900" u="sng" dirty="0">
              <a:solidFill>
                <a:srgbClr val="0070C0"/>
              </a:solidFill>
            </a:endParaRP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 </a:t>
            </a:r>
            <a:r>
              <a:rPr lang="fr-FR" sz="900" dirty="0" err="1">
                <a:solidFill>
                  <a:srgbClr val="0070C0"/>
                </a:solidFill>
              </a:rPr>
              <a:t>name</a:t>
            </a:r>
            <a:r>
              <a:rPr lang="fr-FR" sz="900" dirty="0">
                <a:solidFill>
                  <a:srgbClr val="0070C0"/>
                </a:solidFill>
              </a:rPr>
              <a:t>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i="1" dirty="0" err="1">
                <a:solidFill>
                  <a:srgbClr val="0070C0"/>
                </a:solidFill>
              </a:rPr>
              <a:t>lineAggregator</a:t>
            </a:r>
            <a:r>
              <a:rPr lang="fr-FR" sz="900" i="1" dirty="0">
                <a:solidFill>
                  <a:srgbClr val="0070C0"/>
                </a:solidFill>
              </a:rPr>
              <a:t>"&gt;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      &lt;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 class=</a:t>
            </a:r>
            <a:r>
              <a:rPr lang="fr-FR" sz="900" i="1" dirty="0">
                <a:solidFill>
                  <a:srgbClr val="0070C0"/>
                </a:solidFill>
              </a:rPr>
              <a:t>"</a:t>
            </a:r>
            <a:r>
              <a:rPr lang="fr-FR" sz="900" b="1" i="1" dirty="0" err="1">
                <a:solidFill>
                  <a:schemeClr val="accent1"/>
                </a:solidFill>
              </a:rPr>
              <a:t>fr.sopra.batch.extraction.mapper.EmployeeLineAggregator</a:t>
            </a:r>
            <a:r>
              <a:rPr lang="fr-FR" sz="900" i="1" dirty="0">
                <a:solidFill>
                  <a:srgbClr val="0070C0"/>
                </a:solidFill>
              </a:rPr>
              <a:t>"/&gt;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    &lt;/</a:t>
            </a:r>
            <a:r>
              <a:rPr lang="fr-FR" sz="900" dirty="0" err="1">
                <a:solidFill>
                  <a:srgbClr val="0070C0"/>
                </a:solidFill>
              </a:rPr>
              <a:t>property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  <a:p>
            <a:pPr algn="l"/>
            <a:r>
              <a:rPr lang="fr-FR" sz="900" dirty="0">
                <a:solidFill>
                  <a:srgbClr val="0070C0"/>
                </a:solidFill>
              </a:rPr>
              <a:t>&lt;/</a:t>
            </a:r>
            <a:r>
              <a:rPr lang="fr-FR" sz="900" dirty="0" err="1">
                <a:solidFill>
                  <a:srgbClr val="0070C0"/>
                </a:solidFill>
              </a:rPr>
              <a:t>bean</a:t>
            </a:r>
            <a:r>
              <a:rPr lang="fr-FR" sz="900" dirty="0">
                <a:solidFill>
                  <a:srgbClr val="0070C0"/>
                </a:solidFill>
              </a:rPr>
              <a:t>&gt;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380820" y="3221128"/>
            <a:ext cx="8100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Le processor</a:t>
            </a:r>
          </a:p>
        </p:txBody>
      </p:sp>
      <p:cxnSp>
        <p:nvCxnSpPr>
          <p:cNvPr id="8" name="Connecteur droit 7"/>
          <p:cNvCxnSpPr>
            <a:endCxn id="7" idx="1"/>
          </p:cNvCxnSpPr>
          <p:nvPr/>
        </p:nvCxnSpPr>
        <p:spPr bwMode="auto">
          <a:xfrm>
            <a:off x="6030162" y="3327834"/>
            <a:ext cx="350658" cy="130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1" name="ZoneTexte 10"/>
          <p:cNvSpPr txBox="1"/>
          <p:nvPr/>
        </p:nvSpPr>
        <p:spPr>
          <a:xfrm>
            <a:off x="6355389" y="3653176"/>
            <a:ext cx="810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Le </a:t>
            </a:r>
            <a:r>
              <a:rPr lang="fr-FR" sz="900" dirty="0" err="1"/>
              <a:t>writer</a:t>
            </a:r>
            <a:r>
              <a:rPr lang="fr-FR" sz="900" dirty="0"/>
              <a:t> fichier</a:t>
            </a:r>
          </a:p>
        </p:txBody>
      </p:sp>
      <p:cxnSp>
        <p:nvCxnSpPr>
          <p:cNvPr id="12" name="Connecteur droit 11"/>
          <p:cNvCxnSpPr>
            <a:endCxn id="11" idx="1"/>
          </p:cNvCxnSpPr>
          <p:nvPr/>
        </p:nvCxnSpPr>
        <p:spPr bwMode="auto">
          <a:xfrm>
            <a:off x="6030162" y="3813888"/>
            <a:ext cx="325227" cy="1241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5" name="ZoneTexte 14"/>
          <p:cNvSpPr txBox="1"/>
          <p:nvPr/>
        </p:nvSpPr>
        <p:spPr>
          <a:xfrm>
            <a:off x="6138174" y="2434557"/>
            <a:ext cx="1134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Classe définissant le </a:t>
            </a:r>
            <a:r>
              <a:rPr lang="fr-FR" sz="900" dirty="0" err="1"/>
              <a:t>mapping</a:t>
            </a:r>
            <a:r>
              <a:rPr lang="fr-FR" sz="900" dirty="0"/>
              <a:t> entre la requête SQL et l’objet métier</a:t>
            </a:r>
          </a:p>
        </p:txBody>
      </p:sp>
      <p:cxnSp>
        <p:nvCxnSpPr>
          <p:cNvPr id="16" name="Connecteur droit 15"/>
          <p:cNvCxnSpPr>
            <a:endCxn id="15" idx="1"/>
          </p:cNvCxnSpPr>
          <p:nvPr/>
        </p:nvCxnSpPr>
        <p:spPr bwMode="auto">
          <a:xfrm>
            <a:off x="5814138" y="2733768"/>
            <a:ext cx="324036" cy="12413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20" name="ZoneTexte 19"/>
          <p:cNvSpPr txBox="1"/>
          <p:nvPr/>
        </p:nvSpPr>
        <p:spPr>
          <a:xfrm>
            <a:off x="6894258" y="573528"/>
            <a:ext cx="8100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Le </a:t>
            </a:r>
            <a:r>
              <a:rPr lang="fr-FR" sz="900" dirty="0" err="1"/>
              <a:t>reader</a:t>
            </a:r>
            <a:endParaRPr lang="fr-FR" sz="900" dirty="0"/>
          </a:p>
        </p:txBody>
      </p:sp>
      <p:cxnSp>
        <p:nvCxnSpPr>
          <p:cNvPr id="21" name="Connecteur droit 20"/>
          <p:cNvCxnSpPr>
            <a:endCxn id="20" idx="1"/>
          </p:cNvCxnSpPr>
          <p:nvPr/>
        </p:nvCxnSpPr>
        <p:spPr bwMode="auto">
          <a:xfrm flipV="1">
            <a:off x="6516216" y="681540"/>
            <a:ext cx="378042" cy="54006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23" name="ZoneTexte 22"/>
          <p:cNvSpPr txBox="1"/>
          <p:nvPr/>
        </p:nvSpPr>
        <p:spPr>
          <a:xfrm>
            <a:off x="5948772" y="1816972"/>
            <a:ext cx="81009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Définition de la requête JDBC</a:t>
            </a:r>
          </a:p>
        </p:txBody>
      </p:sp>
      <p:cxnSp>
        <p:nvCxnSpPr>
          <p:cNvPr id="24" name="Connecteur droit 23"/>
          <p:cNvCxnSpPr>
            <a:endCxn id="23" idx="1"/>
          </p:cNvCxnSpPr>
          <p:nvPr/>
        </p:nvCxnSpPr>
        <p:spPr bwMode="auto">
          <a:xfrm>
            <a:off x="5436096" y="1977685"/>
            <a:ext cx="512676" cy="81662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25" name="ZoneTexte 24"/>
          <p:cNvSpPr txBox="1"/>
          <p:nvPr/>
        </p:nvSpPr>
        <p:spPr>
          <a:xfrm>
            <a:off x="4328592" y="1114894"/>
            <a:ext cx="129614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Taille de pagination</a:t>
            </a:r>
          </a:p>
        </p:txBody>
      </p:sp>
      <p:cxnSp>
        <p:nvCxnSpPr>
          <p:cNvPr id="26" name="Connecteur droit 25"/>
          <p:cNvCxnSpPr>
            <a:endCxn id="25" idx="1"/>
          </p:cNvCxnSpPr>
          <p:nvPr/>
        </p:nvCxnSpPr>
        <p:spPr bwMode="auto">
          <a:xfrm flipV="1">
            <a:off x="3842538" y="1218769"/>
            <a:ext cx="486054" cy="4137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28" name="ZoneTexte 27"/>
          <p:cNvSpPr txBox="1"/>
          <p:nvPr/>
        </p:nvSpPr>
        <p:spPr>
          <a:xfrm>
            <a:off x="4922658" y="4355254"/>
            <a:ext cx="23762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900" dirty="0"/>
              <a:t>Classe définissant le </a:t>
            </a:r>
            <a:r>
              <a:rPr lang="fr-FR" sz="900" dirty="0" err="1"/>
              <a:t>mapping</a:t>
            </a:r>
            <a:r>
              <a:rPr lang="fr-FR" sz="900" dirty="0"/>
              <a:t> entre l’objet </a:t>
            </a:r>
            <a:r>
              <a:rPr lang="fr-FR" sz="900" dirty="0" err="1"/>
              <a:t>metier</a:t>
            </a:r>
            <a:r>
              <a:rPr lang="fr-FR" sz="900" dirty="0"/>
              <a:t> et la chaine de caractère écrite dans le fichier.</a:t>
            </a:r>
          </a:p>
        </p:txBody>
      </p:sp>
      <p:cxnSp>
        <p:nvCxnSpPr>
          <p:cNvPr id="29" name="Connecteur droit 28"/>
          <p:cNvCxnSpPr>
            <a:endCxn id="28" idx="1"/>
          </p:cNvCxnSpPr>
          <p:nvPr/>
        </p:nvCxnSpPr>
        <p:spPr bwMode="auto">
          <a:xfrm>
            <a:off x="4490610" y="4301248"/>
            <a:ext cx="432048" cy="296381"/>
          </a:xfrm>
          <a:prstGeom prst="line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19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  <p:sp>
        <p:nvSpPr>
          <p:cNvPr id="22" name="Rectangle 21"/>
          <p:cNvSpPr/>
          <p:nvPr/>
        </p:nvSpPr>
        <p:spPr>
          <a:xfrm>
            <a:off x="323528" y="77155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6431898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Listeners</a:t>
            </a:r>
            <a:endParaRPr lang="fr-FR" dirty="0" smtClean="0"/>
          </a:p>
        </p:txBody>
      </p:sp>
      <p:sp>
        <p:nvSpPr>
          <p:cNvPr id="11" name="Espace réservé du contenu 10"/>
          <p:cNvSpPr>
            <a:spLocks noGrp="1"/>
          </p:cNvSpPr>
          <p:nvPr>
            <p:ph idx="1"/>
          </p:nvPr>
        </p:nvSpPr>
        <p:spPr>
          <a:xfrm>
            <a:off x="482592" y="1040197"/>
            <a:ext cx="6210690" cy="3888432"/>
          </a:xfrm>
        </p:spPr>
        <p:txBody>
          <a:bodyPr/>
          <a:lstStyle/>
          <a:p>
            <a:r>
              <a:rPr lang="fr-FR" dirty="0" smtClean="0"/>
              <a:t>Interfaces d’écoute d’événements du traitement batch</a:t>
            </a:r>
          </a:p>
          <a:p>
            <a:pPr lvl="1"/>
            <a:r>
              <a:rPr lang="fr-FR" sz="1350" dirty="0"/>
              <a:t>Avant / après :</a:t>
            </a:r>
          </a:p>
          <a:p>
            <a:pPr lvl="2"/>
            <a:r>
              <a:rPr lang="fr-FR" sz="1350" dirty="0"/>
              <a:t>un job : </a:t>
            </a:r>
            <a:r>
              <a:rPr lang="fr-FR" sz="1350" dirty="0" err="1"/>
              <a:t>JobExecutionListener</a:t>
            </a:r>
            <a:endParaRPr lang="fr-FR" sz="1350" dirty="0"/>
          </a:p>
          <a:p>
            <a:pPr lvl="2"/>
            <a:r>
              <a:rPr lang="fr-FR" sz="1350" dirty="0"/>
              <a:t>un </a:t>
            </a:r>
            <a:r>
              <a:rPr lang="fr-FR" sz="1350" dirty="0" err="1"/>
              <a:t>step</a:t>
            </a:r>
            <a:r>
              <a:rPr lang="fr-FR" sz="1350" dirty="0"/>
              <a:t> : </a:t>
            </a:r>
            <a:r>
              <a:rPr lang="fr-FR" sz="1350" dirty="0" err="1"/>
              <a:t>StepExecutionListener</a:t>
            </a:r>
            <a:endParaRPr lang="fr-FR" sz="1350" dirty="0"/>
          </a:p>
          <a:p>
            <a:pPr lvl="2"/>
            <a:r>
              <a:rPr lang="fr-FR" sz="1350" dirty="0"/>
              <a:t>une lecture (</a:t>
            </a:r>
            <a:r>
              <a:rPr lang="fr-FR" sz="1350" dirty="0" err="1"/>
              <a:t>reader</a:t>
            </a:r>
            <a:r>
              <a:rPr lang="fr-FR" sz="1350" dirty="0"/>
              <a:t>) : </a:t>
            </a:r>
            <a:r>
              <a:rPr lang="fr-FR" sz="1350" dirty="0" err="1"/>
              <a:t>ItemReadListener</a:t>
            </a:r>
            <a:endParaRPr lang="fr-FR" sz="1350" dirty="0"/>
          </a:p>
          <a:p>
            <a:pPr lvl="2"/>
            <a:r>
              <a:rPr lang="fr-FR" sz="1350" dirty="0"/>
              <a:t>un traitement métier (processor) :</a:t>
            </a:r>
            <a:r>
              <a:rPr lang="fr-FR" sz="1350" dirty="0" err="1"/>
              <a:t>ItemProcessListener</a:t>
            </a:r>
            <a:endParaRPr lang="fr-FR" sz="1350" dirty="0"/>
          </a:p>
          <a:p>
            <a:pPr lvl="2"/>
            <a:r>
              <a:rPr lang="fr-FR" sz="1350" dirty="0"/>
              <a:t>une écriture (</a:t>
            </a:r>
            <a:r>
              <a:rPr lang="fr-FR" sz="1350" dirty="0" err="1"/>
              <a:t>writer</a:t>
            </a:r>
            <a:r>
              <a:rPr lang="fr-FR" sz="1350" dirty="0"/>
              <a:t>) : </a:t>
            </a:r>
            <a:r>
              <a:rPr lang="fr-FR" sz="1350" dirty="0" err="1"/>
              <a:t>ItemWriteListener</a:t>
            </a:r>
            <a:endParaRPr lang="fr-FR" sz="1350" dirty="0"/>
          </a:p>
          <a:p>
            <a:pPr lvl="2"/>
            <a:r>
              <a:rPr lang="fr-FR" sz="1350" dirty="0"/>
              <a:t>un « </a:t>
            </a:r>
            <a:r>
              <a:rPr lang="fr-FR" sz="1350" dirty="0" err="1"/>
              <a:t>chunk</a:t>
            </a:r>
            <a:r>
              <a:rPr lang="fr-FR" sz="1350" dirty="0"/>
              <a:t> » (traitement d’un lot) : </a:t>
            </a:r>
            <a:r>
              <a:rPr lang="fr-FR" sz="1350" dirty="0" err="1"/>
              <a:t>ChunkListener</a:t>
            </a:r>
            <a:endParaRPr lang="fr-FR" sz="1350" dirty="0"/>
          </a:p>
          <a:p>
            <a:pPr lvl="1"/>
            <a:r>
              <a:rPr lang="fr-FR" sz="1350" dirty="0" smtClean="0"/>
              <a:t>Dans </a:t>
            </a:r>
            <a:r>
              <a:rPr lang="fr-FR" sz="1350" dirty="0"/>
              <a:t>le cas d’une erreur lors d’une lecture, d’un traitement métier ou d’une écriture</a:t>
            </a:r>
          </a:p>
          <a:p>
            <a:pPr lvl="1"/>
            <a:r>
              <a:rPr lang="fr-FR" sz="1350" dirty="0" smtClean="0"/>
              <a:t>Dans </a:t>
            </a:r>
            <a:r>
              <a:rPr lang="fr-FR" sz="1350" dirty="0"/>
              <a:t>le cas d’une erreur ignorée (skip </a:t>
            </a:r>
            <a:r>
              <a:rPr lang="fr-FR" sz="1350" dirty="0" err="1"/>
              <a:t>policy</a:t>
            </a:r>
            <a:r>
              <a:rPr lang="fr-FR" sz="1350" dirty="0"/>
              <a:t>) : </a:t>
            </a:r>
            <a:r>
              <a:rPr lang="fr-FR" sz="1350" dirty="0" err="1"/>
              <a:t>SkipListener</a:t>
            </a:r>
            <a:endParaRPr lang="fr-FR" sz="1350" dirty="0"/>
          </a:p>
          <a:p>
            <a:r>
              <a:rPr lang="fr-FR" dirty="0" smtClean="0"/>
              <a:t>Déclaration dans la configuration String Batch (</a:t>
            </a:r>
            <a:r>
              <a:rPr lang="fr-FR" dirty="0" err="1" smtClean="0"/>
              <a:t>xml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Listeners</a:t>
            </a:r>
            <a:r>
              <a:rPr lang="fr-FR" dirty="0" smtClean="0"/>
              <a:t> de type </a:t>
            </a:r>
            <a:r>
              <a:rPr lang="fr-FR" dirty="0" err="1" smtClean="0"/>
              <a:t>JobExecutionListener</a:t>
            </a:r>
            <a:r>
              <a:rPr lang="fr-FR" dirty="0" smtClean="0"/>
              <a:t> déclarés au niveau du Job</a:t>
            </a:r>
          </a:p>
          <a:p>
            <a:pPr lvl="1"/>
            <a:r>
              <a:rPr lang="fr-FR" dirty="0" smtClean="0"/>
              <a:t>Les autres </a:t>
            </a:r>
            <a:r>
              <a:rPr lang="fr-FR" dirty="0" err="1" smtClean="0"/>
              <a:t>listeners</a:t>
            </a:r>
            <a:r>
              <a:rPr lang="fr-FR" dirty="0" smtClean="0"/>
              <a:t> déclarés au niveau du </a:t>
            </a:r>
            <a:r>
              <a:rPr lang="fr-FR" dirty="0" err="1" smtClean="0"/>
              <a:t>Step</a:t>
            </a:r>
            <a:endParaRPr lang="fr-FR" dirty="0" smtClean="0"/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lvl="1">
              <a:buNone/>
            </a:pPr>
            <a:endParaRPr lang="fr-FR" dirty="0" smtClean="0"/>
          </a:p>
          <a:p>
            <a:endParaRPr lang="fr-FR" dirty="0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24352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Tests unitaires et tests d’intégration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3568" y="1074601"/>
            <a:ext cx="5778642" cy="3650456"/>
          </a:xfrm>
        </p:spPr>
        <p:txBody>
          <a:bodyPr/>
          <a:lstStyle/>
          <a:p>
            <a:r>
              <a:rPr lang="fr-FR" dirty="0" smtClean="0"/>
              <a:t>Utilisation de </a:t>
            </a:r>
            <a:r>
              <a:rPr lang="fr-FR" dirty="0" err="1" smtClean="0"/>
              <a:t>Junit</a:t>
            </a:r>
            <a:r>
              <a:rPr lang="fr-FR" dirty="0" smtClean="0"/>
              <a:t> 4 + </a:t>
            </a:r>
            <a:r>
              <a:rPr lang="fr-FR" dirty="0" err="1" smtClean="0"/>
              <a:t>Spring</a:t>
            </a:r>
            <a:r>
              <a:rPr lang="fr-FR" dirty="0" smtClean="0"/>
              <a:t> (SpringJUnit4ClassRunner) </a:t>
            </a:r>
          </a:p>
          <a:p>
            <a:r>
              <a:rPr lang="fr-FR" dirty="0" smtClean="0"/>
              <a:t>TU</a:t>
            </a:r>
          </a:p>
          <a:p>
            <a:pPr lvl="1"/>
            <a:r>
              <a:rPr lang="fr-FR" dirty="0" smtClean="0"/>
              <a:t>Standard JEE</a:t>
            </a:r>
          </a:p>
          <a:p>
            <a:pPr lvl="1"/>
            <a:r>
              <a:rPr lang="fr-FR" dirty="0" smtClean="0"/>
              <a:t>Test d’une seule classe avec </a:t>
            </a:r>
            <a:r>
              <a:rPr lang="fr-FR" dirty="0" err="1" smtClean="0"/>
              <a:t>mock</a:t>
            </a:r>
            <a:r>
              <a:rPr lang="fr-FR" dirty="0" smtClean="0"/>
              <a:t> des dépendances</a:t>
            </a:r>
          </a:p>
          <a:p>
            <a:pPr lvl="1"/>
            <a:r>
              <a:rPr lang="fr-FR" dirty="0" smtClean="0"/>
              <a:t>Tester les </a:t>
            </a:r>
            <a:r>
              <a:rPr lang="fr-FR" dirty="0" err="1" smtClean="0"/>
              <a:t>RowMapper</a:t>
            </a:r>
            <a:r>
              <a:rPr lang="fr-FR" dirty="0" smtClean="0"/>
              <a:t>, </a:t>
            </a:r>
            <a:r>
              <a:rPr lang="fr-FR" dirty="0" err="1" smtClean="0"/>
              <a:t>FieldSetMapper</a:t>
            </a:r>
            <a:r>
              <a:rPr lang="fr-FR" dirty="0" smtClean="0"/>
              <a:t>, Processor (juste les classes propres au batch, ne pas tester les classes de </a:t>
            </a:r>
            <a:r>
              <a:rPr lang="fr-FR" dirty="0" err="1" smtClean="0"/>
              <a:t>Spring</a:t>
            </a:r>
            <a:r>
              <a:rPr lang="fr-FR" dirty="0" smtClean="0"/>
              <a:t>-Batch)</a:t>
            </a:r>
          </a:p>
          <a:p>
            <a:r>
              <a:rPr lang="fr-FR" dirty="0" smtClean="0"/>
              <a:t>TI</a:t>
            </a:r>
          </a:p>
          <a:p>
            <a:pPr lvl="1"/>
            <a:r>
              <a:rPr lang="fr-FR" dirty="0" smtClean="0"/>
              <a:t>Utilisation de la librairie </a:t>
            </a:r>
            <a:r>
              <a:rPr lang="fr-FR" dirty="0" err="1" smtClean="0"/>
              <a:t>spring</a:t>
            </a:r>
            <a:r>
              <a:rPr lang="fr-FR" dirty="0" smtClean="0"/>
              <a:t>-batch-test (s’appuyant sur </a:t>
            </a:r>
            <a:r>
              <a:rPr lang="fr-FR" dirty="0" err="1" smtClean="0"/>
              <a:t>JUnit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Possibilité d’exécuter un Job avec des paramètres spécifiques</a:t>
            </a:r>
          </a:p>
          <a:p>
            <a:pPr lvl="1"/>
            <a:r>
              <a:rPr lang="fr-FR" dirty="0" smtClean="0"/>
              <a:t>Possibilité d’exécuter un </a:t>
            </a:r>
            <a:r>
              <a:rPr lang="fr-FR" dirty="0" err="1" smtClean="0"/>
              <a:t>Step</a:t>
            </a:r>
            <a:r>
              <a:rPr lang="fr-FR" dirty="0" smtClean="0"/>
              <a:t> avec un contexte d’exécution spécifique</a:t>
            </a:r>
          </a:p>
          <a:p>
            <a:r>
              <a:rPr lang="fr-FR" dirty="0" smtClean="0"/>
              <a:t>Bonnes pratiques : coupler TU et TI pour chaque batch</a:t>
            </a:r>
          </a:p>
          <a:p>
            <a:pPr lvl="1"/>
            <a:endParaRPr lang="fr-FR" dirty="0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479251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Autres fonctionnalités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11560" y="1151666"/>
            <a:ext cx="5160317" cy="3380426"/>
          </a:xfrm>
        </p:spPr>
        <p:txBody>
          <a:bodyPr/>
          <a:lstStyle/>
          <a:p>
            <a:r>
              <a:rPr lang="fr-FR" dirty="0" smtClean="0"/>
              <a:t>Personnalisation du code de retour</a:t>
            </a:r>
          </a:p>
          <a:p>
            <a:r>
              <a:rPr lang="fr-FR" dirty="0" smtClean="0"/>
              <a:t>Validation des paramètres du job</a:t>
            </a:r>
          </a:p>
          <a:p>
            <a:r>
              <a:rPr lang="fr-FR" dirty="0" err="1" smtClean="0"/>
              <a:t>Spring</a:t>
            </a:r>
            <a:r>
              <a:rPr lang="fr-FR" dirty="0" smtClean="0"/>
              <a:t> Batch </a:t>
            </a:r>
            <a:r>
              <a:rPr lang="fr-FR" dirty="0" err="1" smtClean="0"/>
              <a:t>Admin</a:t>
            </a:r>
            <a:r>
              <a:rPr lang="fr-FR" dirty="0" smtClean="0"/>
              <a:t> : API JMX utilisable </a:t>
            </a:r>
          </a:p>
          <a:p>
            <a:endParaRPr lang="fr-FR" dirty="0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551818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 sur </a:t>
            </a:r>
            <a:r>
              <a:rPr lang="fr-FR" dirty="0" err="1" smtClean="0"/>
              <a:t>Spring</a:t>
            </a:r>
            <a:r>
              <a:rPr lang="fr-FR" dirty="0" smtClean="0"/>
              <a:t>-Batch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084869"/>
            <a:ext cx="5592365" cy="3650456"/>
          </a:xfrm>
        </p:spPr>
        <p:txBody>
          <a:bodyPr/>
          <a:lstStyle/>
          <a:p>
            <a:r>
              <a:rPr lang="fr-FR" dirty="0" smtClean="0"/>
              <a:t>Framework complet</a:t>
            </a:r>
          </a:p>
          <a:p>
            <a:r>
              <a:rPr lang="fr-FR" dirty="0" smtClean="0"/>
              <a:t>Moins de code à écrire</a:t>
            </a:r>
          </a:p>
          <a:p>
            <a:r>
              <a:rPr lang="fr-FR" dirty="0" err="1" smtClean="0"/>
              <a:t>Maintenabilité</a:t>
            </a:r>
            <a:r>
              <a:rPr lang="fr-FR" dirty="0" smtClean="0"/>
              <a:t> améliorée</a:t>
            </a:r>
          </a:p>
          <a:p>
            <a:r>
              <a:rPr lang="fr-FR" dirty="0" smtClean="0"/>
              <a:t>Tout l’outillage </a:t>
            </a:r>
            <a:r>
              <a:rPr lang="fr-FR" dirty="0" err="1" smtClean="0"/>
              <a:t>Spring</a:t>
            </a:r>
            <a:r>
              <a:rPr lang="fr-FR" dirty="0" smtClean="0"/>
              <a:t> à disposition</a:t>
            </a:r>
          </a:p>
          <a:p>
            <a:pPr lvl="1"/>
            <a:r>
              <a:rPr lang="fr-FR" dirty="0" smtClean="0"/>
              <a:t>Transactions,</a:t>
            </a:r>
          </a:p>
          <a:p>
            <a:pPr lvl="1"/>
            <a:r>
              <a:rPr lang="fr-FR" dirty="0" smtClean="0"/>
              <a:t>Injection de dépendances,</a:t>
            </a:r>
          </a:p>
          <a:p>
            <a:pPr lvl="1"/>
            <a:r>
              <a:rPr lang="fr-FR" dirty="0" smtClean="0"/>
              <a:t>Tests,</a:t>
            </a:r>
          </a:p>
          <a:p>
            <a:pPr lvl="1"/>
            <a:r>
              <a:rPr lang="fr-FR" dirty="0" err="1" smtClean="0"/>
              <a:t>Etc</a:t>
            </a:r>
            <a:r>
              <a:rPr lang="fr-FR" dirty="0" smtClean="0"/>
              <a:t>…</a:t>
            </a:r>
          </a:p>
          <a:p>
            <a:r>
              <a:rPr lang="fr-FR" dirty="0" err="1" smtClean="0"/>
              <a:t>Parallélisation</a:t>
            </a:r>
            <a:r>
              <a:rPr lang="fr-FR" dirty="0" smtClean="0"/>
              <a:t>, partitionnement</a:t>
            </a:r>
          </a:p>
          <a:p>
            <a:r>
              <a:rPr lang="fr-FR" dirty="0" smtClean="0"/>
              <a:t>Reprise sur erreur</a:t>
            </a:r>
          </a:p>
        </p:txBody>
      </p:sp>
      <p:sp>
        <p:nvSpPr>
          <p:cNvPr id="77829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15446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Place au TP 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964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1907704" y="987574"/>
            <a:ext cx="5076564" cy="1704578"/>
          </a:xfrm>
        </p:spPr>
        <p:txBody>
          <a:bodyPr/>
          <a:lstStyle/>
          <a:p>
            <a:pPr algn="ctr"/>
            <a:r>
              <a:rPr lang="fr-FR" sz="4950" dirty="0"/>
              <a:t>Vos Questions ?</a:t>
            </a:r>
          </a:p>
        </p:txBody>
      </p:sp>
      <p:pic>
        <p:nvPicPr>
          <p:cNvPr id="4" name="Picture 26" descr="question-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931790"/>
            <a:ext cx="1242138" cy="12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323528" y="77155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7798765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Caractéristiques générales d’un batch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694" y="1084584"/>
            <a:ext cx="5592365" cy="3650456"/>
          </a:xfrm>
        </p:spPr>
        <p:txBody>
          <a:bodyPr/>
          <a:lstStyle/>
          <a:p>
            <a:r>
              <a:rPr lang="fr-FR" dirty="0" smtClean="0"/>
              <a:t>Type d’exécution</a:t>
            </a:r>
          </a:p>
          <a:p>
            <a:pPr lvl="1"/>
            <a:r>
              <a:rPr lang="fr-FR" dirty="0" smtClean="0"/>
              <a:t>A une date déterminée (fin du mois)</a:t>
            </a:r>
          </a:p>
          <a:p>
            <a:pPr lvl="1"/>
            <a:r>
              <a:rPr lang="fr-FR" dirty="0" smtClean="0"/>
              <a:t>Périodiquement (toutes les heures)</a:t>
            </a:r>
          </a:p>
          <a:p>
            <a:pPr lvl="1"/>
            <a:endParaRPr lang="fr-FR" dirty="0" smtClean="0"/>
          </a:p>
          <a:p>
            <a:r>
              <a:rPr lang="fr-FR" dirty="0" smtClean="0"/>
              <a:t>Exemples de contextes</a:t>
            </a:r>
          </a:p>
          <a:p>
            <a:pPr lvl="1"/>
            <a:r>
              <a:rPr lang="fr-FR" dirty="0" smtClean="0"/>
              <a:t>Exécution de règles métier complexes (calcul de taux, de cotisations…)</a:t>
            </a:r>
          </a:p>
          <a:p>
            <a:pPr lvl="1"/>
            <a:r>
              <a:rPr lang="fr-FR" dirty="0" smtClean="0"/>
              <a:t>Intégration d’information reçue d’autres sources de données</a:t>
            </a:r>
          </a:p>
          <a:p>
            <a:pPr lvl="1"/>
            <a:endParaRPr lang="fr-FR" dirty="0" smtClean="0"/>
          </a:p>
          <a:p>
            <a:r>
              <a:rPr lang="fr-FR" dirty="0" smtClean="0"/>
              <a:t>Des milliards de transactions sont traitées chaque jour dans les entreprises par des </a:t>
            </a:r>
            <a:r>
              <a:rPr lang="fr-FR" dirty="0" err="1" smtClean="0"/>
              <a:t>batchs</a:t>
            </a:r>
            <a:r>
              <a:rPr lang="fr-FR" dirty="0" smtClean="0"/>
              <a:t>.</a:t>
            </a:r>
          </a:p>
        </p:txBody>
      </p:sp>
      <p:sp>
        <p:nvSpPr>
          <p:cNvPr id="9221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6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mtClean="0"/>
              <a:t>Spring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8320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Caractéristiques techniques d’un batch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961" y="1084584"/>
            <a:ext cx="5592365" cy="3650456"/>
          </a:xfrm>
        </p:spPr>
        <p:txBody>
          <a:bodyPr/>
          <a:lstStyle/>
          <a:p>
            <a:r>
              <a:rPr lang="fr-FR" dirty="0" smtClean="0"/>
              <a:t>Import de données (XML, CSV…) vers une base de données</a:t>
            </a:r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Mise à jour de données référentielles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Intégration de flux divers (bancaires, financiers) dans un SI</a:t>
            </a:r>
          </a:p>
          <a:p>
            <a:endParaRPr lang="fr-FR" dirty="0" smtClean="0"/>
          </a:p>
          <a:p>
            <a:pPr lvl="1"/>
            <a:endParaRPr lang="fr-FR" dirty="0" smtClean="0"/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pic>
        <p:nvPicPr>
          <p:cNvPr id="10246" name="Picture 193" descr="PictoXm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0894" y="1373095"/>
            <a:ext cx="597694" cy="151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164" descr="picto_paged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13186" y="1402288"/>
            <a:ext cx="301229" cy="36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13" descr="picto_database_bi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7289" y="1477138"/>
            <a:ext cx="59412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25" descr="picto_fleche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02161" y="1585486"/>
            <a:ext cx="115371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3" descr="picto_database_bi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72307" y="2632013"/>
            <a:ext cx="594122" cy="689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25" descr="picto_fleche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2410" y="2577245"/>
            <a:ext cx="115371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36" descr="picto_engrenages_v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5151" y="2632014"/>
            <a:ext cx="342900" cy="382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6" descr="picto_database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72307" y="3879026"/>
            <a:ext cx="852488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25" descr="picto_fleche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49812">
            <a:off x="1378135" y="3727816"/>
            <a:ext cx="115371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25" descr="picto_fleche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740010">
            <a:off x="1378135" y="4106435"/>
            <a:ext cx="1153716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Espace réservé de la date 3"/>
          <p:cNvSpPr>
            <a:spLocks noGrp="1"/>
          </p:cNvSpPr>
          <p:nvPr>
            <p:ph type="dt" sz="quarter" idx="10"/>
          </p:nvPr>
        </p:nvSpPr>
        <p:spPr>
          <a:xfrm>
            <a:off x="508694" y="4851340"/>
            <a:ext cx="5719504" cy="154578"/>
          </a:xfrm>
        </p:spPr>
        <p:txBody>
          <a:bodyPr/>
          <a:lstStyle/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42336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Caractéristiques techniques d’un batch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1740" y="1121548"/>
            <a:ext cx="5886654" cy="810090"/>
          </a:xfrm>
        </p:spPr>
        <p:txBody>
          <a:bodyPr/>
          <a:lstStyle/>
          <a:p>
            <a:r>
              <a:rPr lang="fr-FR" dirty="0" smtClean="0"/>
              <a:t>Un batch n’est pas un ordonnanceur</a:t>
            </a:r>
          </a:p>
          <a:p>
            <a:r>
              <a:rPr lang="fr-FR" dirty="0" smtClean="0"/>
              <a:t>Écrire un batch c’est souvent :</a:t>
            </a:r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 smtClean="0"/>
          </a:p>
          <a:p>
            <a:endParaRPr lang="fr-FR" dirty="0" smtClean="0"/>
          </a:p>
          <a:p>
            <a:pPr lvl="1"/>
            <a:endParaRPr lang="fr-FR" dirty="0" smtClean="0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34" name="Oval 9"/>
          <p:cNvSpPr>
            <a:spLocks noChangeArrowheads="1"/>
          </p:cNvSpPr>
          <p:nvPr/>
        </p:nvSpPr>
        <p:spPr bwMode="auto">
          <a:xfrm>
            <a:off x="1547664" y="2625329"/>
            <a:ext cx="1575197" cy="1248965"/>
          </a:xfrm>
          <a:prstGeom prst="ellipse">
            <a:avLst/>
          </a:prstGeom>
          <a:gradFill rotWithShape="1">
            <a:gsLst>
              <a:gs pos="0">
                <a:srgbClr val="FDFDFD"/>
              </a:gs>
              <a:gs pos="100000">
                <a:srgbClr val="C6C7C8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fr-FR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Ecrire les mêmes types d’opérations</a:t>
            </a:r>
          </a:p>
        </p:txBody>
      </p:sp>
      <p:sp>
        <p:nvSpPr>
          <p:cNvPr id="11271" name="Freeform 11"/>
          <p:cNvSpPr>
            <a:spLocks/>
          </p:cNvSpPr>
          <p:nvPr/>
        </p:nvSpPr>
        <p:spPr bwMode="auto">
          <a:xfrm rot="-2994807">
            <a:off x="2816870" y="2627710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 vert="eaVert"/>
          <a:lstStyle/>
          <a:p>
            <a:endParaRPr lang="fr-FR" sz="1350"/>
          </a:p>
        </p:txBody>
      </p:sp>
      <p:sp>
        <p:nvSpPr>
          <p:cNvPr id="11272" name="Freeform 12"/>
          <p:cNvSpPr>
            <a:spLocks/>
          </p:cNvSpPr>
          <p:nvPr/>
        </p:nvSpPr>
        <p:spPr bwMode="auto">
          <a:xfrm>
            <a:off x="3113336" y="3165872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/>
          <a:lstStyle/>
          <a:p>
            <a:endParaRPr lang="fr-FR" sz="1350"/>
          </a:p>
        </p:txBody>
      </p:sp>
      <p:sp>
        <p:nvSpPr>
          <p:cNvPr id="11273" name="Freeform 13"/>
          <p:cNvSpPr>
            <a:spLocks/>
          </p:cNvSpPr>
          <p:nvPr/>
        </p:nvSpPr>
        <p:spPr bwMode="auto">
          <a:xfrm rot="2604695">
            <a:off x="2881164" y="3751660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/>
          <a:lstStyle/>
          <a:p>
            <a:endParaRPr lang="fr-FR" sz="1350"/>
          </a:p>
        </p:txBody>
      </p:sp>
      <p:grpSp>
        <p:nvGrpSpPr>
          <p:cNvPr id="11274" name="Group 18"/>
          <p:cNvGrpSpPr>
            <a:grpSpLocks/>
          </p:cNvGrpSpPr>
          <p:nvPr/>
        </p:nvGrpSpPr>
        <p:grpSpPr bwMode="auto">
          <a:xfrm>
            <a:off x="2894261" y="1878806"/>
            <a:ext cx="715566" cy="715566"/>
            <a:chOff x="2584" y="1199"/>
            <a:chExt cx="601" cy="601"/>
          </a:xfrm>
        </p:grpSpPr>
        <p:sp>
          <p:nvSpPr>
            <p:cNvPr id="11305" name="Oval 5"/>
            <p:cNvSpPr>
              <a:spLocks noChangeArrowheads="1"/>
            </p:cNvSpPr>
            <p:nvPr/>
          </p:nvSpPr>
          <p:spPr bwMode="gray">
            <a:xfrm>
              <a:off x="2584" y="1199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306" name="Freeform 6"/>
            <p:cNvSpPr>
              <a:spLocks/>
            </p:cNvSpPr>
            <p:nvPr/>
          </p:nvSpPr>
          <p:spPr bwMode="gray">
            <a:xfrm>
              <a:off x="2592" y="1462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307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2698" y="1212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5" name="Group 22"/>
          <p:cNvGrpSpPr>
            <a:grpSpLocks/>
          </p:cNvGrpSpPr>
          <p:nvPr/>
        </p:nvGrpSpPr>
        <p:grpSpPr bwMode="auto">
          <a:xfrm>
            <a:off x="3383608" y="2787254"/>
            <a:ext cx="715565" cy="715565"/>
            <a:chOff x="3445" y="2830"/>
            <a:chExt cx="601" cy="601"/>
          </a:xfrm>
        </p:grpSpPr>
        <p:sp>
          <p:nvSpPr>
            <p:cNvPr id="11302" name="Oval 5"/>
            <p:cNvSpPr>
              <a:spLocks noChangeArrowheads="1"/>
            </p:cNvSpPr>
            <p:nvPr/>
          </p:nvSpPr>
          <p:spPr bwMode="gray">
            <a:xfrm>
              <a:off x="3445" y="2830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303" name="Freeform 6"/>
            <p:cNvSpPr>
              <a:spLocks/>
            </p:cNvSpPr>
            <p:nvPr/>
          </p:nvSpPr>
          <p:spPr bwMode="gray">
            <a:xfrm>
              <a:off x="3453" y="3093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304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3559" y="2843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76" name="Group 26"/>
          <p:cNvGrpSpPr>
            <a:grpSpLocks/>
          </p:cNvGrpSpPr>
          <p:nvPr/>
        </p:nvGrpSpPr>
        <p:grpSpPr bwMode="auto">
          <a:xfrm>
            <a:off x="3059758" y="3759994"/>
            <a:ext cx="715565" cy="715566"/>
            <a:chOff x="1725" y="2830"/>
            <a:chExt cx="601" cy="601"/>
          </a:xfrm>
        </p:grpSpPr>
        <p:sp>
          <p:nvSpPr>
            <p:cNvPr id="11299" name="Oval 5"/>
            <p:cNvSpPr>
              <a:spLocks noChangeArrowheads="1"/>
            </p:cNvSpPr>
            <p:nvPr/>
          </p:nvSpPr>
          <p:spPr bwMode="gray">
            <a:xfrm>
              <a:off x="1725" y="2830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300" name="Freeform 6"/>
            <p:cNvSpPr>
              <a:spLocks/>
            </p:cNvSpPr>
            <p:nvPr/>
          </p:nvSpPr>
          <p:spPr bwMode="gray">
            <a:xfrm>
              <a:off x="1733" y="3093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301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839" y="2843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7" name="ZoneTexte 49"/>
          <p:cNvSpPr txBox="1">
            <a:spLocks noChangeArrowheads="1"/>
          </p:cNvSpPr>
          <p:nvPr/>
        </p:nvSpPr>
        <p:spPr bwMode="auto">
          <a:xfrm>
            <a:off x="2897833" y="1977629"/>
            <a:ext cx="70127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>
                <a:solidFill>
                  <a:schemeClr val="bg1"/>
                </a:solidFill>
              </a:rPr>
              <a:t>Lectures de données</a:t>
            </a:r>
          </a:p>
        </p:txBody>
      </p:sp>
      <p:sp>
        <p:nvSpPr>
          <p:cNvPr id="11278" name="ZoneTexte 50"/>
          <p:cNvSpPr txBox="1">
            <a:spLocks noChangeArrowheads="1"/>
          </p:cNvSpPr>
          <p:nvPr/>
        </p:nvSpPr>
        <p:spPr bwMode="auto">
          <a:xfrm>
            <a:off x="3330029" y="3039666"/>
            <a:ext cx="80962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>
                <a:solidFill>
                  <a:schemeClr val="bg1"/>
                </a:solidFill>
              </a:rPr>
              <a:t>Traitements</a:t>
            </a:r>
          </a:p>
        </p:txBody>
      </p:sp>
      <p:sp>
        <p:nvSpPr>
          <p:cNvPr id="11279" name="ZoneTexte 51"/>
          <p:cNvSpPr txBox="1">
            <a:spLocks noChangeArrowheads="1"/>
          </p:cNvSpPr>
          <p:nvPr/>
        </p:nvSpPr>
        <p:spPr bwMode="auto">
          <a:xfrm>
            <a:off x="3059758" y="3868341"/>
            <a:ext cx="70127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>
                <a:solidFill>
                  <a:schemeClr val="bg1"/>
                </a:solidFill>
              </a:rPr>
              <a:t>Écritures</a:t>
            </a:r>
            <a:br>
              <a:rPr lang="fr-FR" sz="900" b="1">
                <a:solidFill>
                  <a:schemeClr val="bg1"/>
                </a:solidFill>
              </a:rPr>
            </a:br>
            <a:r>
              <a:rPr lang="fr-FR" sz="900" b="1">
                <a:solidFill>
                  <a:schemeClr val="bg1"/>
                </a:solidFill>
              </a:rPr>
              <a:t>de données</a:t>
            </a:r>
          </a:p>
        </p:txBody>
      </p:sp>
      <p:sp>
        <p:nvSpPr>
          <p:cNvPr id="53" name="Oval 9"/>
          <p:cNvSpPr>
            <a:spLocks noChangeArrowheads="1"/>
          </p:cNvSpPr>
          <p:nvPr/>
        </p:nvSpPr>
        <p:spPr bwMode="auto">
          <a:xfrm>
            <a:off x="4733926" y="2625329"/>
            <a:ext cx="1575197" cy="1248965"/>
          </a:xfrm>
          <a:prstGeom prst="ellipse">
            <a:avLst/>
          </a:prstGeom>
          <a:gradFill rotWithShape="1">
            <a:gsLst>
              <a:gs pos="0">
                <a:srgbClr val="FDFDFD"/>
              </a:gs>
              <a:gs pos="100000">
                <a:srgbClr val="C6C7C8"/>
              </a:gs>
            </a:gsLst>
            <a:path path="shape">
              <a:fillToRect l="50000" t="50000" r="50000" b="50000"/>
            </a:path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fr-FR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Affronter les</a:t>
            </a:r>
            <a:br>
              <a:rPr lang="fr-FR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</a:br>
            <a:r>
              <a:rPr lang="fr-FR" sz="12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rPr>
              <a:t>mêmes problèmes</a:t>
            </a:r>
          </a:p>
        </p:txBody>
      </p:sp>
      <p:sp>
        <p:nvSpPr>
          <p:cNvPr id="11281" name="Freeform 11"/>
          <p:cNvSpPr>
            <a:spLocks/>
          </p:cNvSpPr>
          <p:nvPr/>
        </p:nvSpPr>
        <p:spPr bwMode="auto">
          <a:xfrm rot="-2994807">
            <a:off x="5625437" y="2402551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 vert="eaVert"/>
          <a:lstStyle/>
          <a:p>
            <a:endParaRPr lang="fr-FR" sz="1350"/>
          </a:p>
        </p:txBody>
      </p:sp>
      <p:sp>
        <p:nvSpPr>
          <p:cNvPr id="11282" name="Freeform 12"/>
          <p:cNvSpPr>
            <a:spLocks/>
          </p:cNvSpPr>
          <p:nvPr/>
        </p:nvSpPr>
        <p:spPr bwMode="auto">
          <a:xfrm>
            <a:off x="6192180" y="2842357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/>
          <a:lstStyle/>
          <a:p>
            <a:endParaRPr lang="fr-FR" sz="1350"/>
          </a:p>
        </p:txBody>
      </p:sp>
      <p:sp>
        <p:nvSpPr>
          <p:cNvPr id="11283" name="Freeform 13"/>
          <p:cNvSpPr>
            <a:spLocks/>
          </p:cNvSpPr>
          <p:nvPr/>
        </p:nvSpPr>
        <p:spPr bwMode="auto">
          <a:xfrm rot="1104084">
            <a:off x="6282890" y="3536053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/>
          <a:lstStyle/>
          <a:p>
            <a:endParaRPr lang="fr-FR" sz="1350"/>
          </a:p>
        </p:txBody>
      </p:sp>
      <p:grpSp>
        <p:nvGrpSpPr>
          <p:cNvPr id="11284" name="Group 18"/>
          <p:cNvGrpSpPr>
            <a:grpSpLocks/>
          </p:cNvGrpSpPr>
          <p:nvPr/>
        </p:nvGrpSpPr>
        <p:grpSpPr bwMode="auto">
          <a:xfrm>
            <a:off x="5702829" y="1653648"/>
            <a:ext cx="715565" cy="715566"/>
            <a:chOff x="2584" y="1199"/>
            <a:chExt cx="601" cy="601"/>
          </a:xfrm>
        </p:grpSpPr>
        <p:sp>
          <p:nvSpPr>
            <p:cNvPr id="11296" name="Oval 5"/>
            <p:cNvSpPr>
              <a:spLocks noChangeArrowheads="1"/>
            </p:cNvSpPr>
            <p:nvPr/>
          </p:nvSpPr>
          <p:spPr bwMode="gray">
            <a:xfrm>
              <a:off x="2584" y="1199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297" name="Freeform 6"/>
            <p:cNvSpPr>
              <a:spLocks/>
            </p:cNvSpPr>
            <p:nvPr/>
          </p:nvSpPr>
          <p:spPr bwMode="gray">
            <a:xfrm>
              <a:off x="2592" y="1462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298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2698" y="1212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85" name="Group 22"/>
          <p:cNvGrpSpPr>
            <a:grpSpLocks/>
          </p:cNvGrpSpPr>
          <p:nvPr/>
        </p:nvGrpSpPr>
        <p:grpSpPr bwMode="auto">
          <a:xfrm>
            <a:off x="6462452" y="2463739"/>
            <a:ext cx="810816" cy="715565"/>
            <a:chOff x="3445" y="2830"/>
            <a:chExt cx="601" cy="601"/>
          </a:xfrm>
        </p:grpSpPr>
        <p:sp>
          <p:nvSpPr>
            <p:cNvPr id="11293" name="Oval 5"/>
            <p:cNvSpPr>
              <a:spLocks noChangeArrowheads="1"/>
            </p:cNvSpPr>
            <p:nvPr/>
          </p:nvSpPr>
          <p:spPr bwMode="gray">
            <a:xfrm>
              <a:off x="3445" y="2830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294" name="Freeform 6"/>
            <p:cNvSpPr>
              <a:spLocks/>
            </p:cNvSpPr>
            <p:nvPr/>
          </p:nvSpPr>
          <p:spPr bwMode="gray">
            <a:xfrm>
              <a:off x="3453" y="3093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29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3559" y="2843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286" name="Group 26"/>
          <p:cNvGrpSpPr>
            <a:grpSpLocks/>
          </p:cNvGrpSpPr>
          <p:nvPr/>
        </p:nvGrpSpPr>
        <p:grpSpPr bwMode="auto">
          <a:xfrm>
            <a:off x="6515490" y="3381840"/>
            <a:ext cx="810816" cy="715566"/>
            <a:chOff x="1725" y="2830"/>
            <a:chExt cx="601" cy="601"/>
          </a:xfrm>
        </p:grpSpPr>
        <p:sp>
          <p:nvSpPr>
            <p:cNvPr id="11290" name="Oval 5"/>
            <p:cNvSpPr>
              <a:spLocks noChangeArrowheads="1"/>
            </p:cNvSpPr>
            <p:nvPr/>
          </p:nvSpPr>
          <p:spPr bwMode="gray">
            <a:xfrm>
              <a:off x="1725" y="2830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11291" name="Freeform 6"/>
            <p:cNvSpPr>
              <a:spLocks/>
            </p:cNvSpPr>
            <p:nvPr/>
          </p:nvSpPr>
          <p:spPr bwMode="gray">
            <a:xfrm>
              <a:off x="1733" y="3093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11292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839" y="2843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87" name="ZoneTexte 68"/>
          <p:cNvSpPr txBox="1">
            <a:spLocks noChangeArrowheads="1"/>
          </p:cNvSpPr>
          <p:nvPr/>
        </p:nvSpPr>
        <p:spPr bwMode="auto">
          <a:xfrm>
            <a:off x="5760132" y="1923678"/>
            <a:ext cx="59412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Fiabilité</a:t>
            </a:r>
          </a:p>
        </p:txBody>
      </p:sp>
      <p:sp>
        <p:nvSpPr>
          <p:cNvPr id="11288" name="ZoneTexte 69"/>
          <p:cNvSpPr txBox="1">
            <a:spLocks noChangeArrowheads="1"/>
          </p:cNvSpPr>
          <p:nvPr/>
        </p:nvSpPr>
        <p:spPr bwMode="auto">
          <a:xfrm>
            <a:off x="6439830" y="2743535"/>
            <a:ext cx="885825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825" b="1">
                <a:solidFill>
                  <a:schemeClr val="bg1"/>
                </a:solidFill>
              </a:rPr>
              <a:t>Maintenabilité</a:t>
            </a:r>
          </a:p>
        </p:txBody>
      </p:sp>
      <p:sp>
        <p:nvSpPr>
          <p:cNvPr id="11289" name="ZoneTexte 70"/>
          <p:cNvSpPr txBox="1">
            <a:spLocks noChangeArrowheads="1"/>
          </p:cNvSpPr>
          <p:nvPr/>
        </p:nvSpPr>
        <p:spPr bwMode="auto">
          <a:xfrm>
            <a:off x="6516216" y="3597335"/>
            <a:ext cx="809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Réinvention</a:t>
            </a:r>
            <a:br>
              <a:rPr lang="fr-FR" sz="900" b="1" dirty="0">
                <a:solidFill>
                  <a:schemeClr val="bg1"/>
                </a:solidFill>
              </a:rPr>
            </a:br>
            <a:r>
              <a:rPr lang="fr-FR" sz="900" b="1" dirty="0">
                <a:solidFill>
                  <a:schemeClr val="bg1"/>
                </a:solidFill>
              </a:rPr>
              <a:t>de la roue</a:t>
            </a:r>
          </a:p>
        </p:txBody>
      </p:sp>
      <p:sp>
        <p:nvSpPr>
          <p:cNvPr id="44" name="Freeform 13"/>
          <p:cNvSpPr>
            <a:spLocks/>
          </p:cNvSpPr>
          <p:nvPr/>
        </p:nvSpPr>
        <p:spPr bwMode="auto">
          <a:xfrm rot="2604695">
            <a:off x="5419619" y="3968100"/>
            <a:ext cx="323850" cy="80963"/>
          </a:xfrm>
          <a:custGeom>
            <a:avLst/>
            <a:gdLst>
              <a:gd name="T0" fmla="*/ 2147483647 w 849"/>
              <a:gd name="T1" fmla="*/ 2147483647 h 15"/>
              <a:gd name="T2" fmla="*/ 2147483647 w 849"/>
              <a:gd name="T3" fmla="*/ 2147483647 h 15"/>
              <a:gd name="T4" fmla="*/ 2147483647 w 849"/>
              <a:gd name="T5" fmla="*/ 2147483647 h 15"/>
              <a:gd name="T6" fmla="*/ 0 w 849"/>
              <a:gd name="T7" fmla="*/ 2147483647 h 15"/>
              <a:gd name="T8" fmla="*/ 0 w 849"/>
              <a:gd name="T9" fmla="*/ 2147483647 h 15"/>
              <a:gd name="T10" fmla="*/ 2147483647 w 849"/>
              <a:gd name="T11" fmla="*/ 0 h 15"/>
              <a:gd name="T12" fmla="*/ 2147483647 w 849"/>
              <a:gd name="T13" fmla="*/ 0 h 15"/>
              <a:gd name="T14" fmla="*/ 2147483647 w 849"/>
              <a:gd name="T15" fmla="*/ 2147483647 h 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5"/>
              <a:gd name="T26" fmla="*/ 849 w 849"/>
              <a:gd name="T27" fmla="*/ 15 h 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5">
                <a:moveTo>
                  <a:pt x="849" y="7"/>
                </a:moveTo>
                <a:cubicBezTo>
                  <a:pt x="849" y="11"/>
                  <a:pt x="844" y="15"/>
                  <a:pt x="838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5" y="15"/>
                  <a:pt x="0" y="11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5" y="0"/>
                  <a:pt x="11" y="0"/>
                </a:cubicBezTo>
                <a:cubicBezTo>
                  <a:pt x="838" y="0"/>
                  <a:pt x="838" y="0"/>
                  <a:pt x="838" y="0"/>
                </a:cubicBezTo>
                <a:cubicBezTo>
                  <a:pt x="844" y="0"/>
                  <a:pt x="849" y="3"/>
                  <a:pt x="849" y="7"/>
                </a:cubicBezTo>
                <a:close/>
              </a:path>
            </a:pathLst>
          </a:custGeom>
          <a:gradFill rotWithShape="1">
            <a:gsLst>
              <a:gs pos="0">
                <a:srgbClr val="828283"/>
              </a:gs>
              <a:gs pos="50000">
                <a:srgbClr val="F8F8F8"/>
              </a:gs>
              <a:gs pos="100000">
                <a:srgbClr val="828283"/>
              </a:gs>
            </a:gsLst>
            <a:lin ang="5400000" scaled="1"/>
          </a:gradFill>
          <a:ln w="3175">
            <a:noFill/>
            <a:round/>
            <a:headEnd/>
            <a:tailEnd/>
          </a:ln>
        </p:spPr>
        <p:txBody>
          <a:bodyPr/>
          <a:lstStyle/>
          <a:p>
            <a:endParaRPr lang="fr-FR" sz="1350"/>
          </a:p>
        </p:txBody>
      </p:sp>
      <p:sp>
        <p:nvSpPr>
          <p:cNvPr id="45" name="ZoneTexte 70"/>
          <p:cNvSpPr txBox="1">
            <a:spLocks noChangeArrowheads="1"/>
          </p:cNvSpPr>
          <p:nvPr/>
        </p:nvSpPr>
        <p:spPr bwMode="auto">
          <a:xfrm>
            <a:off x="5267033" y="4361528"/>
            <a:ext cx="809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Réinvention</a:t>
            </a:r>
            <a:br>
              <a:rPr lang="fr-FR" sz="900" b="1" dirty="0">
                <a:solidFill>
                  <a:schemeClr val="bg1"/>
                </a:solidFill>
              </a:rPr>
            </a:br>
            <a:r>
              <a:rPr lang="fr-FR" sz="900" b="1" dirty="0">
                <a:solidFill>
                  <a:schemeClr val="bg1"/>
                </a:solidFill>
              </a:rPr>
              <a:t>de la roue</a:t>
            </a:r>
          </a:p>
        </p:txBody>
      </p:sp>
      <p:grpSp>
        <p:nvGrpSpPr>
          <p:cNvPr id="46" name="Group 26"/>
          <p:cNvGrpSpPr>
            <a:grpSpLocks/>
          </p:cNvGrpSpPr>
          <p:nvPr/>
        </p:nvGrpSpPr>
        <p:grpSpPr bwMode="auto">
          <a:xfrm>
            <a:off x="5598114" y="3962418"/>
            <a:ext cx="810816" cy="715566"/>
            <a:chOff x="1725" y="2830"/>
            <a:chExt cx="601" cy="601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gray">
            <a:xfrm>
              <a:off x="1725" y="2830"/>
              <a:ext cx="601" cy="601"/>
            </a:xfrm>
            <a:prstGeom prst="ellipse">
              <a:avLst/>
            </a:prstGeom>
            <a:gradFill rotWithShape="1">
              <a:gsLst>
                <a:gs pos="0">
                  <a:srgbClr val="D2B1B0"/>
                </a:gs>
                <a:gs pos="100000">
                  <a:srgbClr val="C40505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67500" tIns="67500" rIns="54000" bIns="67500" anchor="ctr"/>
            <a:lstStyle/>
            <a:p>
              <a:endParaRPr lang="fr-FR" sz="1350" noProof="1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gray">
            <a:xfrm>
              <a:off x="1733" y="3093"/>
              <a:ext cx="586" cy="332"/>
            </a:xfrm>
            <a:custGeom>
              <a:avLst/>
              <a:gdLst>
                <a:gd name="T0" fmla="*/ 2147483647 w 412"/>
                <a:gd name="T1" fmla="*/ 2147483647 h 234"/>
                <a:gd name="T2" fmla="*/ 449572149 w 412"/>
                <a:gd name="T3" fmla="*/ 0 h 234"/>
                <a:gd name="T4" fmla="*/ 0 w 412"/>
                <a:gd name="T5" fmla="*/ 2147483647 h 234"/>
                <a:gd name="T6" fmla="*/ 2147483647 w 412"/>
                <a:gd name="T7" fmla="*/ 2147483647 h 234"/>
                <a:gd name="T8" fmla="*/ 2147483647 w 412"/>
                <a:gd name="T9" fmla="*/ 2147483647 h 234"/>
                <a:gd name="T10" fmla="*/ 2147483647 w 412"/>
                <a:gd name="T11" fmla="*/ 0 h 234"/>
                <a:gd name="T12" fmla="*/ 2147483647 w 412"/>
                <a:gd name="T13" fmla="*/ 2147483647 h 2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234"/>
                <a:gd name="T23" fmla="*/ 412 w 412"/>
                <a:gd name="T24" fmla="*/ 234 h 2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234">
                  <a:moveTo>
                    <a:pt x="206" y="179"/>
                  </a:moveTo>
                  <a:cubicBezTo>
                    <a:pt x="101" y="179"/>
                    <a:pt x="15" y="101"/>
                    <a:pt x="1" y="0"/>
                  </a:cubicBezTo>
                  <a:cubicBezTo>
                    <a:pt x="0" y="9"/>
                    <a:pt x="0" y="18"/>
                    <a:pt x="0" y="27"/>
                  </a:cubicBezTo>
                  <a:cubicBezTo>
                    <a:pt x="0" y="141"/>
                    <a:pt x="92" y="234"/>
                    <a:pt x="206" y="234"/>
                  </a:cubicBezTo>
                  <a:cubicBezTo>
                    <a:pt x="320" y="234"/>
                    <a:pt x="412" y="141"/>
                    <a:pt x="412" y="27"/>
                  </a:cubicBezTo>
                  <a:cubicBezTo>
                    <a:pt x="412" y="18"/>
                    <a:pt x="411" y="9"/>
                    <a:pt x="410" y="0"/>
                  </a:cubicBezTo>
                  <a:cubicBezTo>
                    <a:pt x="397" y="101"/>
                    <a:pt x="310" y="179"/>
                    <a:pt x="206" y="179"/>
                  </a:cubicBezTo>
                  <a:close/>
                </a:path>
              </a:pathLst>
            </a:custGeom>
            <a:gradFill rotWithShape="1">
              <a:gsLst>
                <a:gs pos="0">
                  <a:srgbClr val="A80404"/>
                </a:gs>
                <a:gs pos="100000">
                  <a:srgbClr val="C40505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 sz="1350"/>
            </a:p>
          </p:txBody>
        </p:sp>
        <p:pic>
          <p:nvPicPr>
            <p:cNvPr id="49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1839" y="2843"/>
              <a:ext cx="375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" name="ZoneTexte 70"/>
          <p:cNvSpPr txBox="1">
            <a:spLocks noChangeArrowheads="1"/>
          </p:cNvSpPr>
          <p:nvPr/>
        </p:nvSpPr>
        <p:spPr bwMode="auto">
          <a:xfrm>
            <a:off x="5598840" y="4177913"/>
            <a:ext cx="86337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sz="900" b="1" dirty="0">
                <a:solidFill>
                  <a:schemeClr val="bg1"/>
                </a:solidFill>
              </a:rPr>
              <a:t>Performance</a:t>
            </a:r>
          </a:p>
        </p:txBody>
      </p:sp>
      <p:sp>
        <p:nvSpPr>
          <p:cNvPr id="51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mtClean="0"/>
              <a:t>Spring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4015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</a:t>
            </a:r>
            <a:r>
              <a:rPr lang="fr-FR" dirty="0" err="1" smtClean="0"/>
              <a:t>Spring</a:t>
            </a:r>
            <a:r>
              <a:rPr lang="fr-FR" dirty="0" smtClean="0"/>
              <a:t>-Batch ?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145287"/>
            <a:ext cx="3158970" cy="2808311"/>
          </a:xfrm>
        </p:spPr>
        <p:txBody>
          <a:bodyPr/>
          <a:lstStyle/>
          <a:p>
            <a:r>
              <a:rPr lang="fr-FR" dirty="0" smtClean="0"/>
              <a:t>Des éléments de squelette pour fabriquer un batch</a:t>
            </a:r>
            <a:br>
              <a:rPr lang="fr-FR" dirty="0" smtClean="0"/>
            </a:br>
            <a:r>
              <a:rPr lang="fr-FR" dirty="0" smtClean="0">
                <a:sym typeface="Wingdings" pitchFamily="2" charset="2"/>
              </a:rPr>
              <a:t> Paramétrage seulement</a:t>
            </a:r>
            <a:endParaRPr lang="fr-FR" dirty="0" smtClean="0"/>
          </a:p>
          <a:p>
            <a:r>
              <a:rPr lang="fr-FR" dirty="0" smtClean="0"/>
              <a:t>Traitement par paquets de données (</a:t>
            </a:r>
            <a:r>
              <a:rPr lang="fr-FR" dirty="0" err="1" smtClean="0"/>
              <a:t>chunk</a:t>
            </a:r>
            <a:r>
              <a:rPr lang="fr-FR" dirty="0" smtClean="0"/>
              <a:t>)</a:t>
            </a:r>
          </a:p>
          <a:p>
            <a:r>
              <a:rPr lang="fr-FR" dirty="0" smtClean="0"/>
              <a:t>Gestion des transactions</a:t>
            </a:r>
            <a:br>
              <a:rPr lang="fr-FR" dirty="0" smtClean="0"/>
            </a:br>
            <a:r>
              <a:rPr lang="fr-FR" dirty="0" smtClean="0"/>
              <a:t>(« commit » réguliers)</a:t>
            </a:r>
          </a:p>
          <a:p>
            <a:r>
              <a:rPr lang="fr-FR" dirty="0" smtClean="0"/>
              <a:t>Configuration simple : </a:t>
            </a:r>
            <a:r>
              <a:rPr lang="fr-FR" dirty="0" err="1" smtClean="0"/>
              <a:t>Spring</a:t>
            </a:r>
            <a:endParaRPr lang="fr-FR" dirty="0" smtClean="0"/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1833563" y="404813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925706" y="4155925"/>
            <a:ext cx="4968552" cy="5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056" tIns="34529" rIns="69056" bIns="34529" numCol="1" anchor="t" anchorCtr="0" compatLnSpc="1">
            <a:prstTxWarp prst="textNoShape">
              <a:avLst/>
            </a:prstTxWarp>
          </a:bodyPr>
          <a:lstStyle/>
          <a:p>
            <a:pPr marL="200025" indent="-200025" algn="ctr" defTabSz="685800" eaLnBrk="0" fontAlgn="base" hangingPunct="0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defRPr/>
            </a:pPr>
            <a:r>
              <a:rPr lang="fr-FR" b="1" kern="0" dirty="0">
                <a:solidFill>
                  <a:srgbClr val="FF0000"/>
                </a:solidFill>
                <a:sym typeface="Wingdings" pitchFamily="2" charset="2"/>
              </a:rPr>
              <a:t> Permet de se concentrer sur le métier</a:t>
            </a:r>
            <a:endParaRPr lang="fr-FR" sz="1500" b="1" kern="0" dirty="0">
              <a:solidFill>
                <a:srgbClr val="FF0000"/>
              </a:solidFill>
            </a:endParaRPr>
          </a:p>
          <a:p>
            <a:pPr marL="200025" indent="-200025" defTabSz="685800" eaLnBrk="0" fontAlgn="base" hangingPunct="0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endParaRPr lang="fr-FR" sz="1350" b="1" kern="0" dirty="0">
              <a:solidFill>
                <a:srgbClr val="5A5A5A"/>
              </a:solidFill>
            </a:endParaRPr>
          </a:p>
        </p:txBody>
      </p:sp>
      <p:sp>
        <p:nvSpPr>
          <p:cNvPr id="8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gray">
          <a:xfrm>
            <a:off x="4648713" y="1189146"/>
            <a:ext cx="3158970" cy="28083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71463" indent="-271463" algn="l" defTabSz="914199" rtl="0" eaLnBrk="1" latinLnBrk="0" hangingPunct="1">
              <a:spcBef>
                <a:spcPts val="600"/>
              </a:spcBef>
              <a:buClr>
                <a:srgbClr val="CF022B"/>
              </a:buClr>
              <a:buSzPct val="90000"/>
              <a:buFontTx/>
              <a:buBlip>
                <a:blip r:embed="rId3"/>
              </a:buBlip>
              <a:tabLst/>
              <a:defRPr sz="1600" kern="120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5963" indent="-242888" algn="l" defTabSz="914199" rtl="0" eaLnBrk="1" latinLnBrk="0" hangingPunct="1">
              <a:spcBef>
                <a:spcPts val="411"/>
              </a:spcBef>
              <a:buClr>
                <a:schemeClr val="accent4"/>
              </a:buClr>
              <a:buSzPct val="100000"/>
              <a:buFont typeface="Wingdings" panose="05000000000000000000" pitchFamily="2" charset="2"/>
              <a:buChar char="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9013" marR="0" indent="-203200" algn="l" defTabSz="725488" rtl="0" eaLnBrk="1" fontAlgn="auto" latinLnBrk="0" hangingPunct="1">
              <a:lnSpc>
                <a:spcPct val="100000"/>
              </a:lnSpc>
              <a:spcBef>
                <a:spcPts val="411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lang="fr-FR" sz="120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90600" indent="-206375" algn="l" defTabSz="914199" rtl="0" eaLnBrk="1" latinLnBrk="0" hangingPunct="1">
              <a:spcBef>
                <a:spcPts val="0"/>
              </a:spcBef>
              <a:buFont typeface="Calibri" panose="020F0502020204030204" pitchFamily="34" charset="0"/>
              <a:buChar char="‐"/>
              <a:tabLst/>
              <a:defRPr sz="16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85838" marR="0" indent="-198438" algn="l" defTabSz="9141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‐"/>
              <a:tabLst/>
              <a:defRPr sz="160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500" indent="-88900" algn="l" defTabSz="914199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‐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0000" indent="0" algn="l" defTabSz="914199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‐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45" indent="-228550" algn="l" defTabSz="91419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45" indent="-228550" algn="l" defTabSz="91419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Exécution d’étapes en </a:t>
            </a:r>
            <a:r>
              <a:rPr lang="fr-FR" dirty="0" smtClean="0"/>
              <a:t>parallèle</a:t>
            </a:r>
          </a:p>
          <a:p>
            <a:r>
              <a:rPr lang="fr-FR" dirty="0" smtClean="0"/>
              <a:t>Partitionnement </a:t>
            </a:r>
            <a:r>
              <a:rPr lang="fr-FR" dirty="0"/>
              <a:t>des </a:t>
            </a:r>
            <a:r>
              <a:rPr lang="fr-FR" dirty="0" smtClean="0"/>
              <a:t>traitements</a:t>
            </a:r>
          </a:p>
          <a:p>
            <a:r>
              <a:rPr lang="fr-FR" dirty="0" smtClean="0"/>
              <a:t>Reprise </a:t>
            </a:r>
            <a:r>
              <a:rPr lang="fr-FR" dirty="0"/>
              <a:t>sur </a:t>
            </a:r>
            <a:r>
              <a:rPr lang="fr-FR" dirty="0" smtClean="0"/>
              <a:t>erreurs</a:t>
            </a:r>
          </a:p>
          <a:p>
            <a:r>
              <a:rPr lang="fr-FR" dirty="0" err="1" smtClean="0"/>
              <a:t>Scalabilité</a:t>
            </a:r>
            <a:r>
              <a:rPr lang="fr-FR" dirty="0" smtClean="0"/>
              <a:t> </a:t>
            </a:r>
            <a:r>
              <a:rPr lang="fr-FR" dirty="0"/>
              <a:t>&amp; </a:t>
            </a:r>
            <a:r>
              <a:rPr lang="fr-FR" dirty="0" smtClean="0"/>
              <a:t>performance</a:t>
            </a:r>
          </a:p>
          <a:p>
            <a:r>
              <a:rPr lang="fr-FR" dirty="0" smtClean="0"/>
              <a:t>Composants réutilisables</a:t>
            </a:r>
          </a:p>
          <a:p>
            <a:r>
              <a:rPr lang="fr-FR" dirty="0" smtClean="0"/>
              <a:t>En </a:t>
            </a:r>
            <a:r>
              <a:rPr lang="fr-FR" dirty="0"/>
              <a:t>java 5+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83825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Architecture d’un batch Spring Batch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95287" y="915566"/>
            <a:ext cx="6264696" cy="226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9056" tIns="34529" rIns="69056" bIns="34529" numCol="1" anchor="t" anchorCtr="0" compatLnSpc="1">
            <a:prstTxWarp prst="textNoShape">
              <a:avLst/>
            </a:prstTxWarp>
          </a:bodyPr>
          <a:lstStyle/>
          <a:p>
            <a:pPr marL="200025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kern="0" dirty="0" err="1">
                <a:solidFill>
                  <a:srgbClr val="5A5A5A"/>
                </a:solidFill>
              </a:rPr>
              <a:t>JobLauncher</a:t>
            </a:r>
            <a:r>
              <a:rPr lang="fr-FR" sz="1350" b="1" kern="0" dirty="0">
                <a:solidFill>
                  <a:srgbClr val="5A5A5A"/>
                </a:solidFill>
              </a:rPr>
              <a:t> </a:t>
            </a:r>
            <a:r>
              <a:rPr lang="fr-FR" sz="1350" b="1" kern="0" dirty="0">
                <a:solidFill>
                  <a:srgbClr val="5A5A5A"/>
                </a:solidFill>
                <a:sym typeface="Wingdings" pitchFamily="2" charset="2"/>
              </a:rPr>
              <a:t></a:t>
            </a:r>
            <a:r>
              <a:rPr lang="fr-FR" sz="1350" b="1" kern="0" dirty="0">
                <a:solidFill>
                  <a:srgbClr val="5A5A5A"/>
                </a:solidFill>
              </a:rPr>
              <a:t> Permet de démarrer/arrêter un Job </a:t>
            </a:r>
          </a:p>
          <a:p>
            <a:pPr marL="200025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kern="0" dirty="0">
                <a:solidFill>
                  <a:srgbClr val="5A5A5A"/>
                </a:solidFill>
              </a:rPr>
              <a:t>Job </a:t>
            </a:r>
            <a:r>
              <a:rPr lang="fr-FR" sz="1350" b="1" kern="0" dirty="0">
                <a:solidFill>
                  <a:srgbClr val="5A5A5A"/>
                </a:solidFill>
                <a:sym typeface="Wingdings" pitchFamily="2" charset="2"/>
              </a:rPr>
              <a:t> </a:t>
            </a:r>
            <a:r>
              <a:rPr lang="fr-FR" sz="1350" b="1" kern="0" dirty="0">
                <a:solidFill>
                  <a:srgbClr val="5A5A5A"/>
                </a:solidFill>
              </a:rPr>
              <a:t>un traitement batch. </a:t>
            </a:r>
          </a:p>
          <a:p>
            <a:pPr marL="200025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kern="0" dirty="0" err="1">
                <a:solidFill>
                  <a:srgbClr val="5A5A5A"/>
                </a:solidFill>
              </a:rPr>
              <a:t>Step</a:t>
            </a:r>
            <a:r>
              <a:rPr lang="fr-FR" sz="1350" b="1" kern="0" dirty="0">
                <a:solidFill>
                  <a:srgbClr val="5A5A5A"/>
                </a:solidFill>
                <a:sym typeface="Wingdings" pitchFamily="2" charset="2"/>
              </a:rPr>
              <a:t>  </a:t>
            </a:r>
            <a:r>
              <a:rPr lang="fr-FR" sz="1350" b="1" kern="0" dirty="0">
                <a:solidFill>
                  <a:srgbClr val="5A5A5A"/>
                </a:solidFill>
              </a:rPr>
              <a:t>étape dans le processus d’un batch (d’un job).</a:t>
            </a:r>
          </a:p>
          <a:p>
            <a:pPr marL="200025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kern="0" dirty="0" err="1">
                <a:solidFill>
                  <a:srgbClr val="5A5A5A"/>
                </a:solidFill>
              </a:rPr>
              <a:t>JobRepository</a:t>
            </a:r>
            <a:r>
              <a:rPr lang="fr-FR" sz="1350" b="1" kern="0" dirty="0">
                <a:solidFill>
                  <a:srgbClr val="5A5A5A"/>
                </a:solidFill>
                <a:sym typeface="Wingdings" pitchFamily="2" charset="2"/>
              </a:rPr>
              <a:t>  </a:t>
            </a:r>
            <a:r>
              <a:rPr lang="fr-FR" sz="1350" b="1" kern="0" dirty="0">
                <a:solidFill>
                  <a:srgbClr val="5A5A5A"/>
                </a:solidFill>
              </a:rPr>
              <a:t>stocke les informations d’exécution des jobs </a:t>
            </a:r>
            <a:br>
              <a:rPr lang="fr-FR" sz="1350" b="1" kern="0" dirty="0">
                <a:solidFill>
                  <a:srgbClr val="5A5A5A"/>
                </a:solidFill>
              </a:rPr>
            </a:br>
            <a:r>
              <a:rPr lang="fr-FR" sz="1350" b="1" kern="0" dirty="0">
                <a:solidFill>
                  <a:srgbClr val="5A5A5A"/>
                </a:solidFill>
              </a:rPr>
              <a:t>(BD, file, mémoire).</a:t>
            </a:r>
          </a:p>
          <a:p>
            <a:pPr marL="200025" lvl="1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350" b="1" kern="0" dirty="0" err="1">
                <a:solidFill>
                  <a:srgbClr val="5A5A5A"/>
                </a:solidFill>
              </a:rPr>
              <a:t>ExecutionContext</a:t>
            </a:r>
            <a:r>
              <a:rPr lang="fr-FR" sz="1350" b="1" kern="0" dirty="0">
                <a:solidFill>
                  <a:srgbClr val="5A5A5A"/>
                </a:solidFill>
              </a:rPr>
              <a:t> :</a:t>
            </a:r>
          </a:p>
          <a:p>
            <a:pPr marL="542925" lvl="2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200" b="1" kern="0" dirty="0">
                <a:solidFill>
                  <a:srgbClr val="5A5A5A"/>
                </a:solidFill>
              </a:rPr>
              <a:t>Permet de persister des données entre les exécutions d’un même Job ou d’un même </a:t>
            </a:r>
            <a:r>
              <a:rPr lang="fr-FR" sz="1200" b="1" kern="0" dirty="0" err="1">
                <a:solidFill>
                  <a:srgbClr val="5A5A5A"/>
                </a:solidFill>
              </a:rPr>
              <a:t>Step</a:t>
            </a:r>
            <a:r>
              <a:rPr lang="fr-FR" sz="1200" b="1" kern="0" dirty="0">
                <a:solidFill>
                  <a:srgbClr val="5A5A5A"/>
                </a:solidFill>
              </a:rPr>
              <a:t> (paramètres entre </a:t>
            </a:r>
            <a:r>
              <a:rPr lang="fr-FR" sz="1200" b="1" kern="0" dirty="0" err="1">
                <a:solidFill>
                  <a:srgbClr val="5A5A5A"/>
                </a:solidFill>
              </a:rPr>
              <a:t>step</a:t>
            </a:r>
            <a:r>
              <a:rPr lang="fr-FR" sz="1200" b="1" kern="0" dirty="0">
                <a:solidFill>
                  <a:srgbClr val="5A5A5A"/>
                </a:solidFill>
              </a:rPr>
              <a:t> ou reprise après interruption)</a:t>
            </a:r>
          </a:p>
          <a:p>
            <a:pPr marL="542925" lvl="2" indent="-200025">
              <a:spcBef>
                <a:spcPts val="45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</a:pPr>
            <a:r>
              <a:rPr lang="fr-FR" sz="1200" b="1" kern="0" dirty="0">
                <a:solidFill>
                  <a:srgbClr val="5A5A5A"/>
                </a:solidFill>
              </a:rPr>
              <a:t>Contient des paires clé/valeur</a:t>
            </a:r>
            <a:endParaRPr lang="fr-FR" sz="1350" b="1" kern="0" dirty="0">
              <a:solidFill>
                <a:srgbClr val="5A5A5A"/>
              </a:soli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724128" y="3599993"/>
            <a:ext cx="918102" cy="486054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latin typeface="Arial" charset="0"/>
                <a:ea typeface="ヒラギノ角ゴ Pro W3" pitchFamily="1" charset="-128"/>
              </a:rPr>
              <a:t>Execution</a:t>
            </a:r>
            <a:r>
              <a:rPr lang="fr-FR" sz="1350" dirty="0">
                <a:latin typeface="Arial" charset="0"/>
                <a:ea typeface="ヒラギノ角ゴ Pro W3" pitchFamily="1" charset="-128"/>
              </a:rPr>
              <a:t/>
            </a:r>
            <a:br>
              <a:rPr lang="fr-FR" sz="1350" dirty="0">
                <a:latin typeface="Arial" charset="0"/>
                <a:ea typeface="ヒラギノ角ゴ Pro W3" pitchFamily="1" charset="-128"/>
              </a:rPr>
            </a:br>
            <a:r>
              <a:rPr lang="fr-FR" sz="1350" dirty="0" err="1">
                <a:latin typeface="Arial" charset="0"/>
                <a:ea typeface="ヒラギノ角ゴ Pro W3" pitchFamily="1" charset="-128"/>
              </a:rPr>
              <a:t>Context</a:t>
            </a:r>
            <a:endParaRPr lang="fr-FR" sz="1350" dirty="0"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835696" y="3593612"/>
            <a:ext cx="918102" cy="486054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>
                <a:latin typeface="Arial" charset="0"/>
                <a:ea typeface="ヒラギノ角ゴ Pro W3" pitchFamily="1" charset="-128"/>
              </a:rPr>
              <a:t>Job</a:t>
            </a:r>
            <a:br>
              <a:rPr lang="fr-FR" sz="1350" dirty="0">
                <a:latin typeface="Arial" charset="0"/>
                <a:ea typeface="ヒラギノ角ゴ Pro W3" pitchFamily="1" charset="-128"/>
              </a:rPr>
            </a:br>
            <a:r>
              <a:rPr lang="fr-FR" sz="1350" dirty="0" err="1">
                <a:latin typeface="Arial" charset="0"/>
                <a:ea typeface="ヒラギノ角ゴ Pro W3" pitchFamily="1" charset="-128"/>
              </a:rPr>
              <a:t>Launcher</a:t>
            </a:r>
            <a:endParaRPr lang="fr-FR" sz="1350" dirty="0"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160415" y="3599993"/>
            <a:ext cx="918102" cy="486054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>
                <a:latin typeface="Arial" charset="0"/>
                <a:ea typeface="ヒラギノ角ゴ Pro W3" pitchFamily="1" charset="-128"/>
              </a:rPr>
              <a:t>Job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481990" y="3599993"/>
            <a:ext cx="918102" cy="486054"/>
          </a:xfrm>
          <a:prstGeom prst="rect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 err="1">
                <a:latin typeface="Arial" charset="0"/>
                <a:ea typeface="ヒラギノ角ゴ Pro W3" pitchFamily="1" charset="-128"/>
              </a:rPr>
              <a:t>Step</a:t>
            </a:r>
            <a:endParaRPr lang="fr-FR" sz="1350" dirty="0">
              <a:latin typeface="Arial" charset="0"/>
              <a:ea typeface="ヒラギノ角ゴ Pro W3" pitchFamily="1" charset="-128"/>
            </a:endParaRPr>
          </a:p>
        </p:txBody>
      </p:sp>
      <p:sp>
        <p:nvSpPr>
          <p:cNvPr id="18" name="Organigramme : Disque magnétique 17"/>
          <p:cNvSpPr/>
          <p:nvPr/>
        </p:nvSpPr>
        <p:spPr bwMode="auto">
          <a:xfrm>
            <a:off x="2915816" y="4410083"/>
            <a:ext cx="1404156" cy="594066"/>
          </a:xfrm>
          <a:prstGeom prst="flowChartMagneticDisk">
            <a:avLst/>
          </a:prstGeom>
          <a:solidFill>
            <a:srgbClr val="E5151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350" dirty="0">
                <a:latin typeface="Arial" charset="0"/>
                <a:ea typeface="ヒラギノ角ゴ Pro W3" pitchFamily="1" charset="-128"/>
              </a:rPr>
              <a:t>Job </a:t>
            </a:r>
            <a:r>
              <a:rPr lang="fr-FR" sz="1350" dirty="0" err="1">
                <a:latin typeface="Arial" charset="0"/>
                <a:ea typeface="ヒラギノ角ゴ Pro W3" pitchFamily="1" charset="-128"/>
              </a:rPr>
              <a:t>Repository</a:t>
            </a:r>
            <a:endParaRPr lang="fr-FR" sz="1350" dirty="0">
              <a:latin typeface="Arial" charset="0"/>
              <a:ea typeface="ヒラギノ角ゴ Pro W3" pitchFamily="1" charset="-128"/>
            </a:endParaRPr>
          </a:p>
        </p:txBody>
      </p:sp>
      <p:cxnSp>
        <p:nvCxnSpPr>
          <p:cNvPr id="20" name="Connecteur droit avec flèche 19"/>
          <p:cNvCxnSpPr>
            <a:stCxn id="14" idx="2"/>
            <a:endCxn id="18" idx="2"/>
          </p:cNvCxnSpPr>
          <p:nvPr/>
        </p:nvCxnSpPr>
        <p:spPr bwMode="auto">
          <a:xfrm>
            <a:off x="2294747" y="4079666"/>
            <a:ext cx="621069" cy="627450"/>
          </a:xfrm>
          <a:prstGeom prst="straightConnector1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1" name="Connecteur droit avec flèche 20"/>
          <p:cNvCxnSpPr>
            <a:stCxn id="15" idx="2"/>
            <a:endCxn id="18" idx="1"/>
          </p:cNvCxnSpPr>
          <p:nvPr/>
        </p:nvCxnSpPr>
        <p:spPr bwMode="auto">
          <a:xfrm flipH="1">
            <a:off x="3617894" y="4086047"/>
            <a:ext cx="1572" cy="324036"/>
          </a:xfrm>
          <a:prstGeom prst="straightConnector1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Connecteur droit avec flèche 23"/>
          <p:cNvCxnSpPr>
            <a:stCxn id="16" idx="2"/>
            <a:endCxn id="18" idx="4"/>
          </p:cNvCxnSpPr>
          <p:nvPr/>
        </p:nvCxnSpPr>
        <p:spPr bwMode="auto">
          <a:xfrm flipH="1">
            <a:off x="4319972" y="4086047"/>
            <a:ext cx="621069" cy="621069"/>
          </a:xfrm>
          <a:prstGeom prst="straightConnector1">
            <a:avLst/>
          </a:prstGeom>
          <a:solidFill>
            <a:srgbClr val="E51519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Connecteur droit 31"/>
          <p:cNvCxnSpPr>
            <a:stCxn id="14" idx="3"/>
            <a:endCxn id="15" idx="1"/>
          </p:cNvCxnSpPr>
          <p:nvPr/>
        </p:nvCxnSpPr>
        <p:spPr bwMode="auto">
          <a:xfrm>
            <a:off x="2753798" y="3836639"/>
            <a:ext cx="406617" cy="6381"/>
          </a:xfrm>
          <a:prstGeom prst="line">
            <a:avLst/>
          </a:prstGeom>
          <a:solidFill>
            <a:srgbClr val="E51519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cxnSp>
        <p:nvCxnSpPr>
          <p:cNvPr id="35" name="Connecteur droit 34"/>
          <p:cNvCxnSpPr>
            <a:stCxn id="15" idx="3"/>
            <a:endCxn id="16" idx="1"/>
          </p:cNvCxnSpPr>
          <p:nvPr/>
        </p:nvCxnSpPr>
        <p:spPr bwMode="auto">
          <a:xfrm>
            <a:off x="4078517" y="3843020"/>
            <a:ext cx="403473" cy="0"/>
          </a:xfrm>
          <a:prstGeom prst="line">
            <a:avLst/>
          </a:prstGeom>
          <a:solidFill>
            <a:srgbClr val="E51519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cxnSp>
        <p:nvCxnSpPr>
          <p:cNvPr id="38" name="Connecteur droit 37"/>
          <p:cNvCxnSpPr>
            <a:stCxn id="16" idx="3"/>
            <a:endCxn id="8" idx="1"/>
          </p:cNvCxnSpPr>
          <p:nvPr/>
        </p:nvCxnSpPr>
        <p:spPr bwMode="auto">
          <a:xfrm>
            <a:off x="5400092" y="3843020"/>
            <a:ext cx="324036" cy="0"/>
          </a:xfrm>
          <a:prstGeom prst="line">
            <a:avLst/>
          </a:prstGeom>
          <a:solidFill>
            <a:srgbClr val="E51519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sp>
        <p:nvSpPr>
          <p:cNvPr id="17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4290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différents types de </a:t>
            </a:r>
            <a:r>
              <a:rPr lang="fr-FR" dirty="0" err="1" smtClean="0"/>
              <a:t>Steps</a:t>
            </a:r>
            <a:endParaRPr lang="fr-FR" dirty="0" smtClean="0"/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743366" y="897981"/>
            <a:ext cx="4267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57175" indent="-25717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</a:pPr>
            <a:endParaRPr lang="fr-FR" sz="1350">
              <a:solidFill>
                <a:srgbClr val="5A5A5A"/>
              </a:solidFill>
            </a:endParaRPr>
          </a:p>
        </p:txBody>
      </p:sp>
      <p:sp>
        <p:nvSpPr>
          <p:cNvPr id="34822" name="Rectangle 19"/>
          <p:cNvSpPr>
            <a:spLocks noChangeArrowheads="1"/>
          </p:cNvSpPr>
          <p:nvPr/>
        </p:nvSpPr>
        <p:spPr bwMode="gray">
          <a:xfrm>
            <a:off x="1673398" y="2687322"/>
            <a:ext cx="1566863" cy="229791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81000" tIns="0" rIns="0" bIns="0" anchor="ctr"/>
          <a:lstStyle/>
          <a:p>
            <a:pPr defTabSz="601266"/>
            <a:r>
              <a:rPr lang="fr-FR" sz="1050" b="1" noProof="1">
                <a:solidFill>
                  <a:schemeClr val="accent1"/>
                </a:solidFill>
                <a:cs typeface="Arial" charset="0"/>
              </a:rPr>
              <a:t>Tasklet</a:t>
            </a:r>
            <a:r>
              <a:rPr lang="fr-FR" sz="1050" b="1" noProof="1">
                <a:solidFill>
                  <a:srgbClr val="5A5A5A"/>
                </a:solidFill>
                <a:cs typeface="Arial" charset="0"/>
              </a:rPr>
              <a:t> Step</a:t>
            </a:r>
          </a:p>
        </p:txBody>
      </p:sp>
      <p:sp>
        <p:nvSpPr>
          <p:cNvPr id="34823" name="Rectangle 84"/>
          <p:cNvSpPr>
            <a:spLocks noChangeArrowheads="1"/>
          </p:cNvSpPr>
          <p:nvPr/>
        </p:nvSpPr>
        <p:spPr bwMode="gray">
          <a:xfrm>
            <a:off x="4805933" y="2687322"/>
            <a:ext cx="1565672" cy="229791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C1C2C3"/>
              </a:gs>
            </a:gsLst>
            <a:lin ang="5400000" scaled="1"/>
          </a:gradFill>
          <a:ln w="12700">
            <a:solidFill>
              <a:srgbClr val="C0C0C0"/>
            </a:solidFill>
            <a:miter lim="800000"/>
            <a:headEnd/>
            <a:tailEnd/>
          </a:ln>
        </p:spPr>
        <p:txBody>
          <a:bodyPr lIns="81000" tIns="0" rIns="0" bIns="0" anchor="ctr"/>
          <a:lstStyle/>
          <a:p>
            <a:pPr defTabSz="601266"/>
            <a:r>
              <a:rPr lang="fr-FR" sz="1050" b="1" noProof="1">
                <a:solidFill>
                  <a:schemeClr val="accent1"/>
                </a:solidFill>
                <a:cs typeface="Arial" charset="0"/>
              </a:rPr>
              <a:t>Chunk Oriented </a:t>
            </a:r>
            <a:r>
              <a:rPr lang="fr-FR" sz="1050" b="1" noProof="1">
                <a:solidFill>
                  <a:srgbClr val="5A5A5A"/>
                </a:solidFill>
                <a:cs typeface="Arial" charset="0"/>
              </a:rPr>
              <a:t>Step</a:t>
            </a: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>
            <a:off x="1511473" y="3065942"/>
            <a:ext cx="2052638" cy="124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900" b="1" kern="0" dirty="0">
                <a:solidFill>
                  <a:srgbClr val="5A5A5A"/>
                </a:solidFill>
              </a:rPr>
              <a:t>Pour effectuer un besoin unitaire</a:t>
            </a:r>
            <a:endParaRPr lang="fr-FR" sz="788" b="1" kern="0" dirty="0">
              <a:solidFill>
                <a:srgbClr val="5A5A5A"/>
              </a:solidFill>
            </a:endParaRP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Suppression d’un fichier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Décompression d’un fichier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Appel d’une procédure stockée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Appel d’un Web Service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…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endParaRPr lang="fr-FR" sz="750" b="1" kern="0" dirty="0">
              <a:solidFill>
                <a:srgbClr val="5A5A5A"/>
              </a:solidFill>
            </a:endParaRPr>
          </a:p>
        </p:txBody>
      </p:sp>
      <p:sp>
        <p:nvSpPr>
          <p:cNvPr id="52" name="Organigramme : Terminateur 51"/>
          <p:cNvSpPr/>
          <p:nvPr/>
        </p:nvSpPr>
        <p:spPr bwMode="auto">
          <a:xfrm>
            <a:off x="1997248" y="1768774"/>
            <a:ext cx="972741" cy="323850"/>
          </a:xfrm>
          <a:prstGeom prst="flowChartTerminator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fr-FR" sz="1050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Tasklet</a:t>
            </a:r>
            <a:endParaRPr lang="fr-FR" sz="1050" dirty="0">
              <a:solidFill>
                <a:schemeClr val="bg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53" name="Organigramme : Terminateur 52"/>
          <p:cNvSpPr/>
          <p:nvPr/>
        </p:nvSpPr>
        <p:spPr bwMode="auto">
          <a:xfrm>
            <a:off x="4211811" y="1450264"/>
            <a:ext cx="2808685" cy="1007269"/>
          </a:xfrm>
          <a:prstGeom prst="flowChartTerminator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000"/>
          <a:lstStyle/>
          <a:p>
            <a:pPr>
              <a:defRPr/>
            </a:pPr>
            <a:endParaRPr lang="fr-FR" sz="825" dirty="0">
              <a:solidFill>
                <a:schemeClr val="tx2"/>
              </a:solidFill>
              <a:ea typeface="ヒラギノ角ゴ Pro W3" pitchFamily="1" charset="-128"/>
            </a:endParaRPr>
          </a:p>
        </p:txBody>
      </p:sp>
      <p:sp>
        <p:nvSpPr>
          <p:cNvPr id="34827" name="ZoneTexte 11"/>
          <p:cNvSpPr txBox="1">
            <a:spLocks noChangeArrowheads="1"/>
          </p:cNvSpPr>
          <p:nvPr/>
        </p:nvSpPr>
        <p:spPr bwMode="auto">
          <a:xfrm>
            <a:off x="4644008" y="1445501"/>
            <a:ext cx="194429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1050">
                <a:solidFill>
                  <a:schemeClr val="bg1"/>
                </a:solidFill>
                <a:latin typeface="Calibri" pitchFamily="34" charset="0"/>
              </a:rPr>
              <a:t>Chunk Oriented</a:t>
            </a:r>
          </a:p>
        </p:txBody>
      </p:sp>
      <p:sp>
        <p:nvSpPr>
          <p:cNvPr id="55" name="Rectangle 54"/>
          <p:cNvSpPr/>
          <p:nvPr/>
        </p:nvSpPr>
        <p:spPr bwMode="auto">
          <a:xfrm>
            <a:off x="4355976" y="1719829"/>
            <a:ext cx="772616" cy="4239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900" dirty="0" err="1">
                <a:solidFill>
                  <a:schemeClr val="tx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ItemReader</a:t>
            </a: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5183361" y="1715773"/>
            <a:ext cx="864393" cy="4279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900" dirty="0" err="1">
                <a:solidFill>
                  <a:schemeClr val="tx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ItemProcessor</a:t>
            </a: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6102523" y="1715773"/>
            <a:ext cx="773733" cy="42797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fr-FR" sz="900" dirty="0" err="1">
                <a:solidFill>
                  <a:schemeClr val="tx1"/>
                </a:solidFill>
                <a:latin typeface="Calibri" pitchFamily="34" charset="0"/>
                <a:ea typeface="ヒラギノ角ゴ Pro W3" pitchFamily="1" charset="-128"/>
                <a:cs typeface="Calibri" pitchFamily="34" charset="0"/>
              </a:rPr>
              <a:t>ItemWriter</a:t>
            </a:r>
            <a:endParaRPr lang="fr-FR" sz="900" dirty="0">
              <a:solidFill>
                <a:schemeClr val="tx1"/>
              </a:solidFill>
              <a:latin typeface="Calibri" pitchFamily="34" charset="0"/>
              <a:ea typeface="ヒラギノ角ゴ Pro W3" pitchFamily="1" charset="-128"/>
              <a:cs typeface="Calibri" pitchFamily="34" charset="0"/>
            </a:endParaRPr>
          </a:p>
        </p:txBody>
      </p:sp>
      <p:sp>
        <p:nvSpPr>
          <p:cNvPr id="34831" name="Line 67"/>
          <p:cNvSpPr>
            <a:spLocks noChangeShapeType="1"/>
          </p:cNvSpPr>
          <p:nvPr/>
        </p:nvSpPr>
        <p:spPr bwMode="gray">
          <a:xfrm flipV="1">
            <a:off x="3887961" y="1390732"/>
            <a:ext cx="0" cy="3176588"/>
          </a:xfrm>
          <a:prstGeom prst="lin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fr-FR" sz="1350"/>
          </a:p>
        </p:txBody>
      </p:sp>
      <p:sp>
        <p:nvSpPr>
          <p:cNvPr id="60" name="Rectangle 3"/>
          <p:cNvSpPr txBox="1">
            <a:spLocks noChangeArrowheads="1"/>
          </p:cNvSpPr>
          <p:nvPr/>
        </p:nvSpPr>
        <p:spPr bwMode="auto">
          <a:xfrm>
            <a:off x="4644008" y="3065942"/>
            <a:ext cx="2052638" cy="124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200025" indent="-200025">
              <a:spcBef>
                <a:spcPct val="75000"/>
              </a:spcBef>
              <a:spcAft>
                <a:spcPct val="20000"/>
              </a:spcAft>
              <a:buClr>
                <a:srgbClr val="DA162E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900" b="1" kern="0" dirty="0">
                <a:solidFill>
                  <a:srgbClr val="5A5A5A"/>
                </a:solidFill>
              </a:rPr>
              <a:t>Pour lire / transformer / écrire des données par paquet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Lire un fichier et insérer son contenu en base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Lire des enregistrements depuis une source de données et  les insérer dans une autre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r>
              <a:rPr lang="fr-FR" sz="750" b="1" kern="0" dirty="0">
                <a:solidFill>
                  <a:srgbClr val="5A5A5A"/>
                </a:solidFill>
              </a:rPr>
              <a:t>…</a:t>
            </a:r>
          </a:p>
          <a:p>
            <a:pPr marL="471488" lvl="1" indent="-136922">
              <a:spcAft>
                <a:spcPct val="10000"/>
              </a:spcAft>
              <a:buClr>
                <a:schemeClr val="bg2"/>
              </a:buClr>
              <a:buSzPct val="75000"/>
              <a:buFont typeface="Wingdings" pitchFamily="2" charset="2"/>
              <a:buChar char="n"/>
              <a:defRPr/>
            </a:pPr>
            <a:endParaRPr lang="fr-FR" sz="750" b="1" kern="0" dirty="0">
              <a:solidFill>
                <a:srgbClr val="5A5A5A"/>
              </a:solidFill>
            </a:endParaRPr>
          </a:p>
        </p:txBody>
      </p:sp>
      <p:sp>
        <p:nvSpPr>
          <p:cNvPr id="16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6858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type de </a:t>
            </a:r>
            <a:r>
              <a:rPr lang="fr-FR" dirty="0" err="1" smtClean="0"/>
              <a:t>Step</a:t>
            </a:r>
            <a:r>
              <a:rPr lang="fr-FR" dirty="0" smtClean="0"/>
              <a:t> : </a:t>
            </a:r>
            <a:r>
              <a:rPr lang="fr-FR" dirty="0" err="1" smtClean="0"/>
              <a:t>Tasklet</a:t>
            </a:r>
            <a:endParaRPr lang="fr-FR" dirty="0" smtClean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9166" y="1038070"/>
            <a:ext cx="5592365" cy="3650456"/>
          </a:xfrm>
        </p:spPr>
        <p:txBody>
          <a:bodyPr/>
          <a:lstStyle/>
          <a:p>
            <a:r>
              <a:rPr lang="fr-FR" dirty="0" smtClean="0"/>
              <a:t>Étape la plus simple possible, qui réalise une seule tâche</a:t>
            </a:r>
          </a:p>
          <a:p>
            <a:r>
              <a:rPr lang="fr-FR" dirty="0" smtClean="0"/>
              <a:t>Permet d’appeler :</a:t>
            </a:r>
          </a:p>
          <a:p>
            <a:pPr lvl="1"/>
            <a:r>
              <a:rPr lang="fr-FR" dirty="0" smtClean="0"/>
              <a:t>Une procédure stockée,</a:t>
            </a:r>
          </a:p>
          <a:p>
            <a:pPr lvl="1"/>
            <a:r>
              <a:rPr lang="fr-FR" dirty="0" smtClean="0"/>
              <a:t>Un script,</a:t>
            </a:r>
          </a:p>
          <a:p>
            <a:pPr lvl="1"/>
            <a:r>
              <a:rPr lang="fr-FR" dirty="0" smtClean="0"/>
              <a:t>Une simple requête de type SQL Update</a:t>
            </a:r>
          </a:p>
          <a:p>
            <a:pPr lvl="1"/>
            <a:r>
              <a:rPr lang="fr-FR" dirty="0" smtClean="0"/>
              <a:t>…</a:t>
            </a:r>
          </a:p>
          <a:p>
            <a:r>
              <a:rPr lang="fr-FR" dirty="0" smtClean="0"/>
              <a:t>Simple interface avec une seule méthode : </a:t>
            </a:r>
            <a:r>
              <a:rPr lang="fr-FR" dirty="0" err="1" smtClean="0"/>
              <a:t>execute</a:t>
            </a:r>
            <a:r>
              <a:rPr lang="fr-FR" dirty="0" smtClean="0"/>
              <a:t>()</a:t>
            </a:r>
          </a:p>
          <a:p>
            <a:r>
              <a:rPr lang="fr-FR" dirty="0" smtClean="0"/>
              <a:t>La méthode sera appelée de manière répétitive :</a:t>
            </a:r>
          </a:p>
          <a:p>
            <a:pPr lvl="1"/>
            <a:r>
              <a:rPr lang="fr-FR" dirty="0" smtClean="0"/>
              <a:t>Jusqu’à ce qu’elle retourne </a:t>
            </a:r>
            <a:r>
              <a:rPr lang="fr-FR" dirty="0" err="1" smtClean="0"/>
              <a:t>RepeatStatus.FINISHED</a:t>
            </a:r>
            <a:endParaRPr lang="fr-FR" dirty="0" smtClean="0"/>
          </a:p>
          <a:p>
            <a:pPr lvl="1"/>
            <a:r>
              <a:rPr lang="fr-FR" dirty="0" smtClean="0"/>
              <a:t>Jusqu’à ce qu’elle jette une exception pour informer de son </a:t>
            </a:r>
            <a:r>
              <a:rPr lang="fr-FR" dirty="0" err="1" smtClean="0"/>
              <a:t>echec</a:t>
            </a:r>
            <a:endParaRPr lang="fr-FR" dirty="0" smtClean="0"/>
          </a:p>
        </p:txBody>
      </p:sp>
      <p:sp>
        <p:nvSpPr>
          <p:cNvPr id="5" name="Espace réservé de la date 3"/>
          <p:cNvSpPr txBox="1">
            <a:spLocks/>
          </p:cNvSpPr>
          <p:nvPr/>
        </p:nvSpPr>
        <p:spPr bwMode="gray">
          <a:xfrm>
            <a:off x="508694" y="4851340"/>
            <a:ext cx="5719504" cy="154578"/>
          </a:xfrm>
          <a:prstGeom prst="rect">
            <a:avLst/>
          </a:prstGeom>
          <a:ln/>
        </p:spPr>
        <p:txBody>
          <a:bodyPr vert="horz" lIns="91420" tIns="45710" rIns="91420" bIns="45710" rtlCol="0" anchor="ctr"/>
          <a:lstStyle>
            <a:defPPr>
              <a:defRPr lang="fr-FR"/>
            </a:defPPr>
            <a:lvl1pPr marL="0" algn="l" defTabSz="914199" rtl="0" eaLnBrk="1" latinLnBrk="0" hangingPunct="1">
              <a:defRPr sz="900" kern="1200">
                <a:solidFill>
                  <a:srgbClr val="464646"/>
                </a:solidFill>
                <a:latin typeface="+mn-lt"/>
                <a:ea typeface="+mn-ea"/>
                <a:cs typeface="+mn-cs"/>
              </a:defRPr>
            </a:lvl1pPr>
            <a:lvl2pPr marL="457100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99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98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96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95" algn="l" defTabSz="91419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dirty="0" err="1" smtClean="0"/>
              <a:t>Spring</a:t>
            </a:r>
            <a:r>
              <a:rPr lang="fr-FR" dirty="0" smtClean="0"/>
              <a:t> Batch – Basiques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695613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theme1.xml><?xml version="1.0" encoding="utf-8"?>
<a:theme xmlns:a="http://schemas.openxmlformats.org/drawingml/2006/main" name="141027 1230 [16-9] Template Sopra Steria - UK">
  <a:themeElements>
    <a:clrScheme name="Personnalisé 1">
      <a:dk1>
        <a:srgbClr val="232323"/>
      </a:dk1>
      <a:lt1>
        <a:srgbClr val="FFFFFF"/>
      </a:lt1>
      <a:dk2>
        <a:srgbClr val="232323"/>
      </a:dk2>
      <a:lt2>
        <a:srgbClr val="8C2350"/>
      </a:lt2>
      <a:accent1>
        <a:srgbClr val="CF022B"/>
      </a:accent1>
      <a:accent2>
        <a:srgbClr val="960000"/>
      </a:accent2>
      <a:accent3>
        <a:srgbClr val="E14B0F"/>
      </a:accent3>
      <a:accent4>
        <a:srgbClr val="F07D00"/>
      </a:accent4>
      <a:accent5>
        <a:srgbClr val="FAAA0A"/>
      </a:accent5>
      <a:accent6>
        <a:srgbClr val="41738C"/>
      </a:accent6>
      <a:hlink>
        <a:srgbClr val="0000FF"/>
      </a:hlink>
      <a:folHlink>
        <a:srgbClr val="800080"/>
      </a:folHlink>
    </a:clrScheme>
    <a:fontScheme name="Personnalisé 7">
      <a:majorFont>
        <a:latin typeface="Tahom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F022B"/>
        </a:solidFill>
        <a:ln>
          <a:noFill/>
        </a:ln>
      </a:spPr>
      <a:bodyPr rtlCol="0" anchor="ctr"/>
      <a:lstStyle>
        <a:defPPr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CF022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N_Template_SopraSteria_Consulting_HR_[16-9].pptx" id="{D45F189A-F17D-4E94-AF26-591A9AB570E4}" vid="{6159E426-C591-4270-84FF-DF145A774B02}"/>
    </a:ext>
  </a:extLst>
</a:theme>
</file>

<file path=ppt/theme/theme2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1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Sopra">
      <a:dk1>
        <a:srgbClr val="505050"/>
      </a:dk1>
      <a:lt1>
        <a:sysClr val="window" lastClr="FFFFFF"/>
      </a:lt1>
      <a:dk2>
        <a:srgbClr val="000000"/>
      </a:dk2>
      <a:lt2>
        <a:srgbClr val="DCDCDC"/>
      </a:lt2>
      <a:accent1>
        <a:srgbClr val="CF032B"/>
      </a:accent1>
      <a:accent2>
        <a:srgbClr val="EE1D23"/>
      </a:accent2>
      <a:accent3>
        <a:srgbClr val="F15929"/>
      </a:accent3>
      <a:accent4>
        <a:srgbClr val="FD8B1D"/>
      </a:accent4>
      <a:accent5>
        <a:srgbClr val="FAAA0A"/>
      </a:accent5>
      <a:accent6>
        <a:srgbClr val="C00000"/>
      </a:accent6>
      <a:hlink>
        <a:srgbClr val="0000FF"/>
      </a:hlink>
      <a:folHlink>
        <a:srgbClr val="800080"/>
      </a:folHlink>
    </a:clrScheme>
    <a:fontScheme name="Personnalisé 10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EN_Template_[16-9]_SopraSteria_Consulting_HR</Template>
  <TotalTime>26</TotalTime>
  <Words>1505</Words>
  <Application>Microsoft Office PowerPoint</Application>
  <PresentationFormat>Affichage à l'écran (16:9)</PresentationFormat>
  <Paragraphs>337</Paragraphs>
  <Slides>26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2" baseType="lpstr">
      <vt:lpstr>Arial</vt:lpstr>
      <vt:lpstr>Calibri</vt:lpstr>
      <vt:lpstr>Tahoma</vt:lpstr>
      <vt:lpstr>Wingdings</vt:lpstr>
      <vt:lpstr>ヒラギノ角ゴ Pro W3</vt:lpstr>
      <vt:lpstr>141027 1230 [16-9] Template Sopra Steria - UK</vt:lpstr>
      <vt:lpstr>Spring BatcH</vt:lpstr>
      <vt:lpstr>Qu’est ce qu’un batch ?</vt:lpstr>
      <vt:lpstr>Caractéristiques générales d’un batch</vt:lpstr>
      <vt:lpstr>Caractéristiques techniques d’un batch</vt:lpstr>
      <vt:lpstr>Caractéristiques techniques d’un batch</vt:lpstr>
      <vt:lpstr>Pourquoi Spring-Batch ?</vt:lpstr>
      <vt:lpstr>Architecture d’un batch Spring Batch</vt:lpstr>
      <vt:lpstr>Les différents types de Steps</vt:lpstr>
      <vt:lpstr>Le type de Step : Tasklet</vt:lpstr>
      <vt:lpstr>Le type de Step : Chunk (1/2)</vt:lpstr>
      <vt:lpstr>Le type de Step : Chunk (2/2)</vt:lpstr>
      <vt:lpstr>L’ItemReader (1/2)</vt:lpstr>
      <vt:lpstr>L’ItemReader (2/2)</vt:lpstr>
      <vt:lpstr>L’ItemProcessor (1/2)</vt:lpstr>
      <vt:lpstr>L’ItemProcessor (2/2)</vt:lpstr>
      <vt:lpstr>L’ItemWriter (1/2)</vt:lpstr>
      <vt:lpstr>L’ItemWriter (2/2)</vt:lpstr>
      <vt:lpstr>Enchainement d’étapes (steps)</vt:lpstr>
      <vt:lpstr>Le fichier de configuration SpringBatch (1/2)</vt:lpstr>
      <vt:lpstr>Le fichier de configuration SpringBatch (2/2)</vt:lpstr>
      <vt:lpstr>Listeners</vt:lpstr>
      <vt:lpstr>Tests unitaires et tests d’intégration</vt:lpstr>
      <vt:lpstr>Autres fonctionnalités</vt:lpstr>
      <vt:lpstr>Conclusion sur Spring-Batch</vt:lpstr>
      <vt:lpstr>Place au TP !</vt:lpstr>
      <vt:lpstr>Vos Questions ?</vt:lpstr>
    </vt:vector>
  </TitlesOfParts>
  <Company>SopraSteria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Spring Batch basiques</dc:title>
  <dc:creator>CHASSANDE BARRIOZ Sebastien</dc:creator>
  <cp:lastModifiedBy>GATELLIER Leo</cp:lastModifiedBy>
  <cp:revision>7</cp:revision>
  <cp:lastPrinted>2014-10-16T07:18:00Z</cp:lastPrinted>
  <dcterms:created xsi:type="dcterms:W3CDTF">2018-07-27T12:10:08Z</dcterms:created>
  <dcterms:modified xsi:type="dcterms:W3CDTF">2018-08-02T07:14:21Z</dcterms:modified>
</cp:coreProperties>
</file>