
<file path=[Content_Types].xml><?xml version="1.0" encoding="utf-8"?>
<Types xmlns="http://schemas.openxmlformats.org/package/2006/content-types">
  <Default ContentType="image/jpeg" Extension="jpg"/>
  <Default ContentType="application/vnd.openxmlformats-officedocument.spreadsheetml.sheet" Extension="xlsx"/>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1.xml"/>
  <Override ContentType="application/vnd.openxmlformats-officedocument.theme+xml" PartName="/ppt/theme/theme1.xml"/>
  <Override ContentType="application/vnd.openxmlformats-officedocument.theme+xml" PartName="/ppt/theme/theme2.xml"/>
  <Override ContentType="application/vnd.openxmlformats-officedocument.drawingml.chart+xml" PartName="/ppt/charts/chart1.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ms-office.chartstyle+xml" PartName="/ppt/charts/style1.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9" roundtripDataSignature="AMtx7mh/qtJGPo+VM/ZCFW6asyPVJmNF1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677A060-4E9C-41E6-A84B-85A87762D594}">
  <a:tblStyle styleId="{8677A060-4E9C-41E6-A84B-85A87762D594}"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DEEE8"/>
          </a:solidFill>
        </a:fill>
      </a:tcStyle>
    </a:wholeTbl>
    <a:band1H>
      <a:tcTxStyle b="off" i="off"/>
      <a:tcStyle>
        <a:fill>
          <a:solidFill>
            <a:srgbClr val="FCDCCE"/>
          </a:solidFill>
        </a:fill>
      </a:tcStyle>
    </a:band1H>
    <a:band2H>
      <a:tcTxStyle b="off" i="off"/>
    </a:band2H>
    <a:band1V>
      <a:tcTxStyle b="off" i="off"/>
      <a:tcStyle>
        <a:fill>
          <a:solidFill>
            <a:srgbClr val="FCDCCE"/>
          </a:solidFill>
        </a:fill>
      </a:tcStyle>
    </a:band1V>
    <a:band2V>
      <a:tcTxStyle b="off" i="off"/>
    </a:band2V>
    <a:lastCol>
      <a:tcTxStyle b="on" i="off">
        <a:font>
          <a:latin typeface="Arial"/>
          <a:ea typeface="Arial"/>
          <a:cs typeface="Arial"/>
        </a:font>
        <a:schemeClr val="lt1"/>
      </a:tcTxStyle>
      <a:tcStyle>
        <a:fill>
          <a:solidFill>
            <a:schemeClr val="accent6"/>
          </a:solidFill>
        </a:fill>
      </a:tcStyle>
    </a:lastCol>
    <a:firstCol>
      <a:tcTxStyle b="on" i="off">
        <a:font>
          <a:latin typeface="Arial"/>
          <a:ea typeface="Arial"/>
          <a:cs typeface="Arial"/>
        </a:font>
        <a:schemeClr val="lt1"/>
      </a:tcTxStyle>
      <a:tcStyle>
        <a:fill>
          <a:solidFill>
            <a:schemeClr val="accent6"/>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6"/>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6"/>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customschemas.google.com/relationships/presentationmetadata" Target="metadata"/><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fr-FR"/>
        </a:p>
      </c:txPr>
    </c:title>
    <c:autoTitleDeleted val="0"/>
    <c:plotArea>
      <c:layout/>
      <c:pieChart>
        <c:varyColors val="1"/>
        <c:ser>
          <c:idx val="0"/>
          <c:order val="0"/>
          <c:tx>
            <c:strRef>
              <c:f>Sheet1!$B$1</c:f>
              <c:strCache>
                <c:ptCount val="1"/>
                <c:pt idx="0">
                  <c:v>Personal Communications</c:v>
                </c:pt>
              </c:strCache>
            </c:strRef>
          </c:tx>
          <c:explosion val="17"/>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6051-4767-ADA0-DDBAEB8FA765}"/>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6051-4767-ADA0-DDBAEB8FA765}"/>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6051-4767-ADA0-DDBAEB8FA765}"/>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fr-FR"/>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Sheet1!$A$2:$A$4</c:f>
              <c:strCache>
                <c:ptCount val="3"/>
                <c:pt idx="0">
                  <c:v>Body Language</c:v>
                </c:pt>
                <c:pt idx="1">
                  <c:v>Tone and voice</c:v>
                </c:pt>
                <c:pt idx="2">
                  <c:v>Words</c:v>
                </c:pt>
              </c:strCache>
            </c:strRef>
          </c:cat>
          <c:val>
            <c:numRef>
              <c:f>Sheet1!$B$2:$B$4</c:f>
              <c:numCache>
                <c:formatCode>0%</c:formatCode>
                <c:ptCount val="3"/>
                <c:pt idx="0">
                  <c:v>0.55000000000000004</c:v>
                </c:pt>
                <c:pt idx="1">
                  <c:v>0.38</c:v>
                </c:pt>
                <c:pt idx="2">
                  <c:v>7.0000000000000007E-2</c:v>
                </c:pt>
              </c:numCache>
            </c:numRef>
          </c:val>
          <c:extLst>
            <c:ext xmlns:c16="http://schemas.microsoft.com/office/drawing/2014/chart" uri="{C3380CC4-5D6E-409C-BE32-E72D297353CC}">
              <c16:uniqueId val="{00000006-6051-4767-ADA0-DDBAEB8FA765}"/>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800" b="0" i="0" u="none" strike="noStrike" kern="1200" baseline="0">
              <a:solidFill>
                <a:schemeClr val="dk1">
                  <a:lumMod val="75000"/>
                  <a:lumOff val="25000"/>
                </a:schemeClr>
              </a:solidFill>
              <a:latin typeface="+mn-lt"/>
              <a:ea typeface="+mn-ea"/>
              <a:cs typeface="+mn-cs"/>
            </a:defRPr>
          </a:pPr>
          <a:endParaRPr lang="fr-FR"/>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No animations</a:t>
            </a:r>
            <a:endParaRPr/>
          </a:p>
        </p:txBody>
      </p:sp>
      <p:sp>
        <p:nvSpPr>
          <p:cNvPr id="95" name="Google Shape;95;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GB"/>
              <a:t>Seven points one on each animation. </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GB"/>
              <a:t>Just telling folk this information. Try and add some experience of good and bad practise (asking the class of a good presenter they’ve seen keeps them involved)</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Enthusiasm – If you’re not enthusiastic about a subject it’ll be difficult to keep others interested. RSVP = Rhythm, speed, Volume and pitch by varying all of these you can keep people interested in the message. (have you experienced good and bad)</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Confidence – Not in oneself but in the ability to do the job in hand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Simplicity – If you pitch too high a level at people they will lose interest quickly. KISS Keep It Simple Silly (have you experienced this?)</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Example – Lead by example, do as I do not as I say etc.</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Manner – Body language open, diverse, open, approachable</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Empathy – Understand how the audience feels – (for example, Truck drivers in a classroom)</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Listening Skills – Again no surprises that listening is a key component of a good instructor. Communication is a two way art. Listen so you know when to give people the floor. </a:t>
            </a:r>
            <a:endParaRPr/>
          </a:p>
        </p:txBody>
      </p:sp>
      <p:sp>
        <p:nvSpPr>
          <p:cNvPr id="162" name="Google Shape;162;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One animation for the pie chart</a:t>
            </a:r>
            <a:endParaRPr/>
          </a:p>
          <a:p>
            <a:pPr indent="0" lvl="0" marL="0" rtl="0" algn="l">
              <a:lnSpc>
                <a:spcPct val="100000"/>
              </a:lnSpc>
              <a:spcBef>
                <a:spcPts val="0"/>
              </a:spcBef>
              <a:spcAft>
                <a:spcPts val="0"/>
              </a:spcAft>
              <a:buSzPts val="1400"/>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Words only make up 7% of what we are actually trying to say.</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Tone and voice up this to 45%</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To get 100% we need to bring in body language</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Give a demonstration to show what you mean for example; </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Pan faced without expression say hello</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Now smile and say hello </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Now smile, say hello and gesture for a handshake. </a:t>
            </a:r>
            <a:endParaRPr/>
          </a:p>
        </p:txBody>
      </p:sp>
      <p:sp>
        <p:nvSpPr>
          <p:cNvPr id="169" name="Google Shape;16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Three points animation – </a:t>
            </a:r>
            <a:endParaRPr/>
          </a:p>
          <a:p>
            <a:pPr indent="-171450" lvl="0" marL="171450" rtl="0" algn="l">
              <a:lnSpc>
                <a:spcPct val="100000"/>
              </a:lnSpc>
              <a:spcBef>
                <a:spcPts val="0"/>
              </a:spcBef>
              <a:spcAft>
                <a:spcPts val="0"/>
              </a:spcAft>
              <a:buClr>
                <a:schemeClr val="dk1"/>
              </a:buClr>
              <a:buSzPts val="1200"/>
              <a:buFont typeface="Arial"/>
              <a:buChar char="•"/>
            </a:pPr>
            <a:r>
              <a:rPr lang="en-GB"/>
              <a:t>Preparation and planning</a:t>
            </a:r>
            <a:endParaRPr/>
          </a:p>
          <a:p>
            <a:pPr indent="-171450" lvl="0" marL="171450" rtl="0" algn="l">
              <a:lnSpc>
                <a:spcPct val="100000"/>
              </a:lnSpc>
              <a:spcBef>
                <a:spcPts val="0"/>
              </a:spcBef>
              <a:spcAft>
                <a:spcPts val="0"/>
              </a:spcAft>
              <a:buClr>
                <a:schemeClr val="dk1"/>
              </a:buClr>
              <a:buSzPts val="1200"/>
              <a:buFont typeface="Arial"/>
              <a:buChar char="•"/>
            </a:pPr>
            <a:r>
              <a:rPr lang="en-GB"/>
              <a:t>Motivation</a:t>
            </a:r>
            <a:endParaRPr/>
          </a:p>
          <a:p>
            <a:pPr indent="-171450" lvl="0" marL="171450" rtl="0" algn="l">
              <a:lnSpc>
                <a:spcPct val="100000"/>
              </a:lnSpc>
              <a:spcBef>
                <a:spcPts val="0"/>
              </a:spcBef>
              <a:spcAft>
                <a:spcPts val="0"/>
              </a:spcAft>
              <a:buClr>
                <a:schemeClr val="dk1"/>
              </a:buClr>
              <a:buSzPts val="1200"/>
              <a:buFont typeface="Arial"/>
              <a:buChar char="•"/>
            </a:pPr>
            <a:r>
              <a:rPr lang="en-GB"/>
              <a:t>Confirmation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No matter the subject there are three basic principles to instructing. We will cover each of these in turn. </a:t>
            </a:r>
            <a:endParaRPr/>
          </a:p>
        </p:txBody>
      </p:sp>
      <p:sp>
        <p:nvSpPr>
          <p:cNvPr id="177" name="Google Shape;177;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Three points animation for each.</a:t>
            </a:r>
            <a:endParaRPr/>
          </a:p>
          <a:p>
            <a:pPr indent="0" lvl="0" marL="0" rtl="0" algn="l">
              <a:lnSpc>
                <a:spcPct val="100000"/>
              </a:lnSpc>
              <a:spcBef>
                <a:spcPts val="0"/>
              </a:spcBef>
              <a:spcAft>
                <a:spcPts val="0"/>
              </a:spcAft>
              <a:buSzPts val="1400"/>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Preparation takes time – sit down with ample time to prepare, read the course know the lessons.</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Develop a logical approach – For me it starts from waking up, </a:t>
            </a:r>
            <a:endParaRPr/>
          </a:p>
          <a:p>
            <a:pPr indent="-228600" lvl="1" marL="685800" rtl="0" algn="l">
              <a:lnSpc>
                <a:spcPct val="100000"/>
              </a:lnSpc>
              <a:spcBef>
                <a:spcPts val="0"/>
              </a:spcBef>
              <a:spcAft>
                <a:spcPts val="0"/>
              </a:spcAft>
              <a:buClr>
                <a:schemeClr val="dk1"/>
              </a:buClr>
              <a:buSzPts val="1200"/>
              <a:buFont typeface="Arial"/>
              <a:buChar char="•"/>
            </a:pPr>
            <a:r>
              <a:rPr lang="en-GB"/>
              <a:t>Personal admin</a:t>
            </a:r>
            <a:endParaRPr/>
          </a:p>
          <a:p>
            <a:pPr indent="-228600" lvl="1" marL="685800" rtl="0" algn="l">
              <a:lnSpc>
                <a:spcPct val="100000"/>
              </a:lnSpc>
              <a:spcBef>
                <a:spcPts val="0"/>
              </a:spcBef>
              <a:spcAft>
                <a:spcPts val="0"/>
              </a:spcAft>
              <a:buClr>
                <a:schemeClr val="dk1"/>
              </a:buClr>
              <a:buSzPts val="1200"/>
              <a:buFont typeface="Arial"/>
              <a:buChar char="•"/>
            </a:pPr>
            <a:r>
              <a:rPr lang="en-GB"/>
              <a:t>Course admin (what equipment/resources do you need to source?)</a:t>
            </a:r>
            <a:endParaRPr/>
          </a:p>
          <a:p>
            <a:pPr indent="-228600" lvl="1" marL="685800" rtl="0" algn="l">
              <a:lnSpc>
                <a:spcPct val="100000"/>
              </a:lnSpc>
              <a:spcBef>
                <a:spcPts val="0"/>
              </a:spcBef>
              <a:spcAft>
                <a:spcPts val="0"/>
              </a:spcAft>
              <a:buClr>
                <a:schemeClr val="dk1"/>
              </a:buClr>
              <a:buSzPts val="1200"/>
              <a:buFont typeface="Arial"/>
              <a:buChar char="•"/>
            </a:pPr>
            <a:r>
              <a:rPr lang="en-GB"/>
              <a:t>Journey (earlier if unknown)</a:t>
            </a:r>
            <a:endParaRPr/>
          </a:p>
          <a:p>
            <a:pPr indent="-228600" lvl="1" marL="685800" rtl="0" algn="l">
              <a:lnSpc>
                <a:spcPct val="100000"/>
              </a:lnSpc>
              <a:spcBef>
                <a:spcPts val="0"/>
              </a:spcBef>
              <a:spcAft>
                <a:spcPts val="0"/>
              </a:spcAft>
              <a:buClr>
                <a:schemeClr val="dk1"/>
              </a:buClr>
              <a:buSzPts val="1200"/>
              <a:buFont typeface="Arial"/>
              <a:buChar char="•"/>
            </a:pPr>
            <a:r>
              <a:rPr lang="en-GB"/>
              <a:t>Classroom/area (is it known, do you know how to work everything?)</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7 Ps – Proper, Planning and preparation prevents pathetically poor performance (pants Performance, piss poor performance etc.)</a:t>
            </a:r>
            <a:endParaRPr/>
          </a:p>
          <a:p>
            <a:pPr indent="-95250" lvl="0" marL="171450" rtl="0" algn="l">
              <a:lnSpc>
                <a:spcPct val="100000"/>
              </a:lnSpc>
              <a:spcBef>
                <a:spcPts val="0"/>
              </a:spcBef>
              <a:spcAft>
                <a:spcPts val="0"/>
              </a:spcAft>
              <a:buClr>
                <a:schemeClr val="dk1"/>
              </a:buClr>
              <a:buSzPts val="1200"/>
              <a:buFont typeface="Arial"/>
              <a:buNone/>
            </a:pPr>
            <a:r>
              <a:t/>
            </a:r>
            <a:endParaRPr/>
          </a:p>
          <a:p>
            <a:pPr indent="-95250" lvl="0" marL="171450" rtl="0" algn="l">
              <a:lnSpc>
                <a:spcPct val="100000"/>
              </a:lnSpc>
              <a:spcBef>
                <a:spcPts val="0"/>
              </a:spcBef>
              <a:spcAft>
                <a:spcPts val="0"/>
              </a:spcAft>
              <a:buClr>
                <a:schemeClr val="dk1"/>
              </a:buClr>
              <a:buSzPts val="1200"/>
              <a:buFont typeface="Arial"/>
              <a:buNone/>
            </a:pPr>
            <a:r>
              <a:t/>
            </a:r>
            <a:endParaRPr/>
          </a:p>
          <a:p>
            <a:pPr indent="-95250" lvl="0" marL="171450" rtl="0" algn="l">
              <a:lnSpc>
                <a:spcPct val="100000"/>
              </a:lnSpc>
              <a:spcBef>
                <a:spcPts val="0"/>
              </a:spcBef>
              <a:spcAft>
                <a:spcPts val="0"/>
              </a:spcAft>
              <a:buClr>
                <a:schemeClr val="dk1"/>
              </a:buClr>
              <a:buSzPts val="1200"/>
              <a:buFont typeface="Arial"/>
              <a:buNone/>
            </a:pPr>
            <a:r>
              <a:t/>
            </a:r>
            <a:endParaRPr/>
          </a:p>
        </p:txBody>
      </p:sp>
      <p:sp>
        <p:nvSpPr>
          <p:cNvPr id="185" name="Google Shape;185;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Two animations Groups then circular diagram –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Clr>
                <a:schemeClr val="dk1"/>
              </a:buClr>
              <a:buSzPts val="1200"/>
              <a:buFont typeface="Calibri"/>
              <a:buNone/>
            </a:pPr>
            <a:r>
              <a:rPr lang="en-GB"/>
              <a:t>Two groups of learners. </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Social – learn better in groups of people</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Solitary – Learn better on their own, for example home study.</a:t>
            </a:r>
            <a:endParaRPr/>
          </a:p>
          <a:p>
            <a:pPr indent="-152400" lvl="1" marL="68580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GB"/>
              <a:t>People learn in five main ways. Each way stimulates different parts of the brain allowing you to learn. </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Visual – Prefer pictures or images to stimulate their optical lobes. </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Physical – Prefer practising rote and doing. Stimulates the cerebellum by doing motor skills.</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Verbal – Prefers words not only speaking but writing also. Stimulates  the temporal and frontal lobes. </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Aural – Prefers using sounds and music. Stimulates temporal lobes especially the right for music.</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Logical – Prefers using logic and systems to learn. Stimulates parietal lobes especially the left. </a:t>
            </a:r>
            <a:endParaRPr/>
          </a:p>
        </p:txBody>
      </p:sp>
      <p:sp>
        <p:nvSpPr>
          <p:cNvPr id="195" name="Google Shape;19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Arial"/>
              <a:buNone/>
            </a:pPr>
            <a:r>
              <a:rPr lang="en-GB"/>
              <a:t>Five points animation for each.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Analyse the subject </a:t>
            </a:r>
            <a:endParaRPr/>
          </a:p>
          <a:p>
            <a:pPr indent="-228600" lvl="1" marL="685800" rtl="0" algn="l">
              <a:lnSpc>
                <a:spcPct val="100000"/>
              </a:lnSpc>
              <a:spcBef>
                <a:spcPts val="0"/>
              </a:spcBef>
              <a:spcAft>
                <a:spcPts val="0"/>
              </a:spcAft>
              <a:buClr>
                <a:schemeClr val="dk1"/>
              </a:buClr>
              <a:buSzPts val="1200"/>
              <a:buFont typeface="Arial"/>
              <a:buChar char="•"/>
            </a:pPr>
            <a:r>
              <a:rPr lang="en-GB"/>
              <a:t>MUST KNOWS – What skills does a referee need to do the job. Level one attempting to control a five, Level Three consistently control a five. What must they know when leaving and coming.</a:t>
            </a:r>
            <a:endParaRPr/>
          </a:p>
          <a:p>
            <a:pPr indent="-228600" lvl="1" marL="685800" rtl="0" algn="l">
              <a:lnSpc>
                <a:spcPct val="100000"/>
              </a:lnSpc>
              <a:spcBef>
                <a:spcPts val="0"/>
              </a:spcBef>
              <a:spcAft>
                <a:spcPts val="0"/>
              </a:spcAft>
              <a:buClr>
                <a:schemeClr val="dk1"/>
              </a:buClr>
              <a:buSzPts val="1200"/>
              <a:buFont typeface="Arial"/>
              <a:buChar char="•"/>
            </a:pPr>
            <a:r>
              <a:rPr lang="en-GB"/>
              <a:t>SHOULD KNOWS – What skills should they come and leave should leave with.</a:t>
            </a:r>
            <a:endParaRPr/>
          </a:p>
          <a:p>
            <a:pPr indent="-228600" lvl="1" marL="685800" rtl="0" algn="l">
              <a:lnSpc>
                <a:spcPct val="100000"/>
              </a:lnSpc>
              <a:spcBef>
                <a:spcPts val="0"/>
              </a:spcBef>
              <a:spcAft>
                <a:spcPts val="0"/>
              </a:spcAft>
              <a:buClr>
                <a:schemeClr val="dk1"/>
              </a:buClr>
              <a:buSzPts val="1200"/>
              <a:buFont typeface="Arial"/>
              <a:buChar char="•"/>
            </a:pPr>
            <a:r>
              <a:rPr lang="en-GB"/>
              <a:t>COULD KNOWS – What skills they could come with. If you have time what extras could they know. What knowledge could they bring? For example players, rugby refs etc</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Split the group into teams – use a board and list what, should and could knows for various Levels of refs e.g. Level one must know two whistle tones, could know these from playing or refereeing other sports and should know we use a whistle when the come.</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Logical sequences must be followed or you will lose the group. Start with for example how to blow the whistle to start, when during the game and how to end.</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Timings – Can you achieve your aims?</a:t>
            </a:r>
            <a:endParaRPr/>
          </a:p>
        </p:txBody>
      </p:sp>
      <p:sp>
        <p:nvSpPr>
          <p:cNvPr id="219" name="Google Shape;219;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GB"/>
              <a:t>Animations abilities, Training aids, the rest</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GB"/>
              <a:t>You tell the class</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Abilities – In my industry a high portion of HGV drivers have learning difficulties both diagnosed and non.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Training Aids – Cones, Pictures paint a thousand words</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Achieve aims – You wouldn’t do power play drills in the classroom. </a:t>
            </a:r>
            <a:endParaRPr/>
          </a:p>
        </p:txBody>
      </p:sp>
      <p:sp>
        <p:nvSpPr>
          <p:cNvPr id="226" name="Google Shape;226;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Arial"/>
              <a:buNone/>
            </a:pPr>
            <a:r>
              <a:rPr lang="en-GB"/>
              <a:t>Five animations</a:t>
            </a:r>
            <a:endParaRPr/>
          </a:p>
          <a:p>
            <a:pPr indent="0" lvl="0" marL="0" rtl="0" algn="l">
              <a:lnSpc>
                <a:spcPct val="100000"/>
              </a:lnSpc>
              <a:spcBef>
                <a:spcPts val="0"/>
              </a:spcBef>
              <a:spcAft>
                <a:spcPts val="0"/>
              </a:spcAft>
              <a:buClr>
                <a:schemeClr val="dk1"/>
              </a:buClr>
              <a:buSzPts val="1200"/>
              <a:buFont typeface="Arial"/>
              <a:buNone/>
            </a:pPr>
            <a:r>
              <a:rPr lang="en-GB"/>
              <a:t>Aims are important so you can judge the success or lack of, of the lesson. We need to define these so everyone knows what to expect. You aren’t here to be classroom teachers we’ve stated that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Aims should be –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Defined – State or describe exact nature of the lesson or the course</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Limited – in scope of what we are here to discuss</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Simple – KISS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Practical – Can it be done</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GB"/>
              <a:t>AIMS ARE NOT OBJECTIVES OR GOALS. DON’T CONFUSE WITH ‘SMART’. You're telling someone what they will achieve by lesson end.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Clr>
                <a:schemeClr val="dk1"/>
              </a:buClr>
              <a:buSzPts val="1200"/>
              <a:buFont typeface="Calibri"/>
              <a:buNone/>
            </a:pPr>
            <a:r>
              <a:rPr lang="en-GB"/>
              <a:t>Now the Prep has been done we can move onto how we are going to do things. Planning is important but also intertwined with prep. Some of these parts will have been discussed slightly earlier.</a:t>
            </a:r>
            <a:endParaRPr/>
          </a:p>
        </p:txBody>
      </p:sp>
      <p:sp>
        <p:nvSpPr>
          <p:cNvPr id="234" name="Google Shape;234;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Google Shape;241;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Do you have any questions?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 Knowledge test, ask some questions.</a:t>
            </a:r>
            <a:endParaRPr/>
          </a:p>
        </p:txBody>
      </p:sp>
      <p:sp>
        <p:nvSpPr>
          <p:cNvPr id="242" name="Google Shape;242;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Two animations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Just a talk through to set the context.</a:t>
            </a:r>
            <a:endParaRPr/>
          </a:p>
        </p:txBody>
      </p:sp>
      <p:sp>
        <p:nvSpPr>
          <p:cNvPr id="249" name="Google Shape;249;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Arial"/>
              <a:buNone/>
            </a:pPr>
            <a:r>
              <a:rPr lang="en-GB"/>
              <a:t>Animations for each symbol.</a:t>
            </a:r>
            <a:endParaRPr/>
          </a:p>
          <a:p>
            <a:pPr indent="0" lvl="0" marL="0" rtl="0" algn="l">
              <a:lnSpc>
                <a:spcPct val="100000"/>
              </a:lnSpc>
              <a:spcBef>
                <a:spcPts val="0"/>
              </a:spcBef>
              <a:spcAft>
                <a:spcPts val="0"/>
              </a:spcAft>
              <a:buClr>
                <a:schemeClr val="dk1"/>
              </a:buClr>
              <a:buSzPts val="1200"/>
              <a:buFont typeface="Arial"/>
              <a:buNone/>
            </a:pPr>
            <a:r>
              <a:t/>
            </a:r>
            <a:endParaRPr/>
          </a:p>
          <a:p>
            <a:pPr indent="0" lvl="0" marL="0" rtl="0" algn="l">
              <a:lnSpc>
                <a:spcPct val="100000"/>
              </a:lnSpc>
              <a:spcBef>
                <a:spcPts val="0"/>
              </a:spcBef>
              <a:spcAft>
                <a:spcPts val="0"/>
              </a:spcAft>
              <a:buClr>
                <a:schemeClr val="dk1"/>
              </a:buClr>
              <a:buSzPts val="1200"/>
              <a:buFont typeface="Arial"/>
              <a:buNone/>
            </a:pPr>
            <a:r>
              <a:rPr lang="en-GB"/>
              <a:t>Talk this through with the whole class highlighting and discussing each point.  </a:t>
            </a:r>
            <a:endParaRPr/>
          </a:p>
          <a:p>
            <a:pPr indent="-95250" lvl="0" marL="171450" rtl="0" algn="l">
              <a:lnSpc>
                <a:spcPct val="100000"/>
              </a:lnSpc>
              <a:spcBef>
                <a:spcPts val="0"/>
              </a:spcBef>
              <a:spcAft>
                <a:spcPts val="0"/>
              </a:spcAft>
              <a:buClr>
                <a:schemeClr val="dk1"/>
              </a:buClr>
              <a:buSzPts val="1200"/>
              <a:buFont typeface="Arial"/>
              <a:buNone/>
            </a:pPr>
            <a:r>
              <a:t/>
            </a:r>
            <a:endParaRPr/>
          </a:p>
          <a:p>
            <a:pPr indent="-171450" lvl="0" marL="171450" rtl="0" algn="l">
              <a:lnSpc>
                <a:spcPct val="100000"/>
              </a:lnSpc>
              <a:spcBef>
                <a:spcPts val="0"/>
              </a:spcBef>
              <a:spcAft>
                <a:spcPts val="0"/>
              </a:spcAft>
              <a:buClr>
                <a:schemeClr val="dk1"/>
              </a:buClr>
              <a:buSzPts val="1200"/>
              <a:buFont typeface="Arial"/>
              <a:buChar char="•"/>
            </a:pPr>
            <a:r>
              <a:rPr lang="en-GB"/>
              <a:t>Fire exits – Describe where they are and how to get to them</a:t>
            </a:r>
            <a:endParaRPr/>
          </a:p>
          <a:p>
            <a:pPr indent="-171450" lvl="0" marL="171450" rtl="0" algn="l">
              <a:lnSpc>
                <a:spcPct val="100000"/>
              </a:lnSpc>
              <a:spcBef>
                <a:spcPts val="0"/>
              </a:spcBef>
              <a:spcAft>
                <a:spcPts val="0"/>
              </a:spcAft>
              <a:buClr>
                <a:schemeClr val="dk1"/>
              </a:buClr>
              <a:buSzPts val="1200"/>
              <a:buFont typeface="Arial"/>
              <a:buChar char="•"/>
            </a:pPr>
            <a:r>
              <a:rPr lang="en-GB"/>
              <a:t>Pause – There will be sufficient breaks, are people free to get coffee/water?</a:t>
            </a:r>
            <a:endParaRPr/>
          </a:p>
          <a:p>
            <a:pPr indent="-171450" lvl="0" marL="171450" rtl="0" algn="l">
              <a:lnSpc>
                <a:spcPct val="100000"/>
              </a:lnSpc>
              <a:spcBef>
                <a:spcPts val="0"/>
              </a:spcBef>
              <a:spcAft>
                <a:spcPts val="0"/>
              </a:spcAft>
              <a:buClr>
                <a:schemeClr val="dk1"/>
              </a:buClr>
              <a:buSzPts val="1200"/>
              <a:buFont typeface="Arial"/>
              <a:buChar char="•"/>
            </a:pPr>
            <a:r>
              <a:rPr lang="en-GB"/>
              <a:t>Toilets – Where are they? Do we stop or are people free to come and go?</a:t>
            </a:r>
            <a:endParaRPr/>
          </a:p>
          <a:p>
            <a:pPr indent="-171450" lvl="0" marL="171450" rtl="0" algn="l">
              <a:lnSpc>
                <a:spcPct val="100000"/>
              </a:lnSpc>
              <a:spcBef>
                <a:spcPts val="0"/>
              </a:spcBef>
              <a:spcAft>
                <a:spcPts val="0"/>
              </a:spcAft>
              <a:buClr>
                <a:schemeClr val="dk1"/>
              </a:buClr>
              <a:buSzPts val="1200"/>
              <a:buFont typeface="Arial"/>
              <a:buChar char="•"/>
            </a:pPr>
            <a:r>
              <a:rPr lang="en-GB"/>
              <a:t>No Smoking – No smoking indoors? Where do smokers go? Vapes?</a:t>
            </a:r>
            <a:endParaRPr/>
          </a:p>
          <a:p>
            <a:pPr indent="-171450" lvl="0" marL="171450" rtl="0" algn="l">
              <a:lnSpc>
                <a:spcPct val="100000"/>
              </a:lnSpc>
              <a:spcBef>
                <a:spcPts val="0"/>
              </a:spcBef>
              <a:spcAft>
                <a:spcPts val="0"/>
              </a:spcAft>
              <a:buClr>
                <a:schemeClr val="dk1"/>
              </a:buClr>
              <a:buSzPts val="1200"/>
              <a:buFont typeface="Arial"/>
              <a:buChar char="•"/>
            </a:pPr>
            <a:r>
              <a:rPr lang="en-GB"/>
              <a:t>Mobiles – Are people free to put them on silent? Do they leave the classroom? Do they switch them off completely?</a:t>
            </a:r>
            <a:endParaRPr/>
          </a:p>
        </p:txBody>
      </p:sp>
      <p:sp>
        <p:nvSpPr>
          <p:cNvPr id="102" name="Google Shape;102;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 name="Google Shape;267;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Arial"/>
              <a:buNone/>
            </a:pPr>
            <a:r>
              <a:rPr lang="en-GB"/>
              <a:t>Three animations beginning, revision then Intro</a:t>
            </a:r>
            <a:endParaRPr/>
          </a:p>
          <a:p>
            <a:pPr indent="0" lvl="0" marL="0" rtl="0" algn="l">
              <a:lnSpc>
                <a:spcPct val="100000"/>
              </a:lnSpc>
              <a:spcBef>
                <a:spcPts val="0"/>
              </a:spcBef>
              <a:spcAft>
                <a:spcPts val="0"/>
              </a:spcAft>
              <a:buClr>
                <a:schemeClr val="dk1"/>
              </a:buClr>
              <a:buSzPts val="1200"/>
              <a:buFont typeface="Arial"/>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Beginning</a:t>
            </a:r>
            <a:endParaRPr/>
          </a:p>
          <a:p>
            <a:pPr indent="-171450" lvl="1" marL="628650" rtl="0" algn="l">
              <a:lnSpc>
                <a:spcPct val="100000"/>
              </a:lnSpc>
              <a:spcBef>
                <a:spcPts val="0"/>
              </a:spcBef>
              <a:spcAft>
                <a:spcPts val="0"/>
              </a:spcAft>
              <a:buClr>
                <a:schemeClr val="dk1"/>
              </a:buClr>
              <a:buSzPts val="1200"/>
              <a:buFont typeface="Arial"/>
              <a:buChar char="•"/>
            </a:pPr>
            <a:r>
              <a:rPr lang="en-GB"/>
              <a:t>Venue – What do you need to do, set up seats?</a:t>
            </a:r>
            <a:endParaRPr/>
          </a:p>
          <a:p>
            <a:pPr indent="-171450" lvl="1" marL="628650" rtl="0" algn="l">
              <a:lnSpc>
                <a:spcPct val="100000"/>
              </a:lnSpc>
              <a:spcBef>
                <a:spcPts val="0"/>
              </a:spcBef>
              <a:spcAft>
                <a:spcPts val="0"/>
              </a:spcAft>
              <a:buClr>
                <a:schemeClr val="dk1"/>
              </a:buClr>
              <a:buSzPts val="1200"/>
              <a:buFont typeface="Arial"/>
              <a:buChar char="•"/>
            </a:pPr>
            <a:r>
              <a:rPr lang="en-GB"/>
              <a:t>Training - What do you need to take, laptop/projector?</a:t>
            </a:r>
            <a:endParaRPr/>
          </a:p>
          <a:p>
            <a:pPr indent="-171450" lvl="1" marL="628650" rtl="0" algn="l">
              <a:lnSpc>
                <a:spcPct val="100000"/>
              </a:lnSpc>
              <a:spcBef>
                <a:spcPts val="0"/>
              </a:spcBef>
              <a:spcAft>
                <a:spcPts val="0"/>
              </a:spcAft>
              <a:buClr>
                <a:schemeClr val="dk1"/>
              </a:buClr>
              <a:buSzPts val="1200"/>
              <a:buFont typeface="Arial"/>
              <a:buChar char="•"/>
            </a:pPr>
            <a:r>
              <a:rPr lang="en-GB"/>
              <a:t>Equipment and resources - What do you need, lesson plans?</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Revision – Self explanatory but link it to previous experiences/lessons</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Introduction – </a:t>
            </a:r>
            <a:endParaRPr/>
          </a:p>
          <a:p>
            <a:pPr indent="-228600" lvl="1" marL="685800" rtl="0" algn="l">
              <a:lnSpc>
                <a:spcPct val="100000"/>
              </a:lnSpc>
              <a:spcBef>
                <a:spcPts val="0"/>
              </a:spcBef>
              <a:spcAft>
                <a:spcPts val="0"/>
              </a:spcAft>
              <a:buClr>
                <a:schemeClr val="dk1"/>
              </a:buClr>
              <a:buSzPts val="1200"/>
              <a:buFont typeface="Arial"/>
              <a:buChar char="•"/>
            </a:pPr>
            <a:r>
              <a:rPr lang="en-GB"/>
              <a:t>Aim – You’re Telling people what you're going to tell them (this could be a question to link back to the slide 4 previous)</a:t>
            </a:r>
            <a:endParaRPr/>
          </a:p>
          <a:p>
            <a:pPr indent="-228600" lvl="1" marL="685800" rtl="0" algn="l">
              <a:lnSpc>
                <a:spcPct val="100000"/>
              </a:lnSpc>
              <a:spcBef>
                <a:spcPts val="0"/>
              </a:spcBef>
              <a:spcAft>
                <a:spcPts val="0"/>
              </a:spcAft>
              <a:buClr>
                <a:schemeClr val="dk1"/>
              </a:buClr>
              <a:buSzPts val="1200"/>
              <a:buFont typeface="Arial"/>
              <a:buChar char="•"/>
            </a:pPr>
            <a:r>
              <a:rPr lang="en-GB"/>
              <a:t>Reasons – Why they should do it</a:t>
            </a:r>
            <a:endParaRPr/>
          </a:p>
          <a:p>
            <a:pPr indent="-228600" lvl="1" marL="685800" rtl="0" algn="l">
              <a:lnSpc>
                <a:spcPct val="100000"/>
              </a:lnSpc>
              <a:spcBef>
                <a:spcPts val="0"/>
              </a:spcBef>
              <a:spcAft>
                <a:spcPts val="0"/>
              </a:spcAft>
              <a:buClr>
                <a:schemeClr val="dk1"/>
              </a:buClr>
              <a:buSzPts val="1200"/>
              <a:buFont typeface="Arial"/>
              <a:buChar char="•"/>
            </a:pPr>
            <a:r>
              <a:rPr lang="en-GB"/>
              <a:t>Incentives – What they AND OTHERS get out of it.</a:t>
            </a:r>
            <a:endParaRPr/>
          </a:p>
          <a:p>
            <a:pPr indent="-95250" lvl="1" marL="628650" rtl="0" algn="l">
              <a:lnSpc>
                <a:spcPct val="100000"/>
              </a:lnSpc>
              <a:spcBef>
                <a:spcPts val="0"/>
              </a:spcBef>
              <a:spcAft>
                <a:spcPts val="0"/>
              </a:spcAft>
              <a:buClr>
                <a:schemeClr val="dk1"/>
              </a:buClr>
              <a:buSzPts val="1200"/>
              <a:buFont typeface="Arial"/>
              <a:buNone/>
            </a:pPr>
            <a:r>
              <a:t/>
            </a:r>
            <a:endParaRPr/>
          </a:p>
          <a:p>
            <a:pPr indent="-95250" lvl="0" marL="171450" rtl="0" algn="l">
              <a:lnSpc>
                <a:spcPct val="100000"/>
              </a:lnSpc>
              <a:spcBef>
                <a:spcPts val="0"/>
              </a:spcBef>
              <a:spcAft>
                <a:spcPts val="0"/>
              </a:spcAft>
              <a:buClr>
                <a:schemeClr val="dk1"/>
              </a:buClr>
              <a:buSzPts val="12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68" name="Google Shape;268;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Two animations for stages and confirmation. </a:t>
            </a:r>
            <a:endParaRPr/>
          </a:p>
          <a:p>
            <a:pPr indent="0" lvl="0" marL="0" rtl="0" algn="l">
              <a:lnSpc>
                <a:spcPct val="100000"/>
              </a:lnSpc>
              <a:spcBef>
                <a:spcPts val="0"/>
              </a:spcBef>
              <a:spcAft>
                <a:spcPts val="0"/>
              </a:spcAft>
              <a:buSzPts val="1400"/>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Explain - The middle of the lesson Is the body where we ‘teach’ people things.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Stages – should be made with plenty of time to absorb what you’re teaching and gaps for breaks. No more t</a:t>
            </a:r>
            <a:endParaRPr/>
          </a:p>
          <a:p>
            <a:pPr indent="-228600" lvl="1" marL="685800" rtl="0" algn="l">
              <a:lnSpc>
                <a:spcPct val="100000"/>
              </a:lnSpc>
              <a:spcBef>
                <a:spcPts val="0"/>
              </a:spcBef>
              <a:spcAft>
                <a:spcPts val="0"/>
              </a:spcAft>
              <a:buClr>
                <a:schemeClr val="dk1"/>
              </a:buClr>
              <a:buSzPts val="1200"/>
              <a:buFont typeface="Arial"/>
              <a:buChar char="•"/>
            </a:pPr>
            <a:r>
              <a:rPr lang="en-GB"/>
              <a:t>Logical sequence – Start at the beginning and work your way to the end. For example; pick up the whistle, put it to your lips etc.</a:t>
            </a:r>
            <a:endParaRPr/>
          </a:p>
          <a:p>
            <a:pPr indent="-228600" lvl="1" marL="685800" rtl="0" algn="l">
              <a:lnSpc>
                <a:spcPct val="100000"/>
              </a:lnSpc>
              <a:spcBef>
                <a:spcPts val="0"/>
              </a:spcBef>
              <a:spcAft>
                <a:spcPts val="0"/>
              </a:spcAft>
              <a:buClr>
                <a:schemeClr val="dk1"/>
              </a:buClr>
              <a:buSzPts val="1200"/>
              <a:buFont typeface="Arial"/>
              <a:buChar char="•"/>
            </a:pPr>
            <a:r>
              <a:rPr lang="en-GB"/>
              <a:t>Easily absorbed info – No point pitching it too high as to lose people, nice small easy steps. For example;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Confirmation - Always confirm if you don’t you will have lost a persons interest and you might never get it back. </a:t>
            </a:r>
            <a:endParaRPr/>
          </a:p>
          <a:p>
            <a:pPr indent="0" lvl="1" marL="457200" rtl="0" algn="l">
              <a:lnSpc>
                <a:spcPct val="100000"/>
              </a:lnSpc>
              <a:spcBef>
                <a:spcPts val="0"/>
              </a:spcBef>
              <a:spcAft>
                <a:spcPts val="0"/>
              </a:spcAft>
              <a:buClr>
                <a:schemeClr val="dk1"/>
              </a:buClr>
              <a:buSzPts val="1200"/>
              <a:buFont typeface="Arial"/>
              <a:buNone/>
            </a:pPr>
            <a:r>
              <a:rPr lang="en-GB"/>
              <a:t>Time to do – </a:t>
            </a:r>
            <a:endParaRPr/>
          </a:p>
          <a:p>
            <a:pPr indent="-171450" lvl="1" marL="628650" rtl="0" algn="l">
              <a:lnSpc>
                <a:spcPct val="100000"/>
              </a:lnSpc>
              <a:spcBef>
                <a:spcPts val="0"/>
              </a:spcBef>
              <a:spcAft>
                <a:spcPts val="0"/>
              </a:spcAft>
              <a:buClr>
                <a:schemeClr val="dk1"/>
              </a:buClr>
              <a:buSzPts val="1200"/>
              <a:buFont typeface="Arial"/>
              <a:buChar char="•"/>
            </a:pPr>
            <a:r>
              <a:rPr lang="en-GB"/>
              <a:t>End of stage – to make sure you’ve got the points across</a:t>
            </a:r>
            <a:endParaRPr/>
          </a:p>
          <a:p>
            <a:pPr indent="-171450" lvl="1" marL="628650" rtl="0" algn="l">
              <a:lnSpc>
                <a:spcPct val="100000"/>
              </a:lnSpc>
              <a:spcBef>
                <a:spcPts val="0"/>
              </a:spcBef>
              <a:spcAft>
                <a:spcPts val="0"/>
              </a:spcAft>
              <a:buClr>
                <a:schemeClr val="dk1"/>
              </a:buClr>
              <a:buSzPts val="1200"/>
              <a:buFont typeface="Arial"/>
              <a:buChar char="•"/>
            </a:pPr>
            <a:r>
              <a:rPr lang="en-GB"/>
              <a:t>During the lesson – For heavier subjects with multiple learnings</a:t>
            </a:r>
            <a:endParaRPr/>
          </a:p>
          <a:p>
            <a:pPr indent="-171450" lvl="1" marL="628650" rtl="0" algn="l">
              <a:lnSpc>
                <a:spcPct val="100000"/>
              </a:lnSpc>
              <a:spcBef>
                <a:spcPts val="0"/>
              </a:spcBef>
              <a:spcAft>
                <a:spcPts val="0"/>
              </a:spcAft>
              <a:buClr>
                <a:schemeClr val="dk1"/>
              </a:buClr>
              <a:buSzPts val="1200"/>
              <a:buFont typeface="Arial"/>
              <a:buChar char="•"/>
            </a:pPr>
            <a:r>
              <a:rPr lang="en-GB"/>
              <a:t>In lulls – To keep people interested</a:t>
            </a:r>
            <a:endParaRPr/>
          </a:p>
          <a:p>
            <a:pPr indent="-171450" lvl="1" marL="628650" rtl="0" algn="l">
              <a:lnSpc>
                <a:spcPct val="100000"/>
              </a:lnSpc>
              <a:spcBef>
                <a:spcPts val="0"/>
              </a:spcBef>
              <a:spcAft>
                <a:spcPts val="0"/>
              </a:spcAft>
              <a:buClr>
                <a:schemeClr val="dk1"/>
              </a:buClr>
              <a:buSzPts val="1200"/>
              <a:buFont typeface="Arial"/>
              <a:buChar char="•"/>
            </a:pPr>
            <a:r>
              <a:rPr lang="en-GB"/>
              <a:t>People you may be ‘teaching’ might not have English as their first language. It is important to continually confirm by asking question. It will be more difficult for them to keep up with the flow of the course.</a:t>
            </a:r>
            <a:endParaRPr/>
          </a:p>
          <a:p>
            <a:pPr indent="-95250" lvl="1" marL="628650" rtl="0" algn="l">
              <a:lnSpc>
                <a:spcPct val="100000"/>
              </a:lnSpc>
              <a:spcBef>
                <a:spcPts val="0"/>
              </a:spcBef>
              <a:spcAft>
                <a:spcPts val="0"/>
              </a:spcAft>
              <a:buClr>
                <a:schemeClr val="dk1"/>
              </a:buClr>
              <a:buSzPts val="1200"/>
              <a:buFont typeface="Arial"/>
              <a:buNone/>
            </a:pPr>
            <a:r>
              <a:t/>
            </a:r>
            <a:endParaRPr/>
          </a:p>
        </p:txBody>
      </p:sp>
      <p:sp>
        <p:nvSpPr>
          <p:cNvPr id="286" name="Google Shape;286;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All three points animated</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Questions </a:t>
            </a:r>
            <a:endParaRPr/>
          </a:p>
          <a:p>
            <a:pPr indent="-228600" lvl="1" marL="685800" rtl="0" algn="l">
              <a:lnSpc>
                <a:spcPct val="100000"/>
              </a:lnSpc>
              <a:spcBef>
                <a:spcPts val="0"/>
              </a:spcBef>
              <a:spcAft>
                <a:spcPts val="0"/>
              </a:spcAft>
              <a:buClr>
                <a:schemeClr val="dk1"/>
              </a:buClr>
              <a:buSzPts val="1200"/>
              <a:buFont typeface="Arial"/>
              <a:buChar char="•"/>
            </a:pPr>
            <a:r>
              <a:rPr lang="en-GB"/>
              <a:t>From Students to clear up any doubts</a:t>
            </a:r>
            <a:endParaRPr/>
          </a:p>
          <a:p>
            <a:pPr indent="-228600" lvl="1" marL="685800" rtl="0" algn="l">
              <a:lnSpc>
                <a:spcPct val="100000"/>
              </a:lnSpc>
              <a:spcBef>
                <a:spcPts val="0"/>
              </a:spcBef>
              <a:spcAft>
                <a:spcPts val="0"/>
              </a:spcAft>
              <a:buClr>
                <a:schemeClr val="dk1"/>
              </a:buClr>
              <a:buSzPts val="1200"/>
              <a:buFont typeface="Arial"/>
              <a:buChar char="•"/>
            </a:pPr>
            <a:r>
              <a:rPr lang="en-GB"/>
              <a:t>To confirm learnings</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Summary – Drive home the main points link back to Aims</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Look forward – Gain interest to keep people coming back</a:t>
            </a:r>
            <a:endParaRPr/>
          </a:p>
          <a:p>
            <a:pPr indent="0" lvl="0" marL="0" rtl="0" algn="l">
              <a:lnSpc>
                <a:spcPct val="100000"/>
              </a:lnSpc>
              <a:spcBef>
                <a:spcPts val="0"/>
              </a:spcBef>
              <a:spcAft>
                <a:spcPts val="0"/>
              </a:spcAft>
              <a:buClr>
                <a:schemeClr val="dk1"/>
              </a:buClr>
              <a:buSzPts val="1200"/>
              <a:buFont typeface="Arial"/>
              <a:buNone/>
            </a:pPr>
            <a:r>
              <a:t/>
            </a:r>
            <a:endParaRPr/>
          </a:p>
          <a:p>
            <a:pPr indent="0" lvl="0" marL="0" rtl="0" algn="l">
              <a:lnSpc>
                <a:spcPct val="100000"/>
              </a:lnSpc>
              <a:spcBef>
                <a:spcPts val="0"/>
              </a:spcBef>
              <a:spcAft>
                <a:spcPts val="0"/>
              </a:spcAft>
              <a:buClr>
                <a:schemeClr val="dk1"/>
              </a:buClr>
              <a:buSzPts val="1200"/>
              <a:buFont typeface="Arial"/>
              <a:buNone/>
            </a:pPr>
            <a:r>
              <a:t/>
            </a:r>
            <a:endParaRPr/>
          </a:p>
        </p:txBody>
      </p:sp>
      <p:sp>
        <p:nvSpPr>
          <p:cNvPr id="304" name="Google Shape;304;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One animation for the three points</a:t>
            </a:r>
            <a:endParaRPr/>
          </a:p>
          <a:p>
            <a:pPr indent="0" lvl="0" marL="0" rtl="0" algn="l">
              <a:lnSpc>
                <a:spcPct val="100000"/>
              </a:lnSpc>
              <a:spcBef>
                <a:spcPts val="0"/>
              </a:spcBef>
              <a:spcAft>
                <a:spcPts val="0"/>
              </a:spcAft>
              <a:buSzPts val="1400"/>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Presenters need to keep people interested if not people won’t learn. They will switch off and start thinking of something else, drifting in and out of the lessons. To do this we need to create the interest first. We do this by talking about these three points – </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Aim – giving an aim makes people think about what they’re going to learn. This also allows people to see how they’re progressing to the end.</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Reasons – why do they need to do it. If this is known then people can get an idea of what's in it for them</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Incentive – If they know this it will motivate them to learn.</a:t>
            </a:r>
            <a:endParaRPr/>
          </a:p>
        </p:txBody>
      </p:sp>
      <p:sp>
        <p:nvSpPr>
          <p:cNvPr id="322" name="Google Shape;322;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5 animations for Max activities, mental+pic, physical+pic, simplicity+pic, fun+pic</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Talk people through this</a:t>
            </a:r>
            <a:endParaRPr/>
          </a:p>
          <a:p>
            <a:pPr indent="0" lvl="0" marL="0" rtl="0" algn="l">
              <a:lnSpc>
                <a:spcPct val="100000"/>
              </a:lnSpc>
              <a:spcBef>
                <a:spcPts val="0"/>
              </a:spcBef>
              <a:spcAft>
                <a:spcPts val="0"/>
              </a:spcAft>
              <a:buSzPts val="1400"/>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Maximum use of activities using the maximum number of activities helps keep people interested and motivated to learn. </a:t>
            </a:r>
            <a:endParaRPr/>
          </a:p>
          <a:p>
            <a:pPr indent="-228600" lvl="1" marL="685800" rtl="0" algn="l">
              <a:lnSpc>
                <a:spcPct val="100000"/>
              </a:lnSpc>
              <a:spcBef>
                <a:spcPts val="0"/>
              </a:spcBef>
              <a:spcAft>
                <a:spcPts val="0"/>
              </a:spcAft>
              <a:buClr>
                <a:schemeClr val="dk1"/>
              </a:buClr>
              <a:buSzPts val="1200"/>
              <a:buFont typeface="Arial"/>
              <a:buChar char="•"/>
            </a:pPr>
            <a:r>
              <a:rPr lang="en-GB"/>
              <a:t>Mental for facts – stimulate the mind by changing ways in which you present. Don’t just stand and talk, get discussions from the class, break people into groups.</a:t>
            </a:r>
            <a:endParaRPr/>
          </a:p>
          <a:p>
            <a:pPr indent="-228600" lvl="1" marL="685800" marR="0" rtl="0" algn="l">
              <a:lnSpc>
                <a:spcPct val="100000"/>
              </a:lnSpc>
              <a:spcBef>
                <a:spcPts val="0"/>
              </a:spcBef>
              <a:spcAft>
                <a:spcPts val="0"/>
              </a:spcAft>
              <a:buClr>
                <a:schemeClr val="dk1"/>
              </a:buClr>
              <a:buSzPts val="1200"/>
              <a:buFont typeface="Arial"/>
              <a:buChar char="•"/>
            </a:pPr>
            <a:r>
              <a:rPr lang="en-GB"/>
              <a:t>Physical for skills - You wouldn’t explain to someone how to blow a whistle without actually allowing them to blow one</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Simplicity – if its simple people will be more interested. Thinking hard is difficult for long periods. If its easy thought processes will become easier and motivate people to continually learn</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Make it fun – people are giving up their time for this, mostly without pay or thanks. Keep them coming back by making it as much fun as possible.</a:t>
            </a:r>
            <a:endParaRPr/>
          </a:p>
          <a:p>
            <a:pPr indent="0" lvl="0" marL="0" rtl="0" algn="l">
              <a:lnSpc>
                <a:spcPct val="100000"/>
              </a:lnSpc>
              <a:spcBef>
                <a:spcPts val="0"/>
              </a:spcBef>
              <a:spcAft>
                <a:spcPts val="0"/>
              </a:spcAft>
              <a:buSzPts val="1400"/>
              <a:buNone/>
            </a:pPr>
            <a:r>
              <a:t/>
            </a:r>
            <a:endParaRPr/>
          </a:p>
        </p:txBody>
      </p:sp>
      <p:sp>
        <p:nvSpPr>
          <p:cNvPr id="329" name="Google Shape;329;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Picture animation then five senses –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You will have been speaking a lot up until now. Ask the class to name the five senses. Get them involved. </a:t>
            </a:r>
            <a:endParaRPr/>
          </a:p>
        </p:txBody>
      </p:sp>
      <p:sp>
        <p:nvSpPr>
          <p:cNvPr id="340" name="Google Shape;340;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7" name="Google Shape;347;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Do you have any questions?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What can we do to keep people motivated?</a:t>
            </a:r>
            <a:endParaRPr/>
          </a:p>
        </p:txBody>
      </p:sp>
      <p:sp>
        <p:nvSpPr>
          <p:cNvPr id="348" name="Google Shape;348;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Arial"/>
              <a:buNone/>
            </a:pPr>
            <a:r>
              <a:rPr lang="en-GB"/>
              <a:t>Three animation one for each point</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We are now moving onto the third and final principle - Confirmation </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Why – </a:t>
            </a:r>
            <a:endParaRPr/>
          </a:p>
          <a:p>
            <a:pPr indent="-228600" lvl="1" marL="685800" rtl="0" algn="l">
              <a:lnSpc>
                <a:spcPct val="100000"/>
              </a:lnSpc>
              <a:spcBef>
                <a:spcPts val="0"/>
              </a:spcBef>
              <a:spcAft>
                <a:spcPts val="0"/>
              </a:spcAft>
              <a:buClr>
                <a:schemeClr val="dk1"/>
              </a:buClr>
              <a:buSzPts val="1200"/>
              <a:buFont typeface="Arial"/>
              <a:buChar char="•"/>
            </a:pPr>
            <a:r>
              <a:rPr lang="en-GB"/>
              <a:t>To make sure refs are learning</a:t>
            </a:r>
            <a:endParaRPr/>
          </a:p>
          <a:p>
            <a:pPr indent="-228600" lvl="1" marL="685800" rtl="0" algn="l">
              <a:lnSpc>
                <a:spcPct val="100000"/>
              </a:lnSpc>
              <a:spcBef>
                <a:spcPts val="0"/>
              </a:spcBef>
              <a:spcAft>
                <a:spcPts val="0"/>
              </a:spcAft>
              <a:buClr>
                <a:schemeClr val="dk1"/>
              </a:buClr>
              <a:buSzPts val="1200"/>
              <a:buFont typeface="Arial"/>
              <a:buChar char="•"/>
            </a:pPr>
            <a:r>
              <a:rPr lang="en-GB"/>
              <a:t>Allow refs to clear up doubts</a:t>
            </a:r>
            <a:endParaRPr/>
          </a:p>
          <a:p>
            <a:pPr indent="-228600" lvl="1" marL="685800" rtl="0" algn="l">
              <a:lnSpc>
                <a:spcPct val="100000"/>
              </a:lnSpc>
              <a:spcBef>
                <a:spcPts val="0"/>
              </a:spcBef>
              <a:spcAft>
                <a:spcPts val="0"/>
              </a:spcAft>
              <a:buClr>
                <a:schemeClr val="dk1"/>
              </a:buClr>
              <a:buSzPts val="1200"/>
              <a:buFont typeface="Arial"/>
              <a:buChar char="•"/>
            </a:pPr>
            <a:r>
              <a:rPr lang="en-GB"/>
              <a:t>Ensures attention, can develop sense of achievement, creates interest</a:t>
            </a:r>
            <a:endParaRPr/>
          </a:p>
          <a:p>
            <a:pPr indent="-228600" lvl="1" marL="685800" rtl="0" algn="l">
              <a:lnSpc>
                <a:spcPct val="100000"/>
              </a:lnSpc>
              <a:spcBef>
                <a:spcPts val="0"/>
              </a:spcBef>
              <a:spcAft>
                <a:spcPts val="0"/>
              </a:spcAft>
              <a:buClr>
                <a:schemeClr val="dk1"/>
              </a:buClr>
              <a:buSzPts val="1200"/>
              <a:buFont typeface="Arial"/>
              <a:buChar char="•"/>
            </a:pPr>
            <a:r>
              <a:rPr lang="en-GB"/>
              <a:t>Ensure your teachings are correct</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When – </a:t>
            </a:r>
            <a:endParaRPr/>
          </a:p>
          <a:p>
            <a:pPr indent="-228600" lvl="1" marL="685800" rtl="0" algn="l">
              <a:lnSpc>
                <a:spcPct val="100000"/>
              </a:lnSpc>
              <a:spcBef>
                <a:spcPts val="0"/>
              </a:spcBef>
              <a:spcAft>
                <a:spcPts val="0"/>
              </a:spcAft>
              <a:buClr>
                <a:schemeClr val="dk1"/>
              </a:buClr>
              <a:buSzPts val="1200"/>
              <a:buFont typeface="Arial"/>
              <a:buChar char="•"/>
            </a:pPr>
            <a:r>
              <a:rPr lang="en-GB"/>
              <a:t>Beginning - revision</a:t>
            </a:r>
            <a:endParaRPr/>
          </a:p>
          <a:p>
            <a:pPr indent="-228600" lvl="1" marL="685800" rtl="0" algn="l">
              <a:lnSpc>
                <a:spcPct val="100000"/>
              </a:lnSpc>
              <a:spcBef>
                <a:spcPts val="0"/>
              </a:spcBef>
              <a:spcAft>
                <a:spcPts val="0"/>
              </a:spcAft>
              <a:buClr>
                <a:schemeClr val="dk1"/>
              </a:buClr>
              <a:buSzPts val="1200"/>
              <a:buFont typeface="Arial"/>
              <a:buChar char="•"/>
            </a:pPr>
            <a:r>
              <a:rPr lang="en-GB"/>
              <a:t>Middle – After each stage, to stimulate </a:t>
            </a:r>
            <a:endParaRPr/>
          </a:p>
          <a:p>
            <a:pPr indent="-228600" lvl="1" marL="685800" rtl="0" algn="l">
              <a:lnSpc>
                <a:spcPct val="100000"/>
              </a:lnSpc>
              <a:spcBef>
                <a:spcPts val="0"/>
              </a:spcBef>
              <a:spcAft>
                <a:spcPts val="0"/>
              </a:spcAft>
              <a:buClr>
                <a:schemeClr val="dk1"/>
              </a:buClr>
              <a:buSzPts val="1200"/>
              <a:buFont typeface="Arial"/>
              <a:buChar char="•"/>
            </a:pPr>
            <a:r>
              <a:rPr lang="en-GB"/>
              <a:t>End – Make sure the aim has been reached</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How – </a:t>
            </a:r>
            <a:endParaRPr/>
          </a:p>
          <a:p>
            <a:pPr indent="-228600" lvl="1" marL="685800" rtl="0" algn="l">
              <a:lnSpc>
                <a:spcPct val="100000"/>
              </a:lnSpc>
              <a:spcBef>
                <a:spcPts val="0"/>
              </a:spcBef>
              <a:spcAft>
                <a:spcPts val="0"/>
              </a:spcAft>
              <a:buClr>
                <a:schemeClr val="dk1"/>
              </a:buClr>
              <a:buSzPts val="1200"/>
              <a:buFont typeface="Arial"/>
              <a:buChar char="•"/>
            </a:pPr>
            <a:r>
              <a:rPr lang="en-GB"/>
              <a:t>Questions</a:t>
            </a:r>
            <a:endParaRPr/>
          </a:p>
          <a:p>
            <a:pPr indent="-228600" lvl="1" marL="685800" rtl="0" algn="l">
              <a:lnSpc>
                <a:spcPct val="100000"/>
              </a:lnSpc>
              <a:spcBef>
                <a:spcPts val="0"/>
              </a:spcBef>
              <a:spcAft>
                <a:spcPts val="0"/>
              </a:spcAft>
              <a:buClr>
                <a:schemeClr val="dk1"/>
              </a:buClr>
              <a:buSzPts val="1200"/>
              <a:buFont typeface="Arial"/>
              <a:buChar char="•"/>
            </a:pPr>
            <a:r>
              <a:rPr lang="en-GB"/>
              <a:t>Written tests</a:t>
            </a:r>
            <a:endParaRPr/>
          </a:p>
          <a:p>
            <a:pPr indent="-228600" lvl="1" marL="685800" rtl="0" algn="l">
              <a:lnSpc>
                <a:spcPct val="100000"/>
              </a:lnSpc>
              <a:spcBef>
                <a:spcPts val="0"/>
              </a:spcBef>
              <a:spcAft>
                <a:spcPts val="0"/>
              </a:spcAft>
              <a:buClr>
                <a:schemeClr val="dk1"/>
              </a:buClr>
              <a:buSzPts val="1200"/>
              <a:buFont typeface="Arial"/>
              <a:buChar char="•"/>
            </a:pPr>
            <a:r>
              <a:rPr lang="en-GB"/>
              <a:t>Performance tests</a:t>
            </a:r>
            <a:endParaRPr/>
          </a:p>
        </p:txBody>
      </p:sp>
      <p:sp>
        <p:nvSpPr>
          <p:cNvPr id="355" name="Google Shape;355;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Three points are animated</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You have covered this at other points so it could be good to ask this rather than talk to people about it. Expand on each of these points like below if you don’t talk through this.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You question to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To Test – by checking knowledge and ensuring you’re getting information across to candidate</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To Teach – To allow candidates to work things out for themselves</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To achieve – to keep people alert and on their toes</a:t>
            </a:r>
            <a:endParaRPr/>
          </a:p>
        </p:txBody>
      </p:sp>
      <p:sp>
        <p:nvSpPr>
          <p:cNvPr id="363" name="Google Shape;363;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0" name="Google Shape;370;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Animations – traditional then, pose pause and pounce then, New method then, Pose ask and choose then, Vary then, Link. </a:t>
            </a:r>
            <a:endParaRPr/>
          </a:p>
          <a:p>
            <a:pPr indent="0" lvl="0" marL="0" rtl="0" algn="l">
              <a:lnSpc>
                <a:spcPct val="100000"/>
              </a:lnSpc>
              <a:spcBef>
                <a:spcPts val="0"/>
              </a:spcBef>
              <a:spcAft>
                <a:spcPts val="0"/>
              </a:spcAft>
              <a:buSzPts val="1400"/>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Traditional – this way most folk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The 3 ps </a:t>
            </a:r>
            <a:endParaRPr/>
          </a:p>
          <a:p>
            <a:pPr indent="-228600" lvl="2" marL="1143000" rtl="0" algn="l">
              <a:lnSpc>
                <a:spcPct val="100000"/>
              </a:lnSpc>
              <a:spcBef>
                <a:spcPts val="0"/>
              </a:spcBef>
              <a:spcAft>
                <a:spcPts val="0"/>
              </a:spcAft>
              <a:buClr>
                <a:schemeClr val="dk1"/>
              </a:buClr>
              <a:buSzPts val="1200"/>
              <a:buFont typeface="Arial"/>
              <a:buChar char="•"/>
            </a:pPr>
            <a:r>
              <a:rPr lang="en-GB"/>
              <a:t>Pose – Pose the question </a:t>
            </a:r>
            <a:endParaRPr/>
          </a:p>
          <a:p>
            <a:pPr indent="-228600" lvl="2" marL="1143000" rtl="0" algn="l">
              <a:lnSpc>
                <a:spcPct val="100000"/>
              </a:lnSpc>
              <a:spcBef>
                <a:spcPts val="0"/>
              </a:spcBef>
              <a:spcAft>
                <a:spcPts val="0"/>
              </a:spcAft>
              <a:buClr>
                <a:schemeClr val="dk1"/>
              </a:buClr>
              <a:buSzPts val="1200"/>
              <a:buFont typeface="Arial"/>
              <a:buChar char="•"/>
            </a:pPr>
            <a:r>
              <a:rPr lang="en-GB"/>
              <a:t>Pause – ‘1,2,3,4, gotta wait a little more’</a:t>
            </a:r>
            <a:endParaRPr/>
          </a:p>
          <a:p>
            <a:pPr indent="-228600" lvl="2" marL="1143000" rtl="0" algn="l">
              <a:lnSpc>
                <a:spcPct val="100000"/>
              </a:lnSpc>
              <a:spcBef>
                <a:spcPts val="0"/>
              </a:spcBef>
              <a:spcAft>
                <a:spcPts val="0"/>
              </a:spcAft>
              <a:buClr>
                <a:schemeClr val="dk1"/>
              </a:buClr>
              <a:buSzPts val="1200"/>
              <a:buFont typeface="Arial"/>
              <a:buChar char="•"/>
            </a:pPr>
            <a:r>
              <a:rPr lang="en-GB"/>
              <a:t>Pounce – Pounce on someone to ask the question</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New method – starts the same as traditional</a:t>
            </a:r>
            <a:endParaRPr/>
          </a:p>
          <a:p>
            <a:pPr indent="-228600" lvl="2" marL="1143000" rtl="0" algn="l">
              <a:lnSpc>
                <a:spcPct val="100000"/>
              </a:lnSpc>
              <a:spcBef>
                <a:spcPts val="0"/>
              </a:spcBef>
              <a:spcAft>
                <a:spcPts val="0"/>
              </a:spcAft>
              <a:buClr>
                <a:schemeClr val="dk1"/>
              </a:buClr>
              <a:buSzPts val="1200"/>
              <a:buFont typeface="Arial"/>
              <a:buChar char="•"/>
            </a:pPr>
            <a:r>
              <a:rPr lang="en-GB"/>
              <a:t>Bounce onto another student to get them to expand the point. If the student gets it wrong you can ask others what they think. Or, finally it can be used to explain the reasons behind the question. </a:t>
            </a:r>
            <a:endParaRPr/>
          </a:p>
          <a:p>
            <a:pPr indent="-228600" lvl="2" marL="1143000" rtl="0" algn="l">
              <a:lnSpc>
                <a:spcPct val="100000"/>
              </a:lnSpc>
              <a:spcBef>
                <a:spcPts val="0"/>
              </a:spcBef>
              <a:spcAft>
                <a:spcPts val="0"/>
              </a:spcAft>
              <a:buClr>
                <a:schemeClr val="dk1"/>
              </a:buClr>
              <a:buSzPts val="1200"/>
              <a:buFont typeface="Arial"/>
              <a:buChar char="•"/>
            </a:pPr>
            <a:r>
              <a:rPr lang="en-GB"/>
              <a:t>Example </a:t>
            </a:r>
            <a:endParaRPr/>
          </a:p>
          <a:p>
            <a:pPr indent="0" lvl="4" marL="1828800" rtl="0" algn="l">
              <a:lnSpc>
                <a:spcPct val="100000"/>
              </a:lnSpc>
              <a:spcBef>
                <a:spcPts val="0"/>
              </a:spcBef>
              <a:spcAft>
                <a:spcPts val="0"/>
              </a:spcAft>
              <a:buClr>
                <a:schemeClr val="dk1"/>
              </a:buClr>
              <a:buSzPts val="1200"/>
              <a:buFont typeface="Arial"/>
              <a:buNone/>
            </a:pPr>
            <a:r>
              <a:rPr lang="en-GB"/>
              <a:t>– How many Touches do team get before a change of possession? A team gets six</a:t>
            </a:r>
            <a:endParaRPr/>
          </a:p>
          <a:p>
            <a:pPr indent="-171450" lvl="4" marL="2000250" rtl="0" algn="l">
              <a:lnSpc>
                <a:spcPct val="100000"/>
              </a:lnSpc>
              <a:spcBef>
                <a:spcPts val="0"/>
              </a:spcBef>
              <a:spcAft>
                <a:spcPts val="0"/>
              </a:spcAft>
              <a:buClr>
                <a:schemeClr val="dk1"/>
              </a:buClr>
              <a:buSzPts val="1200"/>
              <a:buFont typeface="Calibri"/>
              <a:buChar char="-"/>
            </a:pPr>
            <a:r>
              <a:rPr lang="en-GB"/>
              <a:t>What would happen if the ball was dropped before this? A change of possession</a:t>
            </a:r>
            <a:endParaRPr/>
          </a:p>
          <a:p>
            <a:pPr indent="-171450" lvl="4" marL="2000250" rtl="0" algn="l">
              <a:lnSpc>
                <a:spcPct val="100000"/>
              </a:lnSpc>
              <a:spcBef>
                <a:spcPts val="0"/>
              </a:spcBef>
              <a:spcAft>
                <a:spcPts val="0"/>
              </a:spcAft>
              <a:buClr>
                <a:schemeClr val="dk1"/>
              </a:buClr>
              <a:buSzPts val="1200"/>
              <a:buFont typeface="Calibri"/>
              <a:buChar char="-"/>
            </a:pPr>
            <a:r>
              <a:rPr lang="en-GB"/>
              <a:t>How would the game restart? Roll-ball</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Vary your technique – Don’t stick to one way, changing it up keeps people interested and motivated.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Link the questions back to the should knows and aims.</a:t>
            </a:r>
            <a:endParaRPr/>
          </a:p>
          <a:p>
            <a:pPr indent="-152400" lvl="2" marL="1143000" rtl="0" algn="l">
              <a:lnSpc>
                <a:spcPct val="100000"/>
              </a:lnSpc>
              <a:spcBef>
                <a:spcPts val="0"/>
              </a:spcBef>
              <a:spcAft>
                <a:spcPts val="0"/>
              </a:spcAft>
              <a:buClr>
                <a:schemeClr val="dk1"/>
              </a:buClr>
              <a:buSzPts val="1200"/>
              <a:buFont typeface="Arial"/>
              <a:buNone/>
            </a:pPr>
            <a:r>
              <a:t/>
            </a:r>
            <a:endParaRPr/>
          </a:p>
        </p:txBody>
      </p:sp>
      <p:sp>
        <p:nvSpPr>
          <p:cNvPr id="371" name="Google Shape;371;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 name="Google Shape;11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GB"/>
              <a:t>Animations who are the team, rest of it…</a:t>
            </a:r>
            <a:endParaRPr/>
          </a:p>
          <a:p>
            <a:pPr indent="0" lvl="0" marL="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As the team of presenters do your own introductions.</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Now split into pairs of people who have never met or don’t know too well. </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Expose points as you go telling people that you want them to introduce themselves using these four points</a:t>
            </a:r>
            <a:endParaRPr/>
          </a:p>
          <a:p>
            <a:pPr indent="-228600" lvl="1" marL="685800" rtl="0" algn="l">
              <a:lnSpc>
                <a:spcPct val="100000"/>
              </a:lnSpc>
              <a:spcBef>
                <a:spcPts val="0"/>
              </a:spcBef>
              <a:spcAft>
                <a:spcPts val="0"/>
              </a:spcAft>
              <a:buClr>
                <a:schemeClr val="dk1"/>
              </a:buClr>
              <a:buSzPts val="1200"/>
              <a:buFont typeface="Calibri"/>
              <a:buAutoNum type="arabicPeriod"/>
            </a:pPr>
            <a:r>
              <a:rPr lang="en-GB"/>
              <a:t>Get one to answer the others questions by standing up get people used to being in the spotlight (you could as presenters take an odd person and start to lead by example or introduce one of the other presenters in this style)</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113" name="Google Shape;113;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 name="Google Shape;378;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GB"/>
              <a:t>Animations from attention getter, IPA, then and a bounce, vary, link questions</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GB"/>
              <a:t>The attention getter is exactly that – ‘IPA that great beer’ useful when someone may appear to have lost their attention. Also useful for when you think might struggle with the question.</a:t>
            </a:r>
            <a:endParaRPr/>
          </a:p>
          <a:p>
            <a:pPr indent="-171450" lvl="1" marL="628650" rtl="0" algn="l">
              <a:lnSpc>
                <a:spcPct val="100000"/>
              </a:lnSpc>
              <a:spcBef>
                <a:spcPts val="0"/>
              </a:spcBef>
              <a:spcAft>
                <a:spcPts val="0"/>
              </a:spcAft>
              <a:buClr>
                <a:schemeClr val="dk1"/>
              </a:buClr>
              <a:buSzPts val="1200"/>
              <a:buFont typeface="Arial"/>
              <a:buChar char="•"/>
            </a:pPr>
            <a:r>
              <a:rPr lang="en-GB"/>
              <a:t>Identify – name an individual this gets their attention for various reasons, for example -</a:t>
            </a:r>
            <a:endParaRPr/>
          </a:p>
          <a:p>
            <a:pPr indent="-228600" lvl="2" marL="1143000" rtl="0" algn="l">
              <a:lnSpc>
                <a:spcPct val="100000"/>
              </a:lnSpc>
              <a:spcBef>
                <a:spcPts val="0"/>
              </a:spcBef>
              <a:spcAft>
                <a:spcPts val="0"/>
              </a:spcAft>
              <a:buClr>
                <a:schemeClr val="dk1"/>
              </a:buClr>
              <a:buSzPts val="1200"/>
              <a:buFont typeface="Calibri"/>
              <a:buAutoNum type="arabicPeriod"/>
            </a:pPr>
            <a:r>
              <a:rPr lang="en-GB"/>
              <a:t>They may appear to have switched off</a:t>
            </a:r>
            <a:endParaRPr/>
          </a:p>
          <a:p>
            <a:pPr indent="-228600" lvl="2" marL="1143000" rtl="0" algn="l">
              <a:lnSpc>
                <a:spcPct val="100000"/>
              </a:lnSpc>
              <a:spcBef>
                <a:spcPts val="0"/>
              </a:spcBef>
              <a:spcAft>
                <a:spcPts val="0"/>
              </a:spcAft>
              <a:buClr>
                <a:schemeClr val="dk1"/>
              </a:buClr>
              <a:buSzPts val="1200"/>
              <a:buFont typeface="Calibri"/>
              <a:buAutoNum type="arabicPeriod"/>
            </a:pPr>
            <a:r>
              <a:rPr lang="en-GB"/>
              <a:t>They might need a little time to think</a:t>
            </a:r>
            <a:endParaRPr/>
          </a:p>
          <a:p>
            <a:pPr indent="-228600" lvl="2" marL="1143000" rtl="0" algn="l">
              <a:lnSpc>
                <a:spcPct val="100000"/>
              </a:lnSpc>
              <a:spcBef>
                <a:spcPts val="0"/>
              </a:spcBef>
              <a:spcAft>
                <a:spcPts val="0"/>
              </a:spcAft>
              <a:buClr>
                <a:schemeClr val="dk1"/>
              </a:buClr>
              <a:buSzPts val="1200"/>
              <a:buFont typeface="Calibri"/>
              <a:buAutoNum type="arabicPeriod"/>
            </a:pPr>
            <a:r>
              <a:rPr lang="en-GB"/>
              <a:t>It’s a difficult question and they will need time to answer</a:t>
            </a:r>
            <a:endParaRPr/>
          </a:p>
          <a:p>
            <a:pPr indent="-228600" lvl="1" marL="685800" rtl="0" algn="l">
              <a:lnSpc>
                <a:spcPct val="100000"/>
              </a:lnSpc>
              <a:spcBef>
                <a:spcPts val="0"/>
              </a:spcBef>
              <a:spcAft>
                <a:spcPts val="0"/>
              </a:spcAft>
              <a:buClr>
                <a:schemeClr val="dk1"/>
              </a:buClr>
              <a:buSzPts val="1200"/>
              <a:buFont typeface="Arial"/>
              <a:buChar char="•"/>
            </a:pPr>
            <a:r>
              <a:rPr lang="en-GB"/>
              <a:t>Pose – Ask the question</a:t>
            </a:r>
            <a:endParaRPr/>
          </a:p>
          <a:p>
            <a:pPr indent="-228600" lvl="1" marL="685800" rtl="0" algn="l">
              <a:lnSpc>
                <a:spcPct val="100000"/>
              </a:lnSpc>
              <a:spcBef>
                <a:spcPts val="0"/>
              </a:spcBef>
              <a:spcAft>
                <a:spcPts val="0"/>
              </a:spcAft>
              <a:buClr>
                <a:schemeClr val="dk1"/>
              </a:buClr>
              <a:buSzPts val="1200"/>
              <a:buFont typeface="Arial"/>
              <a:buChar char="•"/>
            </a:pPr>
            <a:r>
              <a:rPr lang="en-GB"/>
              <a:t>Allow the answer – Give the person time to answer</a:t>
            </a:r>
            <a:endParaRPr/>
          </a:p>
          <a:p>
            <a:pPr indent="-228600" lvl="1" marL="685800" rtl="0" algn="l">
              <a:lnSpc>
                <a:spcPct val="100000"/>
              </a:lnSpc>
              <a:spcBef>
                <a:spcPts val="0"/>
              </a:spcBef>
              <a:spcAft>
                <a:spcPts val="0"/>
              </a:spcAft>
              <a:buClr>
                <a:schemeClr val="dk1"/>
              </a:buClr>
              <a:buSzPts val="1200"/>
              <a:buFont typeface="Arial"/>
              <a:buChar char="•"/>
            </a:pPr>
            <a:r>
              <a:rPr lang="en-GB"/>
              <a:t>Add a bounce – Good to reinforce that everyone is correct and to identify a learning opportunity if the original answerer is wrong.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Vary your technique – Don’t stick to one way, changing it up keeps people interested and motivated.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Link the questions back to the should knows and aims or previous lessons for confirmation. </a:t>
            </a:r>
            <a:endParaRPr/>
          </a:p>
          <a:p>
            <a:pPr indent="-152400" lvl="2" marL="1143000" rtl="0" algn="l">
              <a:lnSpc>
                <a:spcPct val="100000"/>
              </a:lnSpc>
              <a:spcBef>
                <a:spcPts val="0"/>
              </a:spcBef>
              <a:spcAft>
                <a:spcPts val="0"/>
              </a:spcAft>
              <a:buClr>
                <a:schemeClr val="dk1"/>
              </a:buClr>
              <a:buSzPts val="1200"/>
              <a:buFont typeface="Arial"/>
              <a:buNone/>
            </a:pPr>
            <a:r>
              <a:t/>
            </a:r>
            <a:endParaRPr/>
          </a:p>
        </p:txBody>
      </p:sp>
      <p:sp>
        <p:nvSpPr>
          <p:cNvPr id="379" name="Google Shape;379;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6" name="Google Shape;386;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Animations from tittle screen Picture, closed questions, open questions</a:t>
            </a:r>
            <a:endParaRPr/>
          </a:p>
          <a:p>
            <a:pPr indent="0" lvl="0" marL="0" marR="0" rtl="0" algn="l">
              <a:lnSpc>
                <a:spcPct val="100000"/>
              </a:lnSpc>
              <a:spcBef>
                <a:spcPts val="0"/>
              </a:spcBef>
              <a:spcAft>
                <a:spcPts val="0"/>
              </a:spcAft>
              <a:buClr>
                <a:schemeClr val="dk1"/>
              </a:buClr>
              <a:buSzPts val="1200"/>
              <a:buFont typeface="Calibri"/>
              <a:buNone/>
            </a:pPr>
            <a:r>
              <a:rPr lang="en-GB"/>
              <a:t>Explain the points. Might be worthwhile giving some of the examples</a:t>
            </a:r>
            <a:endParaRPr/>
          </a:p>
          <a:p>
            <a:pPr indent="0" lvl="0" marL="0" marR="0" rtl="0" algn="l">
              <a:lnSpc>
                <a:spcPct val="100000"/>
              </a:lnSpc>
              <a:spcBef>
                <a:spcPts val="0"/>
              </a:spcBef>
              <a:spcAft>
                <a:spcPts val="0"/>
              </a:spcAft>
              <a:buClr>
                <a:schemeClr val="dk1"/>
              </a:buClr>
              <a:buSzPts val="1200"/>
              <a:buFont typeface="Calibri"/>
              <a:buNone/>
            </a:pPr>
            <a:r>
              <a:t/>
            </a:r>
            <a:endParaRPr/>
          </a:p>
          <a:p>
            <a:pPr indent="-228600" lvl="0" marL="228600" marR="0" rtl="0" algn="l">
              <a:lnSpc>
                <a:spcPct val="100000"/>
              </a:lnSpc>
              <a:spcBef>
                <a:spcPts val="0"/>
              </a:spcBef>
              <a:spcAft>
                <a:spcPts val="0"/>
              </a:spcAft>
              <a:buClr>
                <a:schemeClr val="dk1"/>
              </a:buClr>
              <a:buSzPts val="1200"/>
              <a:buFont typeface="Calibri"/>
              <a:buAutoNum type="arabicPeriod"/>
            </a:pPr>
            <a:r>
              <a:rPr lang="en-GB"/>
              <a:t>Closed questions illicit one word or short phrase answers – Tend to start with  - Do you know, did you, It’s.</a:t>
            </a:r>
            <a:endParaRPr/>
          </a:p>
          <a:p>
            <a:pPr indent="0" lvl="1" marL="457200" rtl="0" algn="l">
              <a:lnSpc>
                <a:spcPct val="100000"/>
              </a:lnSpc>
              <a:spcBef>
                <a:spcPts val="0"/>
              </a:spcBef>
              <a:spcAft>
                <a:spcPts val="0"/>
              </a:spcAft>
              <a:buClr>
                <a:schemeClr val="dk1"/>
              </a:buClr>
              <a:buSzPts val="1200"/>
              <a:buFont typeface="Arial"/>
              <a:buNone/>
            </a:pPr>
            <a:r>
              <a:rPr lang="en-GB"/>
              <a:t> </a:t>
            </a:r>
            <a:r>
              <a:rPr b="0" i="0" lang="en-GB" sz="1200" u="none" strike="noStrike">
                <a:solidFill>
                  <a:schemeClr val="dk1"/>
                </a:solidFill>
                <a:latin typeface="Calibri"/>
                <a:ea typeface="Calibri"/>
                <a:cs typeface="Calibri"/>
                <a:sym typeface="Calibri"/>
              </a:rPr>
              <a:t>Closed questions:</a:t>
            </a:r>
            <a:endParaRPr/>
          </a:p>
          <a:p>
            <a:pPr indent="-228600" lvl="2" marL="114300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give you </a:t>
            </a:r>
            <a:r>
              <a:rPr b="0" i="1" lang="en-GB" sz="1200" u="none" strike="noStrike">
                <a:solidFill>
                  <a:schemeClr val="dk1"/>
                </a:solidFill>
                <a:latin typeface="Calibri"/>
                <a:ea typeface="Calibri"/>
                <a:cs typeface="Calibri"/>
                <a:sym typeface="Calibri"/>
              </a:rPr>
              <a:t>facts</a:t>
            </a:r>
            <a:r>
              <a:rPr b="0" i="0" lang="en-GB" sz="1200" u="none" strike="noStrike">
                <a:solidFill>
                  <a:schemeClr val="dk1"/>
                </a:solidFill>
                <a:latin typeface="Calibri"/>
                <a:ea typeface="Calibri"/>
                <a:cs typeface="Calibri"/>
                <a:sym typeface="Calibri"/>
              </a:rPr>
              <a:t>. </a:t>
            </a:r>
            <a:endParaRPr/>
          </a:p>
          <a:p>
            <a:pPr indent="-228600" lvl="2" marL="114300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are </a:t>
            </a:r>
            <a:r>
              <a:rPr b="0" i="1" lang="en-GB" sz="1200" u="none" strike="noStrike">
                <a:solidFill>
                  <a:schemeClr val="dk1"/>
                </a:solidFill>
                <a:latin typeface="Calibri"/>
                <a:ea typeface="Calibri"/>
                <a:cs typeface="Calibri"/>
                <a:sym typeface="Calibri"/>
              </a:rPr>
              <a:t>easy</a:t>
            </a:r>
            <a:r>
              <a:rPr b="0" i="0" lang="en-GB" sz="1200" u="none" strike="noStrike">
                <a:solidFill>
                  <a:schemeClr val="dk1"/>
                </a:solidFill>
                <a:latin typeface="Calibri"/>
                <a:ea typeface="Calibri"/>
                <a:cs typeface="Calibri"/>
                <a:sym typeface="Calibri"/>
              </a:rPr>
              <a:t> to answer.</a:t>
            </a:r>
            <a:endParaRPr/>
          </a:p>
          <a:p>
            <a:pPr indent="-228600" lvl="2" marL="114300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are </a:t>
            </a:r>
            <a:r>
              <a:rPr b="0" i="1" lang="en-GB" sz="1200" u="none" strike="noStrike">
                <a:solidFill>
                  <a:schemeClr val="dk1"/>
                </a:solidFill>
                <a:latin typeface="Calibri"/>
                <a:ea typeface="Calibri"/>
                <a:cs typeface="Calibri"/>
                <a:sym typeface="Calibri"/>
              </a:rPr>
              <a:t>quick</a:t>
            </a:r>
            <a:r>
              <a:rPr b="0" i="0" lang="en-GB" sz="1200" u="none" strike="noStrike">
                <a:solidFill>
                  <a:schemeClr val="dk1"/>
                </a:solidFill>
                <a:latin typeface="Calibri"/>
                <a:ea typeface="Calibri"/>
                <a:cs typeface="Calibri"/>
                <a:sym typeface="Calibri"/>
              </a:rPr>
              <a:t> to answer.</a:t>
            </a:r>
            <a:endParaRPr/>
          </a:p>
          <a:p>
            <a:pPr indent="-228600" lvl="2" marL="114300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keep control of the conversation with the </a:t>
            </a:r>
            <a:r>
              <a:rPr b="0" i="1" lang="en-GB" sz="1200" u="none" strike="noStrike">
                <a:solidFill>
                  <a:schemeClr val="dk1"/>
                </a:solidFill>
                <a:latin typeface="Calibri"/>
                <a:ea typeface="Calibri"/>
                <a:cs typeface="Calibri"/>
                <a:sym typeface="Calibri"/>
              </a:rPr>
              <a:t>questioner</a:t>
            </a:r>
            <a:r>
              <a:rPr b="0" i="0" lang="en-GB" sz="1200" u="none" strike="noStrike">
                <a:solidFill>
                  <a:schemeClr val="dk1"/>
                </a:solidFill>
                <a:latin typeface="Calibri"/>
                <a:ea typeface="Calibri"/>
                <a:cs typeface="Calibri"/>
                <a:sym typeface="Calibri"/>
              </a:rPr>
              <a:t>.</a:t>
            </a:r>
            <a:endParaRPr/>
          </a:p>
          <a:p>
            <a:pPr indent="0" lvl="1" marL="457200" rtl="0" algn="l">
              <a:lnSpc>
                <a:spcPct val="100000"/>
              </a:lnSpc>
              <a:spcBef>
                <a:spcPts val="0"/>
              </a:spcBef>
              <a:spcAft>
                <a:spcPts val="0"/>
              </a:spcAft>
              <a:buClr>
                <a:schemeClr val="dk1"/>
              </a:buClr>
              <a:buSzPts val="1200"/>
              <a:buFont typeface="Calibri"/>
              <a:buNone/>
            </a:pPr>
            <a:r>
              <a:rPr b="0" i="0" lang="en-GB" sz="1200" u="none" strike="noStrike">
                <a:solidFill>
                  <a:schemeClr val="dk1"/>
                </a:solidFill>
                <a:latin typeface="Calibri"/>
                <a:ea typeface="Calibri"/>
                <a:cs typeface="Calibri"/>
                <a:sym typeface="Calibri"/>
              </a:rPr>
              <a:t> Why use and examples – </a:t>
            </a:r>
            <a:endParaRPr b="0" i="0" sz="1200" u="none" strike="noStrike">
              <a:solidFill>
                <a:schemeClr val="dk1"/>
              </a:solidFill>
              <a:latin typeface="Calibri"/>
              <a:ea typeface="Calibri"/>
              <a:cs typeface="Calibri"/>
              <a:sym typeface="Calibri"/>
            </a:endParaRPr>
          </a:p>
          <a:p>
            <a:pPr indent="-228600" lvl="1" marL="68580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As opening questions in a conversation, as it makes it easy for the other person to answer, and doesn't force them to reveal too much about themselves. -</a:t>
            </a:r>
            <a:endParaRPr/>
          </a:p>
          <a:p>
            <a:pPr indent="-228600" lvl="1" marL="685800" rtl="0" algn="l">
              <a:lnSpc>
                <a:spcPct val="100000"/>
              </a:lnSpc>
              <a:spcBef>
                <a:spcPts val="0"/>
              </a:spcBef>
              <a:spcAft>
                <a:spcPts val="0"/>
              </a:spcAft>
              <a:buClr>
                <a:schemeClr val="dk1"/>
              </a:buClr>
              <a:buSzPts val="1200"/>
              <a:buFont typeface="Arial"/>
              <a:buChar char="•"/>
            </a:pPr>
            <a:r>
              <a:rPr b="0" i="1" lang="en-GB" sz="1200" u="none" strike="noStrike">
                <a:solidFill>
                  <a:schemeClr val="dk1"/>
                </a:solidFill>
                <a:latin typeface="Calibri"/>
                <a:ea typeface="Calibri"/>
                <a:cs typeface="Calibri"/>
                <a:sym typeface="Calibri"/>
              </a:rPr>
              <a:t>It's great weather, isn't it? Where do you live? What time is it?</a:t>
            </a:r>
            <a:endParaRPr/>
          </a:p>
          <a:p>
            <a:pPr indent="-152400" lvl="1" marL="685800" rtl="0" algn="l">
              <a:lnSpc>
                <a:spcPct val="100000"/>
              </a:lnSpc>
              <a:spcBef>
                <a:spcPts val="0"/>
              </a:spcBef>
              <a:spcAft>
                <a:spcPts val="0"/>
              </a:spcAft>
              <a:buClr>
                <a:schemeClr val="dk1"/>
              </a:buClr>
              <a:buSzPts val="1200"/>
              <a:buFont typeface="Arial"/>
              <a:buNone/>
            </a:pPr>
            <a:r>
              <a:t/>
            </a:r>
            <a:endParaRPr b="0" i="1" sz="1200" u="none" strike="noStrike">
              <a:solidFill>
                <a:schemeClr val="dk1"/>
              </a:solidFill>
              <a:latin typeface="Calibri"/>
              <a:ea typeface="Calibri"/>
              <a:cs typeface="Calibri"/>
              <a:sym typeface="Calibri"/>
            </a:endParaRPr>
          </a:p>
          <a:p>
            <a:pPr indent="-228600" lvl="1" marL="68580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For testing their understanding (asking yes/no questions). This is also a great way to break into a long ramble. -</a:t>
            </a:r>
            <a:endParaRPr/>
          </a:p>
          <a:p>
            <a:pPr indent="-228600" lvl="1" marL="685800" rtl="0" algn="l">
              <a:lnSpc>
                <a:spcPct val="100000"/>
              </a:lnSpc>
              <a:spcBef>
                <a:spcPts val="0"/>
              </a:spcBef>
              <a:spcAft>
                <a:spcPts val="0"/>
              </a:spcAft>
              <a:buClr>
                <a:schemeClr val="dk1"/>
              </a:buClr>
              <a:buSzPts val="1200"/>
              <a:buFont typeface="Arial"/>
              <a:buChar char="•"/>
            </a:pPr>
            <a:r>
              <a:rPr b="0" i="1" lang="en-GB" sz="1200" u="none" strike="noStrike">
                <a:solidFill>
                  <a:schemeClr val="dk1"/>
                </a:solidFill>
                <a:latin typeface="Calibri"/>
                <a:ea typeface="Calibri"/>
                <a:cs typeface="Calibri"/>
                <a:sym typeface="Calibri"/>
              </a:rPr>
              <a:t>So, you want to move into our apartment, with your own bedroom and bathroom -- true? </a:t>
            </a:r>
            <a:endParaRPr/>
          </a:p>
          <a:p>
            <a:pPr indent="0" lvl="1" marL="457200" rtl="0" algn="l">
              <a:lnSpc>
                <a:spcPct val="100000"/>
              </a:lnSpc>
              <a:spcBef>
                <a:spcPts val="0"/>
              </a:spcBef>
              <a:spcAft>
                <a:spcPts val="0"/>
              </a:spcAft>
              <a:buClr>
                <a:schemeClr val="dk1"/>
              </a:buClr>
              <a:buSzPts val="1200"/>
              <a:buFont typeface="Arial"/>
              <a:buNone/>
            </a:pPr>
            <a:r>
              <a:t/>
            </a:r>
            <a:endParaRPr b="0" i="0" sz="1200" u="none" strike="noStrike">
              <a:solidFill>
                <a:schemeClr val="dk1"/>
              </a:solidFill>
              <a:latin typeface="Calibri"/>
              <a:ea typeface="Calibri"/>
              <a:cs typeface="Calibri"/>
              <a:sym typeface="Calibri"/>
            </a:endParaRPr>
          </a:p>
          <a:p>
            <a:pPr indent="-228600" lvl="1" marL="68580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For setting up a desired positive or negative frame of mind in them (asking successive questions with obvious answers either yes or no). -</a:t>
            </a:r>
            <a:endParaRPr/>
          </a:p>
          <a:p>
            <a:pPr indent="-228600" lvl="1" marL="685800" rtl="0" algn="l">
              <a:lnSpc>
                <a:spcPct val="100000"/>
              </a:lnSpc>
              <a:spcBef>
                <a:spcPts val="0"/>
              </a:spcBef>
              <a:spcAft>
                <a:spcPts val="0"/>
              </a:spcAft>
              <a:buClr>
                <a:schemeClr val="dk1"/>
              </a:buClr>
              <a:buSzPts val="1200"/>
              <a:buFont typeface="Arial"/>
              <a:buChar char="•"/>
            </a:pPr>
            <a:r>
              <a:rPr b="0" i="1" lang="en-GB" sz="1200" u="none" strike="noStrike">
                <a:solidFill>
                  <a:schemeClr val="dk1"/>
                </a:solidFill>
                <a:latin typeface="Calibri"/>
                <a:ea typeface="Calibri"/>
                <a:cs typeface="Calibri"/>
                <a:sym typeface="Calibri"/>
              </a:rPr>
              <a:t>Are you happy with your current supplier? Do they give you all that you need?</a:t>
            </a:r>
            <a:r>
              <a:rPr b="0" i="0" lang="en-GB" sz="1200" u="none" strike="noStrike">
                <a:solidFill>
                  <a:schemeClr val="dk1"/>
                </a:solidFill>
                <a:latin typeface="Calibri"/>
                <a:ea typeface="Calibri"/>
                <a:cs typeface="Calibri"/>
                <a:sym typeface="Calibri"/>
              </a:rPr>
              <a:t> </a:t>
            </a:r>
            <a:r>
              <a:rPr b="0" i="1" lang="en-GB" sz="1200" u="none" strike="noStrike">
                <a:solidFill>
                  <a:schemeClr val="dk1"/>
                </a:solidFill>
                <a:latin typeface="Calibri"/>
                <a:ea typeface="Calibri"/>
                <a:cs typeface="Calibri"/>
                <a:sym typeface="Calibri"/>
              </a:rPr>
              <a:t>Would you like to find a better supplier?</a:t>
            </a:r>
            <a:endParaRPr/>
          </a:p>
          <a:p>
            <a:pPr indent="-152400" lvl="1" marL="685800" rtl="0" algn="l">
              <a:lnSpc>
                <a:spcPct val="100000"/>
              </a:lnSpc>
              <a:spcBef>
                <a:spcPts val="0"/>
              </a:spcBef>
              <a:spcAft>
                <a:spcPts val="0"/>
              </a:spcAft>
              <a:buClr>
                <a:schemeClr val="dk1"/>
              </a:buClr>
              <a:buSzPts val="1200"/>
              <a:buFont typeface="Arial"/>
              <a:buNone/>
            </a:pPr>
            <a:r>
              <a:t/>
            </a:r>
            <a:endParaRPr b="0" i="0" sz="1200" u="none" strike="noStrike">
              <a:solidFill>
                <a:schemeClr val="dk1"/>
              </a:solidFill>
              <a:latin typeface="Calibri"/>
              <a:ea typeface="Calibri"/>
              <a:cs typeface="Calibri"/>
              <a:sym typeface="Calibri"/>
            </a:endParaRPr>
          </a:p>
          <a:p>
            <a:pPr indent="-228600" lvl="1" marL="68580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For achieving closure of a persuasion (seeking yes to the big question). -</a:t>
            </a:r>
            <a:endParaRPr/>
          </a:p>
          <a:p>
            <a:pPr indent="-228600" lvl="1" marL="68580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 </a:t>
            </a:r>
            <a:r>
              <a:rPr b="0" i="1" lang="en-GB" sz="1200" u="none" strike="noStrike">
                <a:solidFill>
                  <a:schemeClr val="dk1"/>
                </a:solidFill>
                <a:latin typeface="Calibri"/>
                <a:ea typeface="Calibri"/>
                <a:cs typeface="Calibri"/>
                <a:sym typeface="Calibri"/>
              </a:rPr>
              <a:t>If I can deliver this tomorrow, will you sign for it now?</a:t>
            </a:r>
            <a:endParaRPr b="0" i="0" sz="1200" u="none" strike="noStrike">
              <a:solidFill>
                <a:schemeClr val="dk1"/>
              </a:solidFill>
              <a:latin typeface="Calibri"/>
              <a:ea typeface="Calibri"/>
              <a:cs typeface="Calibri"/>
              <a:sym typeface="Calibri"/>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Open questions - these ask for more information or a longer answer from the answerer.</a:t>
            </a:r>
            <a:endParaRPr/>
          </a:p>
          <a:p>
            <a:pPr indent="0" lvl="1" marL="457200" rtl="0" algn="l">
              <a:lnSpc>
                <a:spcPct val="100000"/>
              </a:lnSpc>
              <a:spcBef>
                <a:spcPts val="0"/>
              </a:spcBef>
              <a:spcAft>
                <a:spcPts val="0"/>
              </a:spcAft>
              <a:buSzPts val="1400"/>
              <a:buNone/>
            </a:pPr>
            <a:r>
              <a:rPr b="0" i="0" lang="en-GB" sz="1200" u="none" strike="noStrike">
                <a:solidFill>
                  <a:schemeClr val="dk1"/>
                </a:solidFill>
                <a:latin typeface="Calibri"/>
                <a:ea typeface="Calibri"/>
                <a:cs typeface="Calibri"/>
                <a:sym typeface="Calibri"/>
              </a:rPr>
              <a:t>Open questions:</a:t>
            </a:r>
            <a:endParaRPr/>
          </a:p>
          <a:p>
            <a:pPr indent="-171450" lvl="2" marL="108585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ask the respondent to </a:t>
            </a:r>
            <a:r>
              <a:rPr b="0" i="1" lang="en-GB" sz="1200" u="none" strike="noStrike">
                <a:solidFill>
                  <a:schemeClr val="dk1"/>
                </a:solidFill>
                <a:latin typeface="Calibri"/>
                <a:ea typeface="Calibri"/>
                <a:cs typeface="Calibri"/>
                <a:sym typeface="Calibri"/>
              </a:rPr>
              <a:t>think</a:t>
            </a:r>
            <a:r>
              <a:rPr b="0" i="0" lang="en-GB" sz="1200" u="none" strike="noStrike">
                <a:solidFill>
                  <a:schemeClr val="dk1"/>
                </a:solidFill>
                <a:latin typeface="Calibri"/>
                <a:ea typeface="Calibri"/>
                <a:cs typeface="Calibri"/>
                <a:sym typeface="Calibri"/>
              </a:rPr>
              <a:t> and reflect.</a:t>
            </a:r>
            <a:endParaRPr/>
          </a:p>
          <a:p>
            <a:pPr indent="-171450" lvl="2" marL="108585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will give you </a:t>
            </a:r>
            <a:r>
              <a:rPr b="0" i="1" lang="en-GB" sz="1200" u="none" strike="noStrike">
                <a:solidFill>
                  <a:schemeClr val="dk1"/>
                </a:solidFill>
                <a:latin typeface="Calibri"/>
                <a:ea typeface="Calibri"/>
                <a:cs typeface="Calibri"/>
                <a:sym typeface="Calibri"/>
              </a:rPr>
              <a:t>opinions </a:t>
            </a:r>
            <a:r>
              <a:rPr b="0" i="0" lang="en-GB" sz="1200" u="none" strike="noStrike">
                <a:solidFill>
                  <a:schemeClr val="dk1"/>
                </a:solidFill>
                <a:latin typeface="Calibri"/>
                <a:ea typeface="Calibri"/>
                <a:cs typeface="Calibri"/>
                <a:sym typeface="Calibri"/>
              </a:rPr>
              <a:t>and </a:t>
            </a:r>
            <a:r>
              <a:rPr b="0" i="1" lang="en-GB" sz="1200" u="none" strike="noStrike">
                <a:solidFill>
                  <a:schemeClr val="dk1"/>
                </a:solidFill>
                <a:latin typeface="Calibri"/>
                <a:ea typeface="Calibri"/>
                <a:cs typeface="Calibri"/>
                <a:sym typeface="Calibri"/>
              </a:rPr>
              <a:t>feelings</a:t>
            </a:r>
            <a:r>
              <a:rPr b="0" i="0" lang="en-GB" sz="1200" u="none" strike="noStrike">
                <a:solidFill>
                  <a:schemeClr val="dk1"/>
                </a:solidFill>
                <a:latin typeface="Calibri"/>
                <a:ea typeface="Calibri"/>
                <a:cs typeface="Calibri"/>
                <a:sym typeface="Calibri"/>
              </a:rPr>
              <a:t>.</a:t>
            </a:r>
            <a:endParaRPr/>
          </a:p>
          <a:p>
            <a:pPr indent="-171450" lvl="2" marL="1085850" rtl="0" algn="l">
              <a:lnSpc>
                <a:spcPct val="100000"/>
              </a:lnSpc>
              <a:spcBef>
                <a:spcPts val="0"/>
              </a:spcBef>
              <a:spcAft>
                <a:spcPts val="0"/>
              </a:spcAft>
              <a:buClr>
                <a:schemeClr val="dk1"/>
              </a:buClr>
              <a:buSzPts val="1200"/>
              <a:buFont typeface="Arial"/>
              <a:buChar char="•"/>
            </a:pPr>
            <a:r>
              <a:rPr b="0" i="0" lang="en-GB" sz="1200" u="none" strike="noStrike">
                <a:solidFill>
                  <a:schemeClr val="dk1"/>
                </a:solidFill>
                <a:latin typeface="Calibri"/>
                <a:ea typeface="Calibri"/>
                <a:cs typeface="Calibri"/>
                <a:sym typeface="Calibri"/>
              </a:rPr>
              <a:t>hand control of the conversation to the </a:t>
            </a:r>
            <a:r>
              <a:rPr b="0" i="1" lang="en-GB" sz="1200" u="none" strike="noStrike">
                <a:solidFill>
                  <a:schemeClr val="dk1"/>
                </a:solidFill>
                <a:latin typeface="Calibri"/>
                <a:ea typeface="Calibri"/>
                <a:cs typeface="Calibri"/>
                <a:sym typeface="Calibri"/>
              </a:rPr>
              <a:t>respondent</a:t>
            </a:r>
            <a:r>
              <a:rPr b="0" i="0" lang="en-GB" sz="1200" u="none" strike="noStrike">
                <a:solidFill>
                  <a:schemeClr val="dk1"/>
                </a:solidFill>
                <a:latin typeface="Calibri"/>
                <a:ea typeface="Calibri"/>
                <a:cs typeface="Calibri"/>
                <a:sym typeface="Calibri"/>
              </a:rPr>
              <a:t>.</a:t>
            </a:r>
            <a:endParaRPr/>
          </a:p>
          <a:p>
            <a:pPr indent="0" lvl="1" marL="457200" rtl="0" algn="l">
              <a:lnSpc>
                <a:spcPct val="100000"/>
              </a:lnSpc>
              <a:spcBef>
                <a:spcPts val="0"/>
              </a:spcBef>
              <a:spcAft>
                <a:spcPts val="0"/>
              </a:spcAft>
              <a:buClr>
                <a:schemeClr val="dk1"/>
              </a:buClr>
              <a:buSzPts val="1200"/>
              <a:buFont typeface="Arial"/>
              <a:buNone/>
            </a:pPr>
            <a:r>
              <a:rPr b="0" i="0" lang="en-GB" sz="1200" u="none" strike="noStrike">
                <a:solidFill>
                  <a:schemeClr val="dk1"/>
                </a:solidFill>
                <a:latin typeface="Calibri"/>
                <a:ea typeface="Calibri"/>
                <a:cs typeface="Calibri"/>
                <a:sym typeface="Calibri"/>
              </a:rPr>
              <a:t>Why use and examples</a:t>
            </a:r>
            <a:endParaRPr b="0" i="0" sz="1200" u="none" strike="noStrike">
              <a:solidFill>
                <a:schemeClr val="dk1"/>
              </a:solidFill>
              <a:latin typeface="Calibri"/>
              <a:ea typeface="Calibri"/>
              <a:cs typeface="Calibri"/>
              <a:sym typeface="Calibri"/>
            </a:endParaRPr>
          </a:p>
          <a:p>
            <a:pPr indent="-171450" lvl="2" marL="1085850" rtl="0" algn="l">
              <a:lnSpc>
                <a:spcPct val="100000"/>
              </a:lnSpc>
              <a:spcBef>
                <a:spcPts val="0"/>
              </a:spcBef>
              <a:spcAft>
                <a:spcPts val="0"/>
              </a:spcAft>
              <a:buClr>
                <a:schemeClr val="dk1"/>
              </a:buClr>
              <a:buSzPts val="1200"/>
              <a:buFont typeface="Arial"/>
              <a:buChar char="•"/>
            </a:pPr>
            <a:r>
              <a:rPr lang="en-GB"/>
              <a:t>As a follow-on from closed questions, to develop a conversation and open up someone who is rather quiet.</a:t>
            </a:r>
            <a:endParaRPr/>
          </a:p>
          <a:p>
            <a:pPr indent="-171450" lvl="2" marL="1085850" rtl="0" algn="l">
              <a:lnSpc>
                <a:spcPct val="100000"/>
              </a:lnSpc>
              <a:spcBef>
                <a:spcPts val="0"/>
              </a:spcBef>
              <a:spcAft>
                <a:spcPts val="0"/>
              </a:spcAft>
              <a:buClr>
                <a:schemeClr val="dk1"/>
              </a:buClr>
              <a:buSzPts val="1200"/>
              <a:buFont typeface="Arial"/>
              <a:buChar char="•"/>
            </a:pPr>
            <a:r>
              <a:rPr i="1" lang="en-GB" sz="1200">
                <a:solidFill>
                  <a:schemeClr val="dk1"/>
                </a:solidFill>
                <a:latin typeface="Calibri"/>
                <a:ea typeface="Calibri"/>
                <a:cs typeface="Calibri"/>
                <a:sym typeface="Calibri"/>
              </a:rPr>
              <a:t>What did you do on you holidays?  </a:t>
            </a:r>
            <a:r>
              <a:rPr i="1" lang="en-GB"/>
              <a:t>How do you keep focused on your work?</a:t>
            </a:r>
            <a:endParaRPr/>
          </a:p>
          <a:p>
            <a:pPr indent="-95250" lvl="2" marL="1085850" rtl="0" algn="l">
              <a:lnSpc>
                <a:spcPct val="100000"/>
              </a:lnSpc>
              <a:spcBef>
                <a:spcPts val="0"/>
              </a:spcBef>
              <a:spcAft>
                <a:spcPts val="0"/>
              </a:spcAft>
              <a:buClr>
                <a:schemeClr val="dk1"/>
              </a:buClr>
              <a:buSzPts val="1200"/>
              <a:buFont typeface="Arial"/>
              <a:buNone/>
            </a:pPr>
            <a:r>
              <a:t/>
            </a:r>
            <a:endParaRPr/>
          </a:p>
          <a:p>
            <a:pPr indent="-171450" lvl="2" marL="1085850" rtl="0" algn="l">
              <a:lnSpc>
                <a:spcPct val="100000"/>
              </a:lnSpc>
              <a:spcBef>
                <a:spcPts val="0"/>
              </a:spcBef>
              <a:spcAft>
                <a:spcPts val="0"/>
              </a:spcAft>
              <a:buClr>
                <a:schemeClr val="dk1"/>
              </a:buClr>
              <a:buSzPts val="1200"/>
              <a:buFont typeface="Arial"/>
              <a:buChar char="•"/>
            </a:pPr>
            <a:r>
              <a:rPr lang="en-GB"/>
              <a:t>To find out more about a person, their wants, needs, problems, and so on. </a:t>
            </a:r>
            <a:endParaRPr/>
          </a:p>
          <a:p>
            <a:pPr indent="-171450" lvl="2" marL="1085850" rtl="0" algn="l">
              <a:lnSpc>
                <a:spcPct val="100000"/>
              </a:lnSpc>
              <a:spcBef>
                <a:spcPts val="0"/>
              </a:spcBef>
              <a:spcAft>
                <a:spcPts val="0"/>
              </a:spcAft>
              <a:buClr>
                <a:schemeClr val="dk1"/>
              </a:buClr>
              <a:buSzPts val="1200"/>
              <a:buFont typeface="Arial"/>
              <a:buChar char="•"/>
            </a:pPr>
            <a:r>
              <a:rPr i="1" lang="en-GB" sz="1200">
                <a:solidFill>
                  <a:schemeClr val="dk1"/>
                </a:solidFill>
                <a:latin typeface="Calibri"/>
                <a:ea typeface="Calibri"/>
                <a:cs typeface="Calibri"/>
                <a:sym typeface="Calibri"/>
              </a:rPr>
              <a:t>What's keeping you awake these days? </a:t>
            </a:r>
            <a:r>
              <a:rPr i="1" lang="en-GB"/>
              <a:t>Why is that so important to you?</a:t>
            </a:r>
            <a:endParaRPr/>
          </a:p>
          <a:p>
            <a:pPr indent="-95250" lvl="2" marL="1085850" rtl="0" algn="l">
              <a:lnSpc>
                <a:spcPct val="100000"/>
              </a:lnSpc>
              <a:spcBef>
                <a:spcPts val="0"/>
              </a:spcBef>
              <a:spcAft>
                <a:spcPts val="0"/>
              </a:spcAft>
              <a:buClr>
                <a:schemeClr val="dk1"/>
              </a:buClr>
              <a:buSzPts val="1200"/>
              <a:buFont typeface="Arial"/>
              <a:buNone/>
            </a:pPr>
            <a:r>
              <a:t/>
            </a:r>
            <a:endParaRPr/>
          </a:p>
          <a:p>
            <a:pPr indent="-171450" lvl="2" marL="1085850" rtl="0" algn="l">
              <a:lnSpc>
                <a:spcPct val="100000"/>
              </a:lnSpc>
              <a:spcBef>
                <a:spcPts val="0"/>
              </a:spcBef>
              <a:spcAft>
                <a:spcPts val="0"/>
              </a:spcAft>
              <a:buClr>
                <a:schemeClr val="dk1"/>
              </a:buClr>
              <a:buSzPts val="1200"/>
              <a:buFont typeface="Arial"/>
              <a:buChar char="•"/>
            </a:pPr>
            <a:r>
              <a:rPr lang="en-GB"/>
              <a:t>To get people to realize the extend of their problems (to which, of course, you have the solution). </a:t>
            </a:r>
            <a:endParaRPr/>
          </a:p>
          <a:p>
            <a:pPr indent="-171450" lvl="2" marL="1085850" rtl="0" algn="l">
              <a:lnSpc>
                <a:spcPct val="100000"/>
              </a:lnSpc>
              <a:spcBef>
                <a:spcPts val="0"/>
              </a:spcBef>
              <a:spcAft>
                <a:spcPts val="0"/>
              </a:spcAft>
              <a:buClr>
                <a:schemeClr val="dk1"/>
              </a:buClr>
              <a:buSzPts val="1200"/>
              <a:buFont typeface="Arial"/>
              <a:buChar char="•"/>
            </a:pPr>
            <a:r>
              <a:rPr i="1" lang="en-GB" sz="1200">
                <a:solidFill>
                  <a:schemeClr val="dk1"/>
                </a:solidFill>
                <a:latin typeface="Calibri"/>
                <a:ea typeface="Calibri"/>
                <a:cs typeface="Calibri"/>
                <a:sym typeface="Calibri"/>
              </a:rPr>
              <a:t>I wonder what would happen if your customers complained even more? </a:t>
            </a:r>
            <a:r>
              <a:rPr i="1" lang="en-GB"/>
              <a:t>Rob Jones used to go out late. What happened to him?  </a:t>
            </a:r>
            <a:endParaRPr/>
          </a:p>
          <a:p>
            <a:pPr indent="-95250" lvl="2" marL="1085850" rtl="0" algn="l">
              <a:lnSpc>
                <a:spcPct val="100000"/>
              </a:lnSpc>
              <a:spcBef>
                <a:spcPts val="0"/>
              </a:spcBef>
              <a:spcAft>
                <a:spcPts val="0"/>
              </a:spcAft>
              <a:buClr>
                <a:schemeClr val="dk1"/>
              </a:buClr>
              <a:buSzPts val="1200"/>
              <a:buFont typeface="Arial"/>
              <a:buNone/>
            </a:pPr>
            <a:r>
              <a:t/>
            </a:r>
            <a:endParaRPr/>
          </a:p>
          <a:p>
            <a:pPr indent="-171450" lvl="2" marL="1085850" rtl="0" algn="l">
              <a:lnSpc>
                <a:spcPct val="100000"/>
              </a:lnSpc>
              <a:spcBef>
                <a:spcPts val="0"/>
              </a:spcBef>
              <a:spcAft>
                <a:spcPts val="0"/>
              </a:spcAft>
              <a:buClr>
                <a:schemeClr val="dk1"/>
              </a:buClr>
              <a:buSzPts val="1200"/>
              <a:buFont typeface="Arial"/>
              <a:buChar char="•"/>
            </a:pPr>
            <a:r>
              <a:rPr lang="en-GB"/>
              <a:t>To get them to feel good about you by asking after their health or otherwise demonstrating human concern about them. </a:t>
            </a:r>
            <a:endParaRPr/>
          </a:p>
          <a:p>
            <a:pPr indent="-171450" lvl="2" marL="1085850" rtl="0" algn="l">
              <a:lnSpc>
                <a:spcPct val="100000"/>
              </a:lnSpc>
              <a:spcBef>
                <a:spcPts val="0"/>
              </a:spcBef>
              <a:spcAft>
                <a:spcPts val="0"/>
              </a:spcAft>
              <a:buClr>
                <a:schemeClr val="dk1"/>
              </a:buClr>
              <a:buSzPts val="1200"/>
              <a:buFont typeface="Arial"/>
              <a:buChar char="•"/>
            </a:pPr>
            <a:r>
              <a:rPr i="1" lang="en-GB" sz="1200">
                <a:solidFill>
                  <a:schemeClr val="dk1"/>
                </a:solidFill>
                <a:latin typeface="Calibri"/>
                <a:ea typeface="Calibri"/>
                <a:cs typeface="Calibri"/>
                <a:sym typeface="Calibri"/>
              </a:rPr>
              <a:t>How have you been after your operation? </a:t>
            </a:r>
            <a:r>
              <a:rPr i="1" lang="en-GB"/>
              <a:t>You're looking down. What's up?</a:t>
            </a:r>
            <a:endParaRPr/>
          </a:p>
          <a:p>
            <a:pPr indent="-95250" lvl="2" marL="1085850" rtl="0" algn="l">
              <a:lnSpc>
                <a:spcPct val="100000"/>
              </a:lnSpc>
              <a:spcBef>
                <a:spcPts val="0"/>
              </a:spcBef>
              <a:spcAft>
                <a:spcPts val="0"/>
              </a:spcAft>
              <a:buClr>
                <a:schemeClr val="dk1"/>
              </a:buClr>
              <a:buSzPts val="1200"/>
              <a:buFont typeface="Arial"/>
              <a:buNone/>
            </a:pPr>
            <a:r>
              <a:t/>
            </a:r>
            <a:endParaRPr i="0"/>
          </a:p>
          <a:p>
            <a:pPr indent="-228600" lvl="0" marL="228600" rtl="0" algn="l">
              <a:lnSpc>
                <a:spcPct val="100000"/>
              </a:lnSpc>
              <a:spcBef>
                <a:spcPts val="0"/>
              </a:spcBef>
              <a:spcAft>
                <a:spcPts val="0"/>
              </a:spcAft>
              <a:buClr>
                <a:schemeClr val="dk1"/>
              </a:buClr>
              <a:buSzPts val="1200"/>
              <a:buFont typeface="Calibri"/>
              <a:buAutoNum type="arabicPeriod"/>
            </a:pPr>
            <a:r>
              <a:rPr i="0" lang="en-GB"/>
              <a:t>For learning open questions are best. This gives you the ability to see if what you’ve taught has gotten through. </a:t>
            </a:r>
            <a:endParaRPr/>
          </a:p>
          <a:p>
            <a:pPr indent="0" lvl="0" marL="0" rtl="0" algn="l">
              <a:lnSpc>
                <a:spcPct val="100000"/>
              </a:lnSpc>
              <a:spcBef>
                <a:spcPts val="0"/>
              </a:spcBef>
              <a:spcAft>
                <a:spcPts val="0"/>
              </a:spcAft>
              <a:buClr>
                <a:schemeClr val="dk1"/>
              </a:buClr>
              <a:buSzPts val="1200"/>
              <a:buFont typeface="Arial"/>
              <a:buNone/>
            </a:pPr>
            <a:r>
              <a:t/>
            </a:r>
            <a:endParaRPr i="0"/>
          </a:p>
          <a:p>
            <a:pPr indent="0" lvl="0" marL="0" rtl="0" algn="l">
              <a:lnSpc>
                <a:spcPct val="100000"/>
              </a:lnSpc>
              <a:spcBef>
                <a:spcPts val="0"/>
              </a:spcBef>
              <a:spcAft>
                <a:spcPts val="0"/>
              </a:spcAft>
              <a:buClr>
                <a:schemeClr val="dk1"/>
              </a:buClr>
              <a:buSzPts val="1200"/>
              <a:buFont typeface="Arial"/>
              <a:buNone/>
            </a:pPr>
            <a:r>
              <a:t/>
            </a:r>
            <a:endParaRPr i="0"/>
          </a:p>
          <a:p>
            <a:pPr indent="-95250" lvl="4" marL="2000250" rtl="0" algn="l">
              <a:lnSpc>
                <a:spcPct val="100000"/>
              </a:lnSpc>
              <a:spcBef>
                <a:spcPts val="0"/>
              </a:spcBef>
              <a:spcAft>
                <a:spcPts val="0"/>
              </a:spcAft>
              <a:buClr>
                <a:schemeClr val="dk1"/>
              </a:buClr>
              <a:buSzPts val="1200"/>
              <a:buFont typeface="Arial"/>
              <a:buNone/>
            </a:pPr>
            <a:r>
              <a:t/>
            </a:r>
            <a:endParaRPr b="0" i="0" sz="1200" u="none" strike="noStrike">
              <a:solidFill>
                <a:schemeClr val="dk1"/>
              </a:solidFill>
              <a:latin typeface="Calibri"/>
              <a:ea typeface="Calibri"/>
              <a:cs typeface="Calibri"/>
              <a:sym typeface="Calibri"/>
            </a:endParaRPr>
          </a:p>
          <a:p>
            <a:pPr indent="-152400" lvl="1" marL="685800" rtl="0" algn="l">
              <a:lnSpc>
                <a:spcPct val="100000"/>
              </a:lnSpc>
              <a:spcBef>
                <a:spcPts val="0"/>
              </a:spcBef>
              <a:spcAft>
                <a:spcPts val="0"/>
              </a:spcAft>
              <a:buClr>
                <a:schemeClr val="dk1"/>
              </a:buClr>
              <a:buSzPts val="12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 </a:t>
            </a:r>
            <a:endParaRPr/>
          </a:p>
        </p:txBody>
      </p:sp>
      <p:sp>
        <p:nvSpPr>
          <p:cNvPr id="387" name="Google Shape;387;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 poem written in 1902 ring true still to today. </a:t>
            </a:r>
            <a:endParaRPr/>
          </a:p>
        </p:txBody>
      </p:sp>
      <p:sp>
        <p:nvSpPr>
          <p:cNvPr id="395" name="Google Shape;395;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2" name="Google Shape;402;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Question time to get people up thinking we’ve been speaking for a long time here.</a:t>
            </a:r>
            <a:endParaRPr/>
          </a:p>
        </p:txBody>
      </p:sp>
      <p:sp>
        <p:nvSpPr>
          <p:cNvPr id="403" name="Google Shape;403;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9" name="Google Shape;409;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5" name="Google Shape;415;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1" name="Google Shape;421;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7" name="Google Shape;427;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3" name="Google Shape;433;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9" name="Google Shape;439;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The last is actually open in the way we have explained how, where etc but only elicits the one word answer.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This is useful to gain quick factual answers so you can explore with someone how to correct something.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Both open and closed questions can be turned into the opposite type.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Clr>
                <a:schemeClr val="dk1"/>
              </a:buClr>
              <a:buSzPts val="1200"/>
              <a:buFont typeface="Arial"/>
              <a:buNone/>
            </a:pPr>
            <a:r>
              <a:rPr lang="en-GB"/>
              <a:t>So using the example – </a:t>
            </a:r>
            <a:endParaRPr/>
          </a:p>
          <a:p>
            <a:pPr indent="-171450" lvl="1" marL="628650" rtl="0" algn="l">
              <a:lnSpc>
                <a:spcPct val="100000"/>
              </a:lnSpc>
              <a:spcBef>
                <a:spcPts val="0"/>
              </a:spcBef>
              <a:spcAft>
                <a:spcPts val="0"/>
              </a:spcAft>
              <a:buClr>
                <a:schemeClr val="dk1"/>
              </a:buClr>
              <a:buSzPts val="1200"/>
              <a:buFont typeface="Arial"/>
              <a:buChar char="•"/>
            </a:pPr>
            <a:r>
              <a:rPr lang="en-GB"/>
              <a:t>How many players…. 3 on one team six on the other (establish what was seen)</a:t>
            </a:r>
            <a:endParaRPr/>
          </a:p>
          <a:p>
            <a:pPr indent="-171450" lvl="1" marL="628650" rtl="0" algn="l">
              <a:lnSpc>
                <a:spcPct val="100000"/>
              </a:lnSpc>
              <a:spcBef>
                <a:spcPts val="0"/>
              </a:spcBef>
              <a:spcAft>
                <a:spcPts val="0"/>
              </a:spcAft>
              <a:buClr>
                <a:schemeClr val="dk1"/>
              </a:buClr>
              <a:buSzPts val="1200"/>
              <a:buFont typeface="Arial"/>
              <a:buChar char="•"/>
            </a:pPr>
            <a:r>
              <a:rPr lang="en-GB"/>
              <a:t>How many players should there be? Well you can drop to three players on a drop off so three. (drilling down to see where the knowledge gap was)</a:t>
            </a:r>
            <a:endParaRPr/>
          </a:p>
          <a:p>
            <a:pPr indent="-171450" lvl="1" marL="628650" rtl="0" algn="l">
              <a:lnSpc>
                <a:spcPct val="100000"/>
              </a:lnSpc>
              <a:spcBef>
                <a:spcPts val="0"/>
              </a:spcBef>
              <a:spcAft>
                <a:spcPts val="0"/>
              </a:spcAft>
              <a:buClr>
                <a:schemeClr val="dk1"/>
              </a:buClr>
              <a:buSzPts val="1200"/>
              <a:buFont typeface="Arial"/>
              <a:buChar char="•"/>
            </a:pPr>
            <a:r>
              <a:rPr lang="en-GB"/>
              <a:t>Actually the rules state you start a game with four etc (correcting the problem)</a:t>
            </a:r>
            <a:endParaRPr/>
          </a:p>
          <a:p>
            <a:pPr indent="-95250" lvl="1" marL="628650" rtl="0" algn="l">
              <a:lnSpc>
                <a:spcPct val="100000"/>
              </a:lnSpc>
              <a:spcBef>
                <a:spcPts val="0"/>
              </a:spcBef>
              <a:spcAft>
                <a:spcPts val="0"/>
              </a:spcAft>
              <a:buClr>
                <a:schemeClr val="dk1"/>
              </a:buClr>
              <a:buSzPts val="12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440" name="Google Shape;440;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Clr>
                <a:srgbClr val="7030A0"/>
              </a:buClr>
              <a:buSzPts val="1200"/>
              <a:buFont typeface="Arial"/>
              <a:buChar char="•"/>
            </a:pPr>
            <a:r>
              <a:rPr lang="en-GB">
                <a:solidFill>
                  <a:srgbClr val="7030A0"/>
                </a:solidFill>
              </a:rPr>
              <a:t>Animation for the key aim of the course.</a:t>
            </a:r>
            <a:endParaRPr/>
          </a:p>
          <a:p>
            <a:pPr indent="-95250" lvl="0" marL="171450" rtl="0" algn="l">
              <a:lnSpc>
                <a:spcPct val="100000"/>
              </a:lnSpc>
              <a:spcBef>
                <a:spcPts val="0"/>
              </a:spcBef>
              <a:spcAft>
                <a:spcPts val="0"/>
              </a:spcAft>
              <a:buClr>
                <a:schemeClr val="dk1"/>
              </a:buClr>
              <a:buSzPts val="1200"/>
              <a:buFont typeface="Arial"/>
              <a:buNone/>
            </a:pPr>
            <a:r>
              <a:t/>
            </a:r>
            <a:endParaRPr>
              <a:solidFill>
                <a:srgbClr val="7030A0"/>
              </a:solidFill>
            </a:endParaRPr>
          </a:p>
          <a:p>
            <a:pPr indent="0" lvl="0" marL="0" rtl="0" algn="l">
              <a:lnSpc>
                <a:spcPct val="100000"/>
              </a:lnSpc>
              <a:spcBef>
                <a:spcPts val="0"/>
              </a:spcBef>
              <a:spcAft>
                <a:spcPts val="0"/>
              </a:spcAft>
              <a:buClr>
                <a:srgbClr val="7030A0"/>
              </a:buClr>
              <a:buSzPts val="1200"/>
              <a:buFont typeface="Arial"/>
              <a:buNone/>
            </a:pPr>
            <a:r>
              <a:rPr lang="en-GB">
                <a:solidFill>
                  <a:srgbClr val="7030A0"/>
                </a:solidFill>
              </a:rPr>
              <a:t>Aims are important to give direction to the course. Highlight what you think this is if different from above but make sure its achievable. No-one will walk away from here a High School teacher.   </a:t>
            </a:r>
            <a:endParaRPr>
              <a:solidFill>
                <a:srgbClr val="7030A0"/>
              </a:solidFill>
            </a:endParaRPr>
          </a:p>
          <a:p>
            <a:pPr indent="-95250" lvl="0" marL="171450" rtl="0" algn="l">
              <a:lnSpc>
                <a:spcPct val="100000"/>
              </a:lnSpc>
              <a:spcBef>
                <a:spcPts val="0"/>
              </a:spcBef>
              <a:spcAft>
                <a:spcPts val="0"/>
              </a:spcAft>
              <a:buClr>
                <a:schemeClr val="dk1"/>
              </a:buClr>
              <a:buSzPts val="1200"/>
              <a:buFont typeface="Arial"/>
              <a:buNone/>
            </a:pPr>
            <a:r>
              <a:t/>
            </a:r>
            <a:endParaRPr/>
          </a:p>
        </p:txBody>
      </p:sp>
      <p:sp>
        <p:nvSpPr>
          <p:cNvPr id="120" name="Google Shape;120;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6" name="Google Shape;446;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2" name="Google Shape;452;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Animations hands up, Relevance, Has it, Is it, Irrelevant, Is it gen, Can’t answer</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Talk through with various questions to involve class</a:t>
            </a:r>
            <a:endParaRPr/>
          </a:p>
          <a:p>
            <a:pPr indent="0" lvl="0" marL="0" rtl="0" algn="l">
              <a:lnSpc>
                <a:spcPct val="100000"/>
              </a:lnSpc>
              <a:spcBef>
                <a:spcPts val="0"/>
              </a:spcBef>
              <a:spcAft>
                <a:spcPts val="0"/>
              </a:spcAft>
              <a:buSzPts val="1400"/>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How do you deal with questions from the class? </a:t>
            </a:r>
            <a:endParaRPr/>
          </a:p>
          <a:p>
            <a:pPr indent="-228600" lvl="1" marL="685800" rtl="0" algn="l">
              <a:lnSpc>
                <a:spcPct val="100000"/>
              </a:lnSpc>
              <a:spcBef>
                <a:spcPts val="0"/>
              </a:spcBef>
              <a:spcAft>
                <a:spcPts val="0"/>
              </a:spcAft>
              <a:buClr>
                <a:schemeClr val="dk1"/>
              </a:buClr>
              <a:buSzPts val="1200"/>
              <a:buFont typeface="Arial"/>
              <a:buChar char="•"/>
            </a:pPr>
            <a:r>
              <a:rPr lang="en-GB"/>
              <a:t>Do you want people to call out - advantages and disadvantages. </a:t>
            </a:r>
            <a:endParaRPr/>
          </a:p>
          <a:p>
            <a:pPr indent="-228600" lvl="1" marL="685800" rtl="0" algn="l">
              <a:lnSpc>
                <a:spcPct val="100000"/>
              </a:lnSpc>
              <a:spcBef>
                <a:spcPts val="0"/>
              </a:spcBef>
              <a:spcAft>
                <a:spcPts val="0"/>
              </a:spcAft>
              <a:buClr>
                <a:schemeClr val="dk1"/>
              </a:buClr>
              <a:buSzPts val="1200"/>
              <a:buFont typeface="Arial"/>
              <a:buChar char="•"/>
            </a:pPr>
            <a:r>
              <a:rPr lang="en-GB"/>
              <a:t>Raising their hands – advantages and disadvantages</a:t>
            </a:r>
            <a:endParaRPr/>
          </a:p>
          <a:p>
            <a:pPr indent="-228600" lvl="1" marL="685800" rtl="0" algn="l">
              <a:lnSpc>
                <a:spcPct val="100000"/>
              </a:lnSpc>
              <a:spcBef>
                <a:spcPts val="0"/>
              </a:spcBef>
              <a:spcAft>
                <a:spcPts val="0"/>
              </a:spcAft>
              <a:buClr>
                <a:schemeClr val="dk1"/>
              </a:buClr>
              <a:buSzPts val="1200"/>
              <a:buFont typeface="Arial"/>
              <a:buChar char="•"/>
            </a:pPr>
            <a:r>
              <a:rPr lang="en-GB"/>
              <a:t>Wait till the end – advantages and disadvantages</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Is it relevant?</a:t>
            </a:r>
            <a:endParaRPr/>
          </a:p>
          <a:p>
            <a:pPr indent="-228600" lvl="1" marL="685800" rtl="0" algn="l">
              <a:lnSpc>
                <a:spcPct val="100000"/>
              </a:lnSpc>
              <a:spcBef>
                <a:spcPts val="0"/>
              </a:spcBef>
              <a:spcAft>
                <a:spcPts val="0"/>
              </a:spcAft>
              <a:buClr>
                <a:schemeClr val="dk1"/>
              </a:buClr>
              <a:buSzPts val="1200"/>
              <a:buFont typeface="Arial"/>
              <a:buChar char="•"/>
            </a:pPr>
            <a:r>
              <a:rPr lang="en-GB"/>
              <a:t>Has it been covered – </a:t>
            </a:r>
            <a:endParaRPr/>
          </a:p>
          <a:p>
            <a:pPr indent="-228600" lvl="1" marL="685800" rtl="0" algn="l">
              <a:lnSpc>
                <a:spcPct val="100000"/>
              </a:lnSpc>
              <a:spcBef>
                <a:spcPts val="0"/>
              </a:spcBef>
              <a:spcAft>
                <a:spcPts val="0"/>
              </a:spcAft>
              <a:buClr>
                <a:schemeClr val="dk1"/>
              </a:buClr>
              <a:buSzPts val="1200"/>
              <a:buFont typeface="Arial"/>
              <a:buChar char="•"/>
            </a:pPr>
            <a:r>
              <a:rPr lang="en-GB"/>
              <a:t>If it has lets open that question up to the class, this makes sure the class has understood and its only one person who hasn’t (turn it into a learning experience). </a:t>
            </a:r>
            <a:endParaRPr/>
          </a:p>
          <a:p>
            <a:pPr indent="-228600" lvl="2" marL="1143000" rtl="0" algn="l">
              <a:lnSpc>
                <a:spcPct val="100000"/>
              </a:lnSpc>
              <a:spcBef>
                <a:spcPts val="0"/>
              </a:spcBef>
              <a:spcAft>
                <a:spcPts val="0"/>
              </a:spcAft>
              <a:buClr>
                <a:schemeClr val="dk1"/>
              </a:buClr>
              <a:buSzPts val="1200"/>
              <a:buFont typeface="Arial"/>
              <a:buChar char="•"/>
            </a:pPr>
            <a:r>
              <a:rPr lang="en-GB"/>
              <a:t>One person – Don’t make this person feel foolish by identifying when where how they should remember etc.</a:t>
            </a:r>
            <a:endParaRPr/>
          </a:p>
          <a:p>
            <a:pPr indent="-228600" lvl="2" marL="1143000" rtl="0" algn="l">
              <a:lnSpc>
                <a:spcPct val="100000"/>
              </a:lnSpc>
              <a:spcBef>
                <a:spcPts val="0"/>
              </a:spcBef>
              <a:spcAft>
                <a:spcPts val="0"/>
              </a:spcAft>
              <a:buClr>
                <a:schemeClr val="dk1"/>
              </a:buClr>
              <a:buSzPts val="1200"/>
              <a:buFont typeface="Arial"/>
              <a:buChar char="•"/>
            </a:pPr>
            <a:r>
              <a:rPr lang="en-GB"/>
              <a:t>Whole class – Move on then sit and think about how you can come back to this and help the learning experience. Put it in different ways etc.</a:t>
            </a:r>
            <a:endParaRPr/>
          </a:p>
          <a:p>
            <a:pPr indent="-228600" lvl="1" marL="685800" rtl="0" algn="l">
              <a:lnSpc>
                <a:spcPct val="100000"/>
              </a:lnSpc>
              <a:spcBef>
                <a:spcPts val="0"/>
              </a:spcBef>
              <a:spcAft>
                <a:spcPts val="0"/>
              </a:spcAft>
              <a:buClr>
                <a:schemeClr val="dk1"/>
              </a:buClr>
              <a:buSzPts val="1200"/>
              <a:buFont typeface="Arial"/>
              <a:buChar char="•"/>
            </a:pPr>
            <a:r>
              <a:rPr lang="en-GB"/>
              <a:t>Is it going to be covered later?</a:t>
            </a:r>
            <a:endParaRPr/>
          </a:p>
          <a:p>
            <a:pPr indent="-228600" lvl="2" marL="1143000" rtl="0" algn="l">
              <a:lnSpc>
                <a:spcPct val="100000"/>
              </a:lnSpc>
              <a:spcBef>
                <a:spcPts val="0"/>
              </a:spcBef>
              <a:spcAft>
                <a:spcPts val="0"/>
              </a:spcAft>
              <a:buClr>
                <a:schemeClr val="dk1"/>
              </a:buClr>
              <a:buSzPts val="1200"/>
              <a:buFont typeface="Arial"/>
              <a:buChar char="•"/>
            </a:pPr>
            <a:r>
              <a:rPr lang="en-GB"/>
              <a:t>Briefly answer the question </a:t>
            </a:r>
            <a:endParaRPr/>
          </a:p>
          <a:p>
            <a:pPr indent="-228600" lvl="2" marL="1143000" rtl="0" algn="l">
              <a:lnSpc>
                <a:spcPct val="100000"/>
              </a:lnSpc>
              <a:spcBef>
                <a:spcPts val="0"/>
              </a:spcBef>
              <a:spcAft>
                <a:spcPts val="0"/>
              </a:spcAft>
              <a:buClr>
                <a:schemeClr val="dk1"/>
              </a:buClr>
              <a:buSzPts val="1200"/>
              <a:buFont typeface="Arial"/>
              <a:buChar char="•"/>
            </a:pPr>
            <a:r>
              <a:rPr lang="en-GB"/>
              <a:t>Use it as a ‘look forward to’ to enhance motivation</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Irrelevant – If it can be answered briefly do that but if its not relevant ‘bat it off’. If you keep answering these you’ll have no time for your lessons. </a:t>
            </a:r>
            <a:endParaRPr/>
          </a:p>
          <a:p>
            <a:pPr indent="-228600" lvl="1" marL="685800" rtl="0" algn="l">
              <a:lnSpc>
                <a:spcPct val="100000"/>
              </a:lnSpc>
              <a:spcBef>
                <a:spcPts val="0"/>
              </a:spcBef>
              <a:spcAft>
                <a:spcPts val="0"/>
              </a:spcAft>
              <a:buClr>
                <a:schemeClr val="dk1"/>
              </a:buClr>
              <a:buSzPts val="1200"/>
              <a:buFont typeface="Arial"/>
              <a:buChar char="•"/>
            </a:pPr>
            <a:r>
              <a:rPr lang="en-GB"/>
              <a:t>Reinforces bad practise – are they giving you half information to confirm bad practice? For example I’ve heard from a black badge ref its ok not to walk off the line on Mexican stand off…. In theory this is wrong and they’re looking for you to say this. However what the ‘Black badge’ meant in that situation it was ok to not… i.e. when they ball came back into the ‘five’. </a:t>
            </a:r>
            <a:endParaRPr/>
          </a:p>
          <a:p>
            <a:pPr indent="-228600" lvl="1" marL="685800" rtl="0" algn="l">
              <a:lnSpc>
                <a:spcPct val="100000"/>
              </a:lnSpc>
              <a:spcBef>
                <a:spcPts val="0"/>
              </a:spcBef>
              <a:spcAft>
                <a:spcPts val="0"/>
              </a:spcAft>
              <a:buClr>
                <a:schemeClr val="dk1"/>
              </a:buClr>
              <a:buSzPts val="1200"/>
              <a:buFont typeface="Arial"/>
              <a:buChar char="•"/>
            </a:pPr>
            <a:r>
              <a:rPr lang="en-GB"/>
              <a:t> Appropriate for the course – Don’t answer rocket science questions on a Level One Touch refs course</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What if you cannot answer?</a:t>
            </a:r>
            <a:endParaRPr/>
          </a:p>
          <a:p>
            <a:pPr indent="-228600" lvl="1" marL="685800" rtl="0" algn="l">
              <a:lnSpc>
                <a:spcPct val="100000"/>
              </a:lnSpc>
              <a:spcBef>
                <a:spcPts val="0"/>
              </a:spcBef>
              <a:spcAft>
                <a:spcPts val="0"/>
              </a:spcAft>
              <a:buClr>
                <a:schemeClr val="dk1"/>
              </a:buClr>
              <a:buSzPts val="1200"/>
              <a:buFont typeface="Arial"/>
              <a:buChar char="•"/>
            </a:pPr>
            <a:r>
              <a:rPr lang="en-GB"/>
              <a:t>Don’t bluff your way through it. </a:t>
            </a:r>
            <a:endParaRPr/>
          </a:p>
          <a:p>
            <a:pPr indent="-228600" lvl="1" marL="685800" rtl="0" algn="l">
              <a:lnSpc>
                <a:spcPct val="100000"/>
              </a:lnSpc>
              <a:spcBef>
                <a:spcPts val="0"/>
              </a:spcBef>
              <a:spcAft>
                <a:spcPts val="0"/>
              </a:spcAft>
              <a:buClr>
                <a:schemeClr val="dk1"/>
              </a:buClr>
              <a:buSzPts val="1200"/>
              <a:buFont typeface="Arial"/>
              <a:buChar char="•"/>
            </a:pPr>
            <a:r>
              <a:rPr lang="en-GB"/>
              <a:t>Put the answer off but always come back to it. </a:t>
            </a:r>
            <a:endParaRPr/>
          </a:p>
          <a:p>
            <a:pPr indent="0" lvl="0" marL="0" rtl="0" algn="l">
              <a:lnSpc>
                <a:spcPct val="100000"/>
              </a:lnSpc>
              <a:spcBef>
                <a:spcPts val="0"/>
              </a:spcBef>
              <a:spcAft>
                <a:spcPts val="0"/>
              </a:spcAft>
              <a:buSzPts val="1400"/>
              <a:buNone/>
            </a:pPr>
            <a:r>
              <a:t/>
            </a:r>
            <a:endParaRPr/>
          </a:p>
        </p:txBody>
      </p:sp>
      <p:sp>
        <p:nvSpPr>
          <p:cNvPr id="453" name="Google Shape;453;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0" name="Google Shape;460;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Answer class questions.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Pick some relevant questions for the group.</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Differences between open and closed questions. </a:t>
            </a:r>
            <a:endParaRPr/>
          </a:p>
          <a:p>
            <a:pPr indent="0" lvl="0" marL="0" rtl="0" algn="l">
              <a:lnSpc>
                <a:spcPct val="100000"/>
              </a:lnSpc>
              <a:spcBef>
                <a:spcPts val="0"/>
              </a:spcBef>
              <a:spcAft>
                <a:spcPts val="0"/>
              </a:spcAft>
              <a:buSzPts val="1400"/>
              <a:buNone/>
            </a:pPr>
            <a:r>
              <a:rPr lang="en-GB"/>
              <a:t>Who are the six friends?</a:t>
            </a:r>
            <a:endParaRPr/>
          </a:p>
        </p:txBody>
      </p:sp>
      <p:sp>
        <p:nvSpPr>
          <p:cNvPr id="461" name="Google Shape;461;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7" name="Google Shape;467;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Animations from title screen – this will give you time to hand out the print outs -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STEP BY STEP ALL INDIVUDUALLY ANIMATED.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Step by step guide (or Bible) to help you through your presentations. Its very simplistic and easy to follow. Very useful in your first few lessons to refer to it, lesser as you gain experience.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468" name="Google Shape;468;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8" name="Google Shape;478;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Animations for the arrows as you go through</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Walk through the facilitators guide pointing out </a:t>
            </a:r>
            <a:endParaRPr/>
          </a:p>
          <a:p>
            <a:pPr indent="0" lvl="0" marL="0" rtl="0" algn="l">
              <a:lnSpc>
                <a:spcPct val="100000"/>
              </a:lnSpc>
              <a:spcBef>
                <a:spcPts val="0"/>
              </a:spcBef>
              <a:spcAft>
                <a:spcPts val="0"/>
              </a:spcAft>
              <a:buSzPts val="1400"/>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Introduction – explain the introduction box here. What to say and do…</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What to say or ask – Clear instructions  of how to run this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How to icon – What is it? A presentation</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Time icon – Time icon for how long its expected to last.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479" name="Google Shape;479;p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0" name="Google Shape;490;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497" name="Google Shape;497;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502" name="Google Shape;502;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513" name="Google Shape;513;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519" name="Google Shape;519;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Animations from ‘by the end of the course.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Expose points as you go have a brief chat pointing to why from experience –</a:t>
            </a:r>
            <a:endParaRPr/>
          </a:p>
          <a:p>
            <a:pPr indent="0" lvl="0" marL="0" rtl="0" algn="l">
              <a:lnSpc>
                <a:spcPct val="100000"/>
              </a:lnSpc>
              <a:spcBef>
                <a:spcPts val="0"/>
              </a:spcBef>
              <a:spcAft>
                <a:spcPts val="0"/>
              </a:spcAft>
              <a:buSzPts val="1400"/>
              <a:buNone/>
            </a:pPr>
            <a:r>
              <a:t/>
            </a:r>
            <a:endParaRPr/>
          </a:p>
          <a:p>
            <a:pPr indent="-228600" lvl="0" marL="228600" rtl="0" algn="l">
              <a:lnSpc>
                <a:spcPct val="100000"/>
              </a:lnSpc>
              <a:spcBef>
                <a:spcPts val="0"/>
              </a:spcBef>
              <a:spcAft>
                <a:spcPts val="0"/>
              </a:spcAft>
              <a:buClr>
                <a:schemeClr val="dk1"/>
              </a:buClr>
              <a:buSzPts val="1200"/>
              <a:buFont typeface="Calibri"/>
              <a:buAutoNum type="arabicParenR"/>
            </a:pPr>
            <a:r>
              <a:rPr lang="en-GB"/>
              <a:t>Sometimes people need different things from different coaches. </a:t>
            </a:r>
            <a:endParaRPr/>
          </a:p>
          <a:p>
            <a:pPr indent="-228600" lvl="0" marL="228600" rtl="0" algn="l">
              <a:lnSpc>
                <a:spcPct val="100000"/>
              </a:lnSpc>
              <a:spcBef>
                <a:spcPts val="0"/>
              </a:spcBef>
              <a:spcAft>
                <a:spcPts val="0"/>
              </a:spcAft>
              <a:buClr>
                <a:schemeClr val="dk1"/>
              </a:buClr>
              <a:buSzPts val="1200"/>
              <a:buFont typeface="Calibri"/>
              <a:buAutoNum type="arabicParenR"/>
            </a:pPr>
            <a:r>
              <a:rPr lang="en-GB"/>
              <a:t>At the end of the course we will watch videos and coach from these using what we have learned</a:t>
            </a:r>
            <a:endParaRPr/>
          </a:p>
          <a:p>
            <a:pPr indent="-228600" lvl="0" marL="228600" rtl="0" algn="l">
              <a:lnSpc>
                <a:spcPct val="100000"/>
              </a:lnSpc>
              <a:spcBef>
                <a:spcPts val="0"/>
              </a:spcBef>
              <a:spcAft>
                <a:spcPts val="0"/>
              </a:spcAft>
              <a:buClr>
                <a:schemeClr val="dk1"/>
              </a:buClr>
              <a:buSzPts val="1200"/>
              <a:buFont typeface="Calibri"/>
              <a:buAutoNum type="arabicParenR"/>
            </a:pPr>
            <a:r>
              <a:rPr lang="en-GB"/>
              <a:t>Learned the theory of how to present</a:t>
            </a:r>
            <a:endParaRPr/>
          </a:p>
          <a:p>
            <a:pPr indent="-228600" lvl="0" marL="228600" rtl="0" algn="l">
              <a:lnSpc>
                <a:spcPct val="100000"/>
              </a:lnSpc>
              <a:spcBef>
                <a:spcPts val="0"/>
              </a:spcBef>
              <a:spcAft>
                <a:spcPts val="0"/>
              </a:spcAft>
              <a:buClr>
                <a:schemeClr val="dk1"/>
              </a:buClr>
              <a:buSzPts val="1200"/>
              <a:buFont typeface="Calibri"/>
              <a:buAutoNum type="arabicParenR"/>
            </a:pPr>
            <a:r>
              <a:rPr lang="en-GB"/>
              <a:t>Learn different types of questioning, what to do and how to do it</a:t>
            </a:r>
            <a:endParaRPr/>
          </a:p>
          <a:p>
            <a:pPr indent="-228600" lvl="0" marL="228600" marR="0" rtl="0" algn="l">
              <a:lnSpc>
                <a:spcPct val="100000"/>
              </a:lnSpc>
              <a:spcBef>
                <a:spcPts val="0"/>
              </a:spcBef>
              <a:spcAft>
                <a:spcPts val="0"/>
              </a:spcAft>
              <a:buClr>
                <a:schemeClr val="dk1"/>
              </a:buClr>
              <a:buSzPts val="1200"/>
              <a:buFont typeface="Calibri"/>
              <a:buAutoNum type="arabicParenR"/>
            </a:pPr>
            <a:r>
              <a:rPr lang="en-GB"/>
              <a:t>We will do some controlled classroom presenting exercises‘</a:t>
            </a:r>
            <a:endParaRPr/>
          </a:p>
          <a:p>
            <a:pPr indent="-228600" lvl="0" marL="228600" marR="0" rtl="0" algn="l">
              <a:lnSpc>
                <a:spcPct val="100000"/>
              </a:lnSpc>
              <a:spcBef>
                <a:spcPts val="0"/>
              </a:spcBef>
              <a:spcAft>
                <a:spcPts val="0"/>
              </a:spcAft>
              <a:buClr>
                <a:schemeClr val="dk1"/>
              </a:buClr>
              <a:buSzPts val="1200"/>
              <a:buFont typeface="Calibri"/>
              <a:buAutoNum type="arabicParenR"/>
            </a:pPr>
            <a:r>
              <a:rPr lang="en-GB"/>
              <a:t>Received some feedback to help us develop into our new role</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152400" lvl="0" marL="228600" rtl="0" algn="l">
              <a:lnSpc>
                <a:spcPct val="100000"/>
              </a:lnSpc>
              <a:spcBef>
                <a:spcPts val="0"/>
              </a:spcBef>
              <a:spcAft>
                <a:spcPts val="0"/>
              </a:spcAft>
              <a:buClr>
                <a:schemeClr val="dk1"/>
              </a:buClr>
              <a:buSzPts val="1200"/>
              <a:buFont typeface="Calibri"/>
              <a:buNone/>
            </a:pPr>
            <a:r>
              <a:t/>
            </a:r>
            <a:endParaRPr/>
          </a:p>
        </p:txBody>
      </p:sp>
      <p:sp>
        <p:nvSpPr>
          <p:cNvPr id="127" name="Google Shape;127;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535" name="Google Shape;535;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2" name="Google Shape;542;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8" name="Google Shape;548;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4" name="Google Shape;554;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GB"/>
              <a:t>Three animation points after main screen. </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Break the classroom into groups – Get their thoughts on why they are here (put this up on a flipchart to refer to later)</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marR="0" rtl="0" algn="l">
              <a:lnSpc>
                <a:spcPct val="100000"/>
              </a:lnSpc>
              <a:spcBef>
                <a:spcPts val="0"/>
              </a:spcBef>
              <a:spcAft>
                <a:spcPts val="0"/>
              </a:spcAft>
              <a:buClr>
                <a:schemeClr val="dk1"/>
              </a:buClr>
              <a:buSzPts val="1200"/>
              <a:buFont typeface="Calibri"/>
              <a:buAutoNum type="arabicPeriod"/>
            </a:pPr>
            <a:r>
              <a:rPr lang="en-GB"/>
              <a:t>Explain EFT vision and what we collectively get from this course. </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228600" lvl="0" marL="228600" rtl="0" algn="l">
              <a:lnSpc>
                <a:spcPct val="100000"/>
              </a:lnSpc>
              <a:spcBef>
                <a:spcPts val="0"/>
              </a:spcBef>
              <a:spcAft>
                <a:spcPts val="0"/>
              </a:spcAft>
              <a:buClr>
                <a:schemeClr val="dk1"/>
              </a:buClr>
              <a:buSzPts val="1200"/>
              <a:buFont typeface="Calibri"/>
              <a:buAutoNum type="arabicPeriod"/>
            </a:pPr>
            <a:r>
              <a:rPr lang="en-GB"/>
              <a:t>What do you get out of it. Some thoughts on what you can get out of this. –</a:t>
            </a:r>
            <a:endParaRPr/>
          </a:p>
          <a:p>
            <a:pPr indent="-171450" lvl="1" marL="628650" marR="0" rtl="0" algn="l">
              <a:lnSpc>
                <a:spcPct val="100000"/>
              </a:lnSpc>
              <a:spcBef>
                <a:spcPts val="0"/>
              </a:spcBef>
              <a:spcAft>
                <a:spcPts val="0"/>
              </a:spcAft>
              <a:buClr>
                <a:schemeClr val="dk1"/>
              </a:buClr>
              <a:buSzPts val="1200"/>
              <a:buFont typeface="Arial"/>
              <a:buChar char="•"/>
            </a:pPr>
            <a:r>
              <a:rPr lang="en-GB"/>
              <a:t>Not going to walk away a classroom teacher or the best coach in the world, this is to help you develop your own style and ability</a:t>
            </a:r>
            <a:endParaRPr/>
          </a:p>
          <a:p>
            <a:pPr indent="-228600" lvl="1" marL="685800" rtl="0" algn="l">
              <a:lnSpc>
                <a:spcPct val="100000"/>
              </a:lnSpc>
              <a:spcBef>
                <a:spcPts val="0"/>
              </a:spcBef>
              <a:spcAft>
                <a:spcPts val="0"/>
              </a:spcAft>
              <a:buClr>
                <a:schemeClr val="dk1"/>
              </a:buClr>
              <a:buSzPts val="1200"/>
              <a:buFont typeface="Arial"/>
              <a:buChar char="•"/>
            </a:pPr>
            <a:r>
              <a:rPr lang="en-GB"/>
              <a:t>To grow the referee community in a continually growing sport</a:t>
            </a:r>
            <a:endParaRPr/>
          </a:p>
          <a:p>
            <a:pPr indent="-228600" lvl="1" marL="685800" rtl="0" algn="l">
              <a:lnSpc>
                <a:spcPct val="100000"/>
              </a:lnSpc>
              <a:spcBef>
                <a:spcPts val="0"/>
              </a:spcBef>
              <a:spcAft>
                <a:spcPts val="0"/>
              </a:spcAft>
              <a:buClr>
                <a:schemeClr val="dk1"/>
              </a:buClr>
              <a:buSzPts val="1200"/>
              <a:buFont typeface="Arial"/>
              <a:buChar char="•"/>
            </a:pPr>
            <a:r>
              <a:rPr lang="en-GB"/>
              <a:t>To support up and coming referees</a:t>
            </a:r>
            <a:endParaRPr/>
          </a:p>
          <a:p>
            <a:pPr indent="-228600" lvl="1" marL="685800" rtl="0" algn="l">
              <a:lnSpc>
                <a:spcPct val="100000"/>
              </a:lnSpc>
              <a:spcBef>
                <a:spcPts val="0"/>
              </a:spcBef>
              <a:spcAft>
                <a:spcPts val="0"/>
              </a:spcAft>
              <a:buClr>
                <a:schemeClr val="dk1"/>
              </a:buClr>
              <a:buSzPts val="1200"/>
              <a:buFont typeface="Arial"/>
              <a:buChar char="•"/>
            </a:pPr>
            <a:r>
              <a:rPr lang="en-GB"/>
              <a:t>Improve referee standards throughout Europe</a:t>
            </a:r>
            <a:endParaRPr/>
          </a:p>
          <a:p>
            <a:pPr indent="-228600" lvl="1" marL="685800" rtl="0" algn="l">
              <a:lnSpc>
                <a:spcPct val="100000"/>
              </a:lnSpc>
              <a:spcBef>
                <a:spcPts val="0"/>
              </a:spcBef>
              <a:spcAft>
                <a:spcPts val="0"/>
              </a:spcAft>
              <a:buClr>
                <a:schemeClr val="dk1"/>
              </a:buClr>
              <a:buSzPts val="1200"/>
              <a:buFont typeface="Arial"/>
              <a:buChar char="•"/>
            </a:pPr>
            <a:r>
              <a:rPr lang="en-GB"/>
              <a:t>You are the ‘boots on the ground’ to help shape the future referee</a:t>
            </a:r>
            <a:endParaRPr/>
          </a:p>
          <a:p>
            <a:pPr indent="-228600" lvl="1" marL="685800" rtl="0" algn="l">
              <a:lnSpc>
                <a:spcPct val="100000"/>
              </a:lnSpc>
              <a:spcBef>
                <a:spcPts val="0"/>
              </a:spcBef>
              <a:spcAft>
                <a:spcPts val="0"/>
              </a:spcAft>
              <a:buClr>
                <a:schemeClr val="dk1"/>
              </a:buClr>
              <a:buSzPts val="1200"/>
              <a:buFont typeface="Arial"/>
              <a:buChar char="•"/>
            </a:pPr>
            <a:r>
              <a:rPr lang="en-GB"/>
              <a:t>Create a legacy of good referees for the community</a:t>
            </a:r>
            <a:endParaRPr/>
          </a:p>
          <a:p>
            <a:pPr indent="-152400" lvl="1" marL="685800" rtl="0" algn="l">
              <a:lnSpc>
                <a:spcPct val="100000"/>
              </a:lnSpc>
              <a:spcBef>
                <a:spcPts val="0"/>
              </a:spcBef>
              <a:spcAft>
                <a:spcPts val="0"/>
              </a:spcAft>
              <a:buClr>
                <a:schemeClr val="dk1"/>
              </a:buClr>
              <a:buSzPts val="1200"/>
              <a:buFont typeface="Arial"/>
              <a:buNone/>
            </a:pPr>
            <a:r>
              <a:t/>
            </a:r>
            <a:endParaRPr/>
          </a:p>
          <a:p>
            <a:pPr indent="0" lvl="0" marL="0" rtl="0" algn="l">
              <a:lnSpc>
                <a:spcPct val="100000"/>
              </a:lnSpc>
              <a:spcBef>
                <a:spcPts val="0"/>
              </a:spcBef>
              <a:spcAft>
                <a:spcPts val="0"/>
              </a:spcAft>
              <a:buClr>
                <a:schemeClr val="dk1"/>
              </a:buClr>
              <a:buSzPts val="1200"/>
              <a:buFont typeface="Arial"/>
              <a:buNone/>
            </a:pPr>
            <a:r>
              <a:t/>
            </a:r>
            <a:endParaRPr/>
          </a:p>
          <a:p>
            <a:pPr indent="-152400" lvl="0" marL="228600" rtl="0" algn="l">
              <a:lnSpc>
                <a:spcPct val="100000"/>
              </a:lnSpc>
              <a:spcBef>
                <a:spcPts val="0"/>
              </a:spcBef>
              <a:spcAft>
                <a:spcPts val="0"/>
              </a:spcAft>
              <a:buClr>
                <a:schemeClr val="dk1"/>
              </a:buClr>
              <a:buSzPts val="1200"/>
              <a:buFont typeface="Arial"/>
              <a:buNone/>
            </a:pPr>
            <a:r>
              <a:t/>
            </a:r>
            <a:endParaRPr/>
          </a:p>
          <a:p>
            <a:pPr indent="0" lvl="0" marL="0" rtl="0" algn="l">
              <a:lnSpc>
                <a:spcPct val="100000"/>
              </a:lnSpc>
              <a:spcBef>
                <a:spcPts val="0"/>
              </a:spcBef>
              <a:spcAft>
                <a:spcPts val="0"/>
              </a:spcAft>
              <a:buClr>
                <a:schemeClr val="dk1"/>
              </a:buClr>
              <a:buSzPts val="1200"/>
              <a:buFont typeface="Arial"/>
              <a:buNone/>
            </a:pPr>
            <a:r>
              <a:t/>
            </a:r>
            <a:endParaRPr/>
          </a:p>
          <a:p>
            <a:pPr indent="-152400" lvl="0" marL="228600" rtl="0" algn="l">
              <a:lnSpc>
                <a:spcPct val="100000"/>
              </a:lnSpc>
              <a:spcBef>
                <a:spcPts val="0"/>
              </a:spcBef>
              <a:spcAft>
                <a:spcPts val="0"/>
              </a:spcAft>
              <a:buClr>
                <a:schemeClr val="dk1"/>
              </a:buClr>
              <a:buSzPts val="1200"/>
              <a:buFont typeface="Calibri"/>
              <a:buNone/>
            </a:pPr>
            <a:r>
              <a:t/>
            </a:r>
            <a:endParaRPr/>
          </a:p>
          <a:p>
            <a:pPr indent="-152400" lvl="0" marL="228600" rtl="0" algn="l">
              <a:lnSpc>
                <a:spcPct val="100000"/>
              </a:lnSpc>
              <a:spcBef>
                <a:spcPts val="0"/>
              </a:spcBef>
              <a:spcAft>
                <a:spcPts val="0"/>
              </a:spcAft>
              <a:buClr>
                <a:schemeClr val="dk1"/>
              </a:buClr>
              <a:buSzPts val="1200"/>
              <a:buFont typeface="Calibri"/>
              <a:buNone/>
            </a:pPr>
            <a:r>
              <a:t/>
            </a:r>
            <a:endParaRPr/>
          </a:p>
        </p:txBody>
      </p:sp>
      <p:sp>
        <p:nvSpPr>
          <p:cNvPr id="134" name="Google Shape;134;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 name="Google Shape;14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Animation for the two points.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Class discussion/question. Use a board and have two columns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In its simplest of terms the two points can be used to describe the differences.</a:t>
            </a:r>
            <a:endParaRPr/>
          </a:p>
        </p:txBody>
      </p:sp>
      <p:sp>
        <p:nvSpPr>
          <p:cNvPr id="141" name="Google Shape;14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Do you have any questions?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Quick question on what you can expect about the day?</a:t>
            </a:r>
            <a:endParaRPr/>
          </a:p>
        </p:txBody>
      </p:sp>
      <p:sp>
        <p:nvSpPr>
          <p:cNvPr id="148" name="Google Shape;14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No animations –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Explain here that we are moving onto the Presenter module.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By the end of this you can identify skills to help you present to an audience. </a:t>
            </a:r>
            <a:endParaRPr/>
          </a:p>
        </p:txBody>
      </p:sp>
      <p:sp>
        <p:nvSpPr>
          <p:cNvPr id="155" name="Google Shape;155;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type="title">
  <p:cSld name="TITLE">
    <p:spTree>
      <p:nvGrpSpPr>
        <p:cNvPr id="18" name="Shape 18"/>
        <p:cNvGrpSpPr/>
        <p:nvPr/>
      </p:nvGrpSpPr>
      <p:grpSpPr>
        <a:xfrm>
          <a:off x="0" y="0"/>
          <a:ext cx="0" cy="0"/>
          <a:chOff x="0" y="0"/>
          <a:chExt cx="0" cy="0"/>
        </a:xfrm>
      </p:grpSpPr>
      <p:sp>
        <p:nvSpPr>
          <p:cNvPr id="19" name="Google Shape;19;p9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9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480"/>
              </a:spcBef>
              <a:spcAft>
                <a:spcPts val="0"/>
              </a:spcAft>
              <a:buClr>
                <a:schemeClr val="dk1"/>
              </a:buClr>
              <a:buSzPts val="2400"/>
              <a:buNone/>
              <a:defRPr sz="2400"/>
            </a:lvl1pPr>
            <a:lvl2pPr lvl="1" algn="ctr">
              <a:lnSpc>
                <a:spcPct val="100000"/>
              </a:lnSpc>
              <a:spcBef>
                <a:spcPts val="400"/>
              </a:spcBef>
              <a:spcAft>
                <a:spcPts val="0"/>
              </a:spcAft>
              <a:buClr>
                <a:schemeClr val="dk1"/>
              </a:buClr>
              <a:buSzPts val="2000"/>
              <a:buNone/>
              <a:defRPr sz="2000"/>
            </a:lvl2pPr>
            <a:lvl3pPr lvl="2" algn="ctr">
              <a:lnSpc>
                <a:spcPct val="100000"/>
              </a:lnSpc>
              <a:spcBef>
                <a:spcPts val="360"/>
              </a:spcBef>
              <a:spcAft>
                <a:spcPts val="0"/>
              </a:spcAft>
              <a:buClr>
                <a:schemeClr val="dk1"/>
              </a:buClr>
              <a:buSzPts val="1800"/>
              <a:buNone/>
              <a:defRPr sz="1800"/>
            </a:lvl3pPr>
            <a:lvl4pPr lvl="3" algn="ctr">
              <a:lnSpc>
                <a:spcPct val="100000"/>
              </a:lnSpc>
              <a:spcBef>
                <a:spcPts val="320"/>
              </a:spcBef>
              <a:spcAft>
                <a:spcPts val="0"/>
              </a:spcAft>
              <a:buClr>
                <a:schemeClr val="dk1"/>
              </a:buClr>
              <a:buSzPts val="1600"/>
              <a:buNone/>
              <a:defRPr sz="1600"/>
            </a:lvl4pPr>
            <a:lvl5pPr lvl="4" algn="ctr">
              <a:lnSpc>
                <a:spcPct val="100000"/>
              </a:lnSpc>
              <a:spcBef>
                <a:spcPts val="320"/>
              </a:spcBef>
              <a:spcAft>
                <a:spcPts val="0"/>
              </a:spcAft>
              <a:buClr>
                <a:schemeClr val="dk1"/>
              </a:buClr>
              <a:buSzPts val="1600"/>
              <a:buNone/>
              <a:defRPr sz="1600"/>
            </a:lvl5pPr>
            <a:lvl6pPr lvl="5" algn="ctr">
              <a:lnSpc>
                <a:spcPct val="100000"/>
              </a:lnSpc>
              <a:spcBef>
                <a:spcPts val="320"/>
              </a:spcBef>
              <a:spcAft>
                <a:spcPts val="0"/>
              </a:spcAft>
              <a:buClr>
                <a:schemeClr val="dk1"/>
              </a:buClr>
              <a:buSzPts val="1600"/>
              <a:buNone/>
              <a:defRPr sz="1600"/>
            </a:lvl6pPr>
            <a:lvl7pPr lvl="6" algn="ctr">
              <a:lnSpc>
                <a:spcPct val="100000"/>
              </a:lnSpc>
              <a:spcBef>
                <a:spcPts val="320"/>
              </a:spcBef>
              <a:spcAft>
                <a:spcPts val="0"/>
              </a:spcAft>
              <a:buClr>
                <a:schemeClr val="dk1"/>
              </a:buClr>
              <a:buSzPts val="1600"/>
              <a:buNone/>
              <a:defRPr sz="1600"/>
            </a:lvl7pPr>
            <a:lvl8pPr lvl="7" algn="ctr">
              <a:lnSpc>
                <a:spcPct val="100000"/>
              </a:lnSpc>
              <a:spcBef>
                <a:spcPts val="320"/>
              </a:spcBef>
              <a:spcAft>
                <a:spcPts val="0"/>
              </a:spcAft>
              <a:buClr>
                <a:schemeClr val="dk1"/>
              </a:buClr>
              <a:buSzPts val="1600"/>
              <a:buNone/>
              <a:defRPr sz="1600"/>
            </a:lvl8pPr>
            <a:lvl9pPr lvl="8" algn="ctr">
              <a:lnSpc>
                <a:spcPct val="100000"/>
              </a:lnSpc>
              <a:spcBef>
                <a:spcPts val="320"/>
              </a:spcBef>
              <a:spcAft>
                <a:spcPts val="0"/>
              </a:spcAft>
              <a:buClr>
                <a:schemeClr val="dk1"/>
              </a:buClr>
              <a:buSzPts val="1600"/>
              <a:buNone/>
              <a:defRPr sz="1600"/>
            </a:lvl9pPr>
          </a:lstStyle>
          <a:p/>
        </p:txBody>
      </p:sp>
      <p:sp>
        <p:nvSpPr>
          <p:cNvPr id="21" name="Google Shape;21;p97"/>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97"/>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97"/>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6" name="Shape 66"/>
        <p:cNvGrpSpPr/>
        <p:nvPr/>
      </p:nvGrpSpPr>
      <p:grpSpPr>
        <a:xfrm>
          <a:off x="0" y="0"/>
          <a:ext cx="0" cy="0"/>
          <a:chOff x="0" y="0"/>
          <a:chExt cx="0" cy="0"/>
        </a:xfrm>
      </p:grpSpPr>
      <p:sp>
        <p:nvSpPr>
          <p:cNvPr id="67" name="Google Shape;67;p106"/>
          <p:cNvSpPr txBox="1"/>
          <p:nvPr>
            <p:ph type="title"/>
          </p:nvPr>
        </p:nvSpPr>
        <p:spPr>
          <a:xfrm>
            <a:off x="609601" y="273050"/>
            <a:ext cx="4011084"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Arial"/>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06"/>
          <p:cNvSpPr txBox="1"/>
          <p:nvPr>
            <p:ph idx="1" type="body"/>
          </p:nvPr>
        </p:nvSpPr>
        <p:spPr>
          <a:xfrm>
            <a:off x="4766733" y="273051"/>
            <a:ext cx="6815667"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69" name="Google Shape;69;p106"/>
          <p:cNvSpPr txBox="1"/>
          <p:nvPr>
            <p:ph idx="2" type="body"/>
          </p:nvPr>
        </p:nvSpPr>
        <p:spPr>
          <a:xfrm>
            <a:off x="609601" y="1435101"/>
            <a:ext cx="4011084"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70" name="Google Shape;70;p106"/>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6"/>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06"/>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3" name="Shape 73"/>
        <p:cNvGrpSpPr/>
        <p:nvPr/>
      </p:nvGrpSpPr>
      <p:grpSpPr>
        <a:xfrm>
          <a:off x="0" y="0"/>
          <a:ext cx="0" cy="0"/>
          <a:chOff x="0" y="0"/>
          <a:chExt cx="0" cy="0"/>
        </a:xfrm>
      </p:grpSpPr>
      <p:sp>
        <p:nvSpPr>
          <p:cNvPr id="74" name="Google Shape;74;p107"/>
          <p:cNvSpPr txBox="1"/>
          <p:nvPr>
            <p:ph type="title"/>
          </p:nvPr>
        </p:nvSpPr>
        <p:spPr>
          <a:xfrm>
            <a:off x="2389717" y="4800600"/>
            <a:ext cx="73152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Arial"/>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07"/>
          <p:cNvSpPr/>
          <p:nvPr>
            <p:ph idx="2" type="pic"/>
          </p:nvPr>
        </p:nvSpPr>
        <p:spPr>
          <a:xfrm>
            <a:off x="2389717" y="612775"/>
            <a:ext cx="7315200" cy="4114800"/>
          </a:xfrm>
          <a:prstGeom prst="rect">
            <a:avLst/>
          </a:prstGeom>
          <a:noFill/>
          <a:ln>
            <a:noFill/>
          </a:ln>
        </p:spPr>
        <p:txBody>
          <a:bodyPr anchorCtr="0" anchor="t" bIns="45700" lIns="91425" spcFirstLastPara="1" rIns="91425" wrap="square" tIns="45700">
            <a:norm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76" name="Google Shape;76;p107"/>
          <p:cNvSpPr txBox="1"/>
          <p:nvPr>
            <p:ph idx="1" type="body"/>
          </p:nvPr>
        </p:nvSpPr>
        <p:spPr>
          <a:xfrm>
            <a:off x="2389717" y="5367338"/>
            <a:ext cx="73152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77" name="Google Shape;77;p107"/>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07"/>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07"/>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0" name="Shape 80"/>
        <p:cNvGrpSpPr/>
        <p:nvPr/>
      </p:nvGrpSpPr>
      <p:grpSpPr>
        <a:xfrm>
          <a:off x="0" y="0"/>
          <a:ext cx="0" cy="0"/>
          <a:chOff x="0" y="0"/>
          <a:chExt cx="0" cy="0"/>
        </a:xfrm>
      </p:grpSpPr>
      <p:sp>
        <p:nvSpPr>
          <p:cNvPr id="81" name="Google Shape;81;p10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08"/>
          <p:cNvSpPr txBox="1"/>
          <p:nvPr>
            <p:ph idx="1" type="body"/>
          </p:nvPr>
        </p:nvSpPr>
        <p:spPr>
          <a:xfrm rot="5400000">
            <a:off x="3833019" y="-1623217"/>
            <a:ext cx="4525963" cy="10972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3" name="Google Shape;83;p108"/>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108"/>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108"/>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6" name="Shape 86"/>
        <p:cNvGrpSpPr/>
        <p:nvPr/>
      </p:nvGrpSpPr>
      <p:grpSpPr>
        <a:xfrm>
          <a:off x="0" y="0"/>
          <a:ext cx="0" cy="0"/>
          <a:chOff x="0" y="0"/>
          <a:chExt cx="0" cy="0"/>
        </a:xfrm>
      </p:grpSpPr>
      <p:sp>
        <p:nvSpPr>
          <p:cNvPr id="87" name="Google Shape;87;p109"/>
          <p:cNvSpPr txBox="1"/>
          <p:nvPr>
            <p:ph type="title"/>
          </p:nvPr>
        </p:nvSpPr>
        <p:spPr>
          <a:xfrm rot="5400000">
            <a:off x="7285037" y="1828802"/>
            <a:ext cx="5851525" cy="274320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109"/>
          <p:cNvSpPr txBox="1"/>
          <p:nvPr>
            <p:ph idx="1" type="body"/>
          </p:nvPr>
        </p:nvSpPr>
        <p:spPr>
          <a:xfrm rot="5400000">
            <a:off x="1697037" y="-812799"/>
            <a:ext cx="5851525" cy="80264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9" name="Google Shape;89;p109"/>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109"/>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109"/>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 name="Shape 24"/>
        <p:cNvGrpSpPr/>
        <p:nvPr/>
      </p:nvGrpSpPr>
      <p:grpSpPr>
        <a:xfrm>
          <a:off x="0" y="0"/>
          <a:ext cx="0" cy="0"/>
          <a:chOff x="0" y="0"/>
          <a:chExt cx="0" cy="0"/>
        </a:xfrm>
      </p:grpSpPr>
      <p:sp>
        <p:nvSpPr>
          <p:cNvPr id="25" name="Google Shape;25;p9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98"/>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98"/>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98"/>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9" name="Shape 29"/>
        <p:cNvGrpSpPr/>
        <p:nvPr/>
      </p:nvGrpSpPr>
      <p:grpSpPr>
        <a:xfrm>
          <a:off x="0" y="0"/>
          <a:ext cx="0" cy="0"/>
          <a:chOff x="0" y="0"/>
          <a:chExt cx="0" cy="0"/>
        </a:xfrm>
      </p:grpSpPr>
      <p:sp>
        <p:nvSpPr>
          <p:cNvPr id="30" name="Google Shape;30;p99"/>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99"/>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 name="Google Shape;32;p99"/>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99"/>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99"/>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1_Section Header">
    <p:spTree>
      <p:nvGrpSpPr>
        <p:cNvPr id="35" name="Shape 35"/>
        <p:cNvGrpSpPr/>
        <p:nvPr/>
      </p:nvGrpSpPr>
      <p:grpSpPr>
        <a:xfrm>
          <a:off x="0" y="0"/>
          <a:ext cx="0" cy="0"/>
          <a:chOff x="0" y="0"/>
          <a:chExt cx="0" cy="0"/>
        </a:xfrm>
      </p:grpSpPr>
      <p:sp>
        <p:nvSpPr>
          <p:cNvPr id="36" name="Google Shape;36;p100"/>
          <p:cNvSpPr txBox="1"/>
          <p:nvPr>
            <p:ph type="title"/>
          </p:nvPr>
        </p:nvSpPr>
        <p:spPr>
          <a:xfrm>
            <a:off x="1232976" y="2069914"/>
            <a:ext cx="9505056" cy="1362075"/>
          </a:xfrm>
          <a:prstGeom prst="rect">
            <a:avLst/>
          </a:prstGeom>
          <a:noFill/>
          <a:ln>
            <a:noFill/>
          </a:ln>
        </p:spPr>
        <p:txBody>
          <a:bodyPr anchorCtr="0" anchor="t" bIns="45700" lIns="91425" spcFirstLastPara="1" rIns="91425" wrap="square" tIns="45700">
            <a:norm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37" name="Google Shape;37;p100"/>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888888"/>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38" name="Google Shape;38;p100"/>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Clr>
                <a:srgbClr val="888888"/>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39" name="Google Shape;39;p100"/>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40" name="Shape 40"/>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41" name="Shape 41"/>
        <p:cNvGrpSpPr/>
        <p:nvPr/>
      </p:nvGrpSpPr>
      <p:grpSpPr>
        <a:xfrm>
          <a:off x="0" y="0"/>
          <a:ext cx="0" cy="0"/>
          <a:chOff x="0" y="0"/>
          <a:chExt cx="0" cy="0"/>
        </a:xfrm>
      </p:grpSpPr>
      <p:sp>
        <p:nvSpPr>
          <p:cNvPr id="42" name="Google Shape;42;p102"/>
          <p:cNvSpPr txBox="1"/>
          <p:nvPr>
            <p:ph type="title"/>
          </p:nvPr>
        </p:nvSpPr>
        <p:spPr>
          <a:xfrm>
            <a:off x="1232976" y="2069914"/>
            <a:ext cx="9505056" cy="1362075"/>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0"/>
              </a:spcBef>
              <a:spcAft>
                <a:spcPts val="0"/>
              </a:spcAft>
              <a:buClr>
                <a:schemeClr val="dk1"/>
              </a:buClr>
              <a:buSzPts val="4000"/>
              <a:buFont typeface="Arial"/>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02"/>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02"/>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102"/>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6" name="Shape 46"/>
        <p:cNvGrpSpPr/>
        <p:nvPr/>
      </p:nvGrpSpPr>
      <p:grpSpPr>
        <a:xfrm>
          <a:off x="0" y="0"/>
          <a:ext cx="0" cy="0"/>
          <a:chOff x="0" y="0"/>
          <a:chExt cx="0" cy="0"/>
        </a:xfrm>
      </p:grpSpPr>
      <p:sp>
        <p:nvSpPr>
          <p:cNvPr id="47" name="Google Shape;47;p10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03"/>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49" name="Google Shape;49;p103"/>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50" name="Google Shape;50;p103"/>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03"/>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03"/>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3" name="Shape 53"/>
        <p:cNvGrpSpPr/>
        <p:nvPr/>
      </p:nvGrpSpPr>
      <p:grpSpPr>
        <a:xfrm>
          <a:off x="0" y="0"/>
          <a:ext cx="0" cy="0"/>
          <a:chOff x="0" y="0"/>
          <a:chExt cx="0" cy="0"/>
        </a:xfrm>
      </p:grpSpPr>
      <p:sp>
        <p:nvSpPr>
          <p:cNvPr id="54" name="Google Shape;54;p10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chemeClr val="dk1"/>
              </a:buClr>
              <a:buSzPts val="44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104"/>
          <p:cNvSpPr txBox="1"/>
          <p:nvPr>
            <p:ph idx="1" type="body"/>
          </p:nvPr>
        </p:nvSpPr>
        <p:spPr>
          <a:xfrm>
            <a:off x="609600" y="1535113"/>
            <a:ext cx="5386917"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56" name="Google Shape;56;p104"/>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57" name="Google Shape;57;p104"/>
          <p:cNvSpPr txBox="1"/>
          <p:nvPr>
            <p:ph idx="3" type="body"/>
          </p:nvPr>
        </p:nvSpPr>
        <p:spPr>
          <a:xfrm>
            <a:off x="6193368" y="1535113"/>
            <a:ext cx="5389033"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58" name="Google Shape;58;p104"/>
          <p:cNvSpPr txBox="1"/>
          <p:nvPr>
            <p:ph idx="4" type="body"/>
          </p:nvPr>
        </p:nvSpPr>
        <p:spPr>
          <a:xfrm>
            <a:off x="6193368" y="2174875"/>
            <a:ext cx="5389033"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59" name="Google Shape;59;p104"/>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04"/>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04"/>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p105"/>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5"/>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5"/>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5.png"/><Relationship Id="rId2" Type="http://schemas.openxmlformats.org/officeDocument/2006/relationships/image" Target="../media/image4.png"/><Relationship Id="rId3" Type="http://schemas.openxmlformats.org/officeDocument/2006/relationships/image" Target="../media/image1.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7" Type="http://schemas.openxmlformats.org/officeDocument/2006/relationships/theme" Target="../theme/theme1.xml"/><Relationship Id="rId16" Type="http://schemas.openxmlformats.org/officeDocument/2006/relationships/slideLayout" Target="../slideLayouts/slideLayout13.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9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marR="0" rtl="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96"/>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96"/>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96"/>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96"/>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descr="D:\Users\porce1s\AppData\Local\Microsoft\Windows\Temporary Internet Files\Content.Outlook\E75CP3UI\TER_Logo_NEW_(png).png" id="15" name="Google Shape;15;p96"/>
          <p:cNvPicPr preferRelativeResize="0"/>
          <p:nvPr/>
        </p:nvPicPr>
        <p:blipFill rotWithShape="1">
          <a:blip r:embed="rId1">
            <a:alphaModFix/>
          </a:blip>
          <a:srcRect b="0" l="0" r="0" t="0"/>
          <a:stretch/>
        </p:blipFill>
        <p:spPr>
          <a:xfrm>
            <a:off x="10032438" y="188641"/>
            <a:ext cx="1901629" cy="845603"/>
          </a:xfrm>
          <a:prstGeom prst="rect">
            <a:avLst/>
          </a:prstGeom>
          <a:noFill/>
          <a:ln>
            <a:noFill/>
          </a:ln>
        </p:spPr>
      </p:pic>
      <p:pic>
        <p:nvPicPr>
          <p:cNvPr descr="TER_Logo_top.png" id="16" name="Google Shape;16;p96"/>
          <p:cNvPicPr preferRelativeResize="0"/>
          <p:nvPr/>
        </p:nvPicPr>
        <p:blipFill rotWithShape="1">
          <a:blip r:embed="rId2">
            <a:alphaModFix/>
          </a:blip>
          <a:srcRect b="0" l="0" r="0" t="0"/>
          <a:stretch/>
        </p:blipFill>
        <p:spPr>
          <a:xfrm>
            <a:off x="31842" y="44625"/>
            <a:ext cx="1223663" cy="989619"/>
          </a:xfrm>
          <a:prstGeom prst="rect">
            <a:avLst/>
          </a:prstGeom>
          <a:noFill/>
          <a:ln>
            <a:noFill/>
          </a:ln>
        </p:spPr>
      </p:pic>
      <p:pic>
        <p:nvPicPr>
          <p:cNvPr descr="TER_Logo_bottom.png" id="17" name="Google Shape;17;p96"/>
          <p:cNvPicPr preferRelativeResize="0"/>
          <p:nvPr/>
        </p:nvPicPr>
        <p:blipFill rotWithShape="1">
          <a:blip r:embed="rId3">
            <a:alphaModFix/>
          </a:blip>
          <a:srcRect b="0" l="0" r="0" t="0"/>
          <a:stretch/>
        </p:blipFill>
        <p:spPr>
          <a:xfrm>
            <a:off x="3665280" y="4581128"/>
            <a:ext cx="8526720" cy="227687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chart" Target="../charts/char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5.jpg"/><Relationship Id="rId4" Type="http://schemas.openxmlformats.org/officeDocument/2006/relationships/image" Target="../media/image16.png"/><Relationship Id="rId5"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3.jpg"/><Relationship Id="rId5" Type="http://schemas.openxmlformats.org/officeDocument/2006/relationships/image" Target="../media/image8.jpg"/><Relationship Id="rId6" Type="http://schemas.openxmlformats.org/officeDocument/2006/relationships/image" Target="../media/image19.jpg"/><Relationship Id="rId7"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4.jpg"/><Relationship Id="rId4" Type="http://schemas.openxmlformats.org/officeDocument/2006/relationships/image" Target="../media/image13.jpg"/><Relationship Id="rId5" Type="http://schemas.openxmlformats.org/officeDocument/2006/relationships/image" Target="../media/image35.png"/><Relationship Id="rId6" Type="http://schemas.openxmlformats.org/officeDocument/2006/relationships/image" Target="../media/image2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6.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2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2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28.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34.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33.png"/><Relationship Id="rId4" Type="http://schemas.openxmlformats.org/officeDocument/2006/relationships/image" Target="../media/image2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2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2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0" Type="http://schemas.openxmlformats.org/officeDocument/2006/relationships/image" Target="../media/image39.png"/><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40.png"/><Relationship Id="rId5" Type="http://schemas.openxmlformats.org/officeDocument/2006/relationships/image" Target="../media/image38.png"/><Relationship Id="rId6" Type="http://schemas.openxmlformats.org/officeDocument/2006/relationships/image" Target="../media/image41.jpg"/><Relationship Id="rId7" Type="http://schemas.openxmlformats.org/officeDocument/2006/relationships/image" Target="../media/image37.png"/><Relationship Id="rId8"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100000"/>
              </a:lnSpc>
              <a:spcBef>
                <a:spcPts val="0"/>
              </a:spcBef>
              <a:spcAft>
                <a:spcPts val="0"/>
              </a:spcAft>
              <a:buClr>
                <a:schemeClr val="dk1"/>
              </a:buClr>
              <a:buSzPts val="6000"/>
              <a:buFont typeface="Arial"/>
              <a:buNone/>
            </a:pPr>
            <a:r>
              <a:rPr lang="en-GB"/>
              <a:t>European Touch Referee</a:t>
            </a:r>
            <a:endParaRPr/>
          </a:p>
        </p:txBody>
      </p:sp>
      <p:sp>
        <p:nvSpPr>
          <p:cNvPr id="98" name="Google Shape;98;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dk1"/>
              </a:buClr>
              <a:buSzPts val="2400"/>
              <a:buNone/>
            </a:pPr>
            <a:r>
              <a:rPr b="1" lang="en-GB">
                <a:solidFill>
                  <a:srgbClr val="FF0000"/>
                </a:solidFill>
              </a:rPr>
              <a:t>Re</a:t>
            </a:r>
            <a:r>
              <a:rPr lang="en-GB"/>
              <a:t>feree, </a:t>
            </a:r>
            <a:r>
              <a:rPr b="1" lang="en-GB">
                <a:solidFill>
                  <a:srgbClr val="FF0000"/>
                </a:solidFill>
              </a:rPr>
              <a:t>C</a:t>
            </a:r>
            <a:r>
              <a:rPr lang="en-GB"/>
              <a:t>oaching </a:t>
            </a:r>
            <a:r>
              <a:rPr b="1" lang="en-GB">
                <a:solidFill>
                  <a:srgbClr val="FF0000"/>
                </a:solidFill>
              </a:rPr>
              <a:t>A</a:t>
            </a:r>
            <a:r>
              <a:rPr lang="en-GB"/>
              <a:t>nd </a:t>
            </a:r>
            <a:r>
              <a:rPr b="1" lang="en-GB">
                <a:solidFill>
                  <a:srgbClr val="FF0000"/>
                </a:solidFill>
              </a:rPr>
              <a:t>P</a:t>
            </a:r>
            <a:r>
              <a:rPr lang="en-GB"/>
              <a:t>resenting </a:t>
            </a:r>
            <a:r>
              <a:rPr b="1" lang="en-GB">
                <a:solidFill>
                  <a:srgbClr val="FF0000"/>
                </a:solidFill>
              </a:rPr>
              <a:t>T</a:t>
            </a:r>
            <a:r>
              <a:rPr lang="en-GB"/>
              <a:t>heory course </a:t>
            </a:r>
            <a:br>
              <a:rPr lang="en-GB"/>
            </a:br>
            <a:r>
              <a:rPr lang="en-GB"/>
              <a:t>ReCAPT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0"/>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Qualities of a Good Presenter</a:t>
            </a:r>
            <a:endParaRPr/>
          </a:p>
        </p:txBody>
      </p:sp>
      <p:sp>
        <p:nvSpPr>
          <p:cNvPr id="165" name="Google Shape;165;p10"/>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Enthusiasm - RSVP</a:t>
            </a:r>
            <a:endParaRPr/>
          </a:p>
          <a:p>
            <a:pPr indent="-342900" lvl="0" marL="342900" rtl="0" algn="l">
              <a:lnSpc>
                <a:spcPct val="100000"/>
              </a:lnSpc>
              <a:spcBef>
                <a:spcPts val="640"/>
              </a:spcBef>
              <a:spcAft>
                <a:spcPts val="0"/>
              </a:spcAft>
              <a:buClr>
                <a:schemeClr val="dk1"/>
              </a:buClr>
              <a:buSzPts val="3200"/>
              <a:buChar char="•"/>
            </a:pPr>
            <a:r>
              <a:rPr lang="en-GB"/>
              <a:t>Confidence </a:t>
            </a:r>
            <a:endParaRPr/>
          </a:p>
          <a:p>
            <a:pPr indent="-342900" lvl="0" marL="342900" rtl="0" algn="l">
              <a:lnSpc>
                <a:spcPct val="100000"/>
              </a:lnSpc>
              <a:spcBef>
                <a:spcPts val="640"/>
              </a:spcBef>
              <a:spcAft>
                <a:spcPts val="0"/>
              </a:spcAft>
              <a:buClr>
                <a:schemeClr val="dk1"/>
              </a:buClr>
              <a:buSzPts val="3200"/>
              <a:buChar char="•"/>
            </a:pPr>
            <a:r>
              <a:rPr lang="en-GB"/>
              <a:t>Simplicity - KISS</a:t>
            </a:r>
            <a:endParaRPr/>
          </a:p>
          <a:p>
            <a:pPr indent="-342900" lvl="0" marL="342900" rtl="0" algn="l">
              <a:lnSpc>
                <a:spcPct val="100000"/>
              </a:lnSpc>
              <a:spcBef>
                <a:spcPts val="640"/>
              </a:spcBef>
              <a:spcAft>
                <a:spcPts val="0"/>
              </a:spcAft>
              <a:buClr>
                <a:schemeClr val="dk1"/>
              </a:buClr>
              <a:buSzPts val="3200"/>
              <a:buChar char="•"/>
            </a:pPr>
            <a:r>
              <a:rPr lang="en-GB"/>
              <a:t>Example – Be and give</a:t>
            </a:r>
            <a:endParaRPr/>
          </a:p>
          <a:p>
            <a:pPr indent="-342900" lvl="0" marL="342900" rtl="0" algn="l">
              <a:lnSpc>
                <a:spcPct val="100000"/>
              </a:lnSpc>
              <a:spcBef>
                <a:spcPts val="640"/>
              </a:spcBef>
              <a:spcAft>
                <a:spcPts val="0"/>
              </a:spcAft>
              <a:buClr>
                <a:schemeClr val="dk1"/>
              </a:buClr>
              <a:buSzPts val="3200"/>
              <a:buChar char="•"/>
            </a:pPr>
            <a:r>
              <a:rPr lang="en-GB"/>
              <a:t>Manner</a:t>
            </a:r>
            <a:endParaRPr/>
          </a:p>
          <a:p>
            <a:pPr indent="-342900" lvl="0" marL="342900" rtl="0" algn="l">
              <a:lnSpc>
                <a:spcPct val="100000"/>
              </a:lnSpc>
              <a:spcBef>
                <a:spcPts val="640"/>
              </a:spcBef>
              <a:spcAft>
                <a:spcPts val="0"/>
              </a:spcAft>
              <a:buClr>
                <a:schemeClr val="dk1"/>
              </a:buClr>
              <a:buSzPts val="3200"/>
              <a:buChar char="•"/>
            </a:pPr>
            <a:r>
              <a:rPr lang="en-GB"/>
              <a:t>Empathy</a:t>
            </a:r>
            <a:endParaRPr/>
          </a:p>
          <a:p>
            <a:pPr indent="-342900" lvl="0" marL="342900" rtl="0" algn="l">
              <a:lnSpc>
                <a:spcPct val="100000"/>
              </a:lnSpc>
              <a:spcBef>
                <a:spcPts val="640"/>
              </a:spcBef>
              <a:spcAft>
                <a:spcPts val="0"/>
              </a:spcAft>
              <a:buClr>
                <a:schemeClr val="dk1"/>
              </a:buClr>
              <a:buSzPts val="3200"/>
              <a:buChar char="•"/>
            </a:pPr>
            <a:r>
              <a:rPr lang="en-GB"/>
              <a:t>Listening Skills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Verbal and non-verbal comms</a:t>
            </a:r>
            <a:endParaRPr/>
          </a:p>
        </p:txBody>
      </p:sp>
      <p:sp>
        <p:nvSpPr>
          <p:cNvPr id="172" name="Google Shape;172;p11"/>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SzPts val="1800"/>
              <a:buNone/>
            </a:pPr>
            <a:r>
              <a:rPr lang="en-GB" sz="1800"/>
              <a:t>Albert Mehrabian studies suggest – </a:t>
            </a:r>
            <a:endParaRPr/>
          </a:p>
          <a:p>
            <a:pPr indent="0" lvl="0" marL="0" rtl="0" algn="l">
              <a:lnSpc>
                <a:spcPct val="100000"/>
              </a:lnSpc>
              <a:spcBef>
                <a:spcPts val="640"/>
              </a:spcBef>
              <a:spcAft>
                <a:spcPts val="0"/>
              </a:spcAft>
              <a:buClr>
                <a:schemeClr val="dk1"/>
              </a:buClr>
              <a:buSzPts val="3200"/>
              <a:buNone/>
            </a:pPr>
            <a:r>
              <a:t/>
            </a:r>
            <a:endParaRPr/>
          </a:p>
        </p:txBody>
      </p:sp>
      <p:graphicFrame>
        <p:nvGraphicFramePr>
          <p:cNvPr id="173" name="Google Shape;173;p11"/>
          <p:cNvGraphicFramePr/>
          <p:nvPr/>
        </p:nvGraphicFramePr>
        <p:xfrm>
          <a:off x="2032000" y="2080114"/>
          <a:ext cx="8128000" cy="4499105"/>
        </p:xfrm>
        <a:graphic>
          <a:graphicData uri="http://schemas.openxmlformats.org/drawingml/2006/chart">
            <c:chart r:id="rId3"/>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1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Basic Principles of Presenting</a:t>
            </a:r>
            <a:endParaRPr/>
          </a:p>
        </p:txBody>
      </p:sp>
      <p:sp>
        <p:nvSpPr>
          <p:cNvPr id="180" name="Google Shape;180;p12"/>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514350" lvl="0" marL="514350" rtl="0" algn="l">
              <a:lnSpc>
                <a:spcPct val="100000"/>
              </a:lnSpc>
              <a:spcBef>
                <a:spcPts val="0"/>
              </a:spcBef>
              <a:spcAft>
                <a:spcPts val="0"/>
              </a:spcAft>
              <a:buClr>
                <a:schemeClr val="dk1"/>
              </a:buClr>
              <a:buSzPts val="3200"/>
              <a:buFont typeface="Arial"/>
              <a:buAutoNum type="arabicPeriod"/>
            </a:pPr>
            <a:r>
              <a:rPr lang="en-GB"/>
              <a:t>Preparation and Planning</a:t>
            </a:r>
            <a:endParaRPr/>
          </a:p>
          <a:p>
            <a:pPr indent="-514350" lvl="0" marL="514350" rtl="0" algn="l">
              <a:lnSpc>
                <a:spcPct val="100000"/>
              </a:lnSpc>
              <a:spcBef>
                <a:spcPts val="640"/>
              </a:spcBef>
              <a:spcAft>
                <a:spcPts val="0"/>
              </a:spcAft>
              <a:buClr>
                <a:schemeClr val="dk1"/>
              </a:buClr>
              <a:buSzPts val="3200"/>
              <a:buFont typeface="Arial"/>
              <a:buAutoNum type="arabicPeriod"/>
            </a:pPr>
            <a:r>
              <a:rPr lang="en-GB"/>
              <a:t>Motivation</a:t>
            </a:r>
            <a:endParaRPr/>
          </a:p>
          <a:p>
            <a:pPr indent="-514350" lvl="0" marL="514350" rtl="0" algn="l">
              <a:lnSpc>
                <a:spcPct val="100000"/>
              </a:lnSpc>
              <a:spcBef>
                <a:spcPts val="640"/>
              </a:spcBef>
              <a:spcAft>
                <a:spcPts val="0"/>
              </a:spcAft>
              <a:buClr>
                <a:schemeClr val="dk1"/>
              </a:buClr>
              <a:buSzPts val="3200"/>
              <a:buFont typeface="Arial"/>
              <a:buAutoNum type="arabicPeriod"/>
            </a:pPr>
            <a:r>
              <a:rPr lang="en-GB"/>
              <a:t>Confirmation</a:t>
            </a:r>
            <a:endParaRPr/>
          </a:p>
        </p:txBody>
      </p:sp>
      <p:pic>
        <p:nvPicPr>
          <p:cNvPr id="181" name="Google Shape;181;p12"/>
          <p:cNvPicPr preferRelativeResize="0"/>
          <p:nvPr/>
        </p:nvPicPr>
        <p:blipFill rotWithShape="1">
          <a:blip r:embed="rId3">
            <a:alphaModFix/>
          </a:blip>
          <a:srcRect b="0" l="0" r="0" t="0"/>
          <a:stretch/>
        </p:blipFill>
        <p:spPr>
          <a:xfrm>
            <a:off x="8274205" y="1600201"/>
            <a:ext cx="3308195" cy="292719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0" st="0"/>
                                            </p:txEl>
                                          </p:spTgt>
                                        </p:tgtEl>
                                        <p:attrNameLst>
                                          <p:attrName>style.visibility</p:attrName>
                                        </p:attrNameLst>
                                      </p:cBhvr>
                                      <p:to>
                                        <p:strVal val="visible"/>
                                      </p:to>
                                    </p:set>
                                    <p:animEffect filter="fade" transition="in">
                                      <p:cBhvr>
                                        <p:cTn dur="500"/>
                                        <p:tgtEl>
                                          <p:spTgt spid="18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1" st="1"/>
                                            </p:txEl>
                                          </p:spTgt>
                                        </p:tgtEl>
                                        <p:attrNameLst>
                                          <p:attrName>style.visibility</p:attrName>
                                        </p:attrNameLst>
                                      </p:cBhvr>
                                      <p:to>
                                        <p:strVal val="visible"/>
                                      </p:to>
                                    </p:set>
                                    <p:animEffect filter="fade" transition="in">
                                      <p:cBhvr>
                                        <p:cTn dur="500"/>
                                        <p:tgtEl>
                                          <p:spTgt spid="18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2" st="2"/>
                                            </p:txEl>
                                          </p:spTgt>
                                        </p:tgtEl>
                                        <p:attrNameLst>
                                          <p:attrName>style.visibility</p:attrName>
                                        </p:attrNameLst>
                                      </p:cBhvr>
                                      <p:to>
                                        <p:strVal val="visible"/>
                                      </p:to>
                                    </p:set>
                                    <p:animEffect filter="fade" transition="in">
                                      <p:cBhvr>
                                        <p:cTn dur="500"/>
                                        <p:tgtEl>
                                          <p:spTgt spid="180">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1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Preparation</a:t>
            </a:r>
            <a:endParaRPr/>
          </a:p>
        </p:txBody>
      </p:sp>
      <p:sp>
        <p:nvSpPr>
          <p:cNvPr id="188" name="Google Shape;188;p13"/>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Preparation takes time</a:t>
            </a:r>
            <a:endParaRPr/>
          </a:p>
          <a:p>
            <a:pPr indent="-342900" lvl="0" marL="342900" rtl="0" algn="l">
              <a:lnSpc>
                <a:spcPct val="100000"/>
              </a:lnSpc>
              <a:spcBef>
                <a:spcPts val="640"/>
              </a:spcBef>
              <a:spcAft>
                <a:spcPts val="0"/>
              </a:spcAft>
              <a:buClr>
                <a:schemeClr val="dk1"/>
              </a:buClr>
              <a:buSzPts val="3200"/>
              <a:buChar char="•"/>
            </a:pPr>
            <a:r>
              <a:rPr lang="en-GB"/>
              <a:t>Develop a logical approach</a:t>
            </a:r>
            <a:endParaRPr/>
          </a:p>
          <a:p>
            <a:pPr indent="-342900" lvl="0" marL="342900" rtl="0" algn="l">
              <a:lnSpc>
                <a:spcPct val="100000"/>
              </a:lnSpc>
              <a:spcBef>
                <a:spcPts val="640"/>
              </a:spcBef>
              <a:spcAft>
                <a:spcPts val="0"/>
              </a:spcAft>
              <a:buClr>
                <a:schemeClr val="dk1"/>
              </a:buClr>
              <a:buSzPts val="3200"/>
              <a:buChar char="•"/>
            </a:pPr>
            <a:r>
              <a:rPr lang="en-GB"/>
              <a:t>7 Ps</a:t>
            </a:r>
            <a:endParaRPr/>
          </a:p>
          <a:p>
            <a:pPr indent="-139700" lvl="0" marL="342900" rtl="0" algn="l">
              <a:lnSpc>
                <a:spcPct val="100000"/>
              </a:lnSpc>
              <a:spcBef>
                <a:spcPts val="640"/>
              </a:spcBef>
              <a:spcAft>
                <a:spcPts val="0"/>
              </a:spcAft>
              <a:buClr>
                <a:schemeClr val="dk1"/>
              </a:buClr>
              <a:buSzPts val="3200"/>
              <a:buNone/>
            </a:pPr>
            <a:r>
              <a:t/>
            </a:r>
            <a:endParaRPr/>
          </a:p>
        </p:txBody>
      </p:sp>
      <p:pic>
        <p:nvPicPr>
          <p:cNvPr id="189" name="Google Shape;189;p13"/>
          <p:cNvPicPr preferRelativeResize="0"/>
          <p:nvPr/>
        </p:nvPicPr>
        <p:blipFill rotWithShape="1">
          <a:blip r:embed="rId3">
            <a:alphaModFix/>
          </a:blip>
          <a:srcRect b="0" l="0" r="0" t="0"/>
          <a:stretch/>
        </p:blipFill>
        <p:spPr>
          <a:xfrm>
            <a:off x="9367024" y="1417638"/>
            <a:ext cx="2215376" cy="2174488"/>
          </a:xfrm>
          <a:prstGeom prst="rect">
            <a:avLst/>
          </a:prstGeom>
          <a:noFill/>
          <a:ln>
            <a:noFill/>
          </a:ln>
        </p:spPr>
      </p:pic>
      <p:pic>
        <p:nvPicPr>
          <p:cNvPr id="190" name="Google Shape;190;p13"/>
          <p:cNvPicPr preferRelativeResize="0"/>
          <p:nvPr/>
        </p:nvPicPr>
        <p:blipFill rotWithShape="1">
          <a:blip r:embed="rId4">
            <a:alphaModFix/>
          </a:blip>
          <a:srcRect b="0" l="0" r="0" t="0"/>
          <a:stretch/>
        </p:blipFill>
        <p:spPr>
          <a:xfrm>
            <a:off x="6200077" y="1417638"/>
            <a:ext cx="2943923" cy="2174488"/>
          </a:xfrm>
          <a:prstGeom prst="rect">
            <a:avLst/>
          </a:prstGeom>
          <a:noFill/>
          <a:ln>
            <a:noFill/>
          </a:ln>
        </p:spPr>
      </p:pic>
      <p:pic>
        <p:nvPicPr>
          <p:cNvPr id="191" name="Google Shape;191;p13"/>
          <p:cNvPicPr preferRelativeResize="0"/>
          <p:nvPr/>
        </p:nvPicPr>
        <p:blipFill rotWithShape="1">
          <a:blip r:embed="rId5">
            <a:alphaModFix/>
          </a:blip>
          <a:srcRect b="0" l="0" r="0" t="0"/>
          <a:stretch/>
        </p:blipFill>
        <p:spPr>
          <a:xfrm>
            <a:off x="7649737" y="3774689"/>
            <a:ext cx="2899317" cy="189013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8">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Preparation </a:t>
            </a:r>
            <a:endParaRPr/>
          </a:p>
        </p:txBody>
      </p:sp>
      <p:grpSp>
        <p:nvGrpSpPr>
          <p:cNvPr id="198" name="Google Shape;198;p14"/>
          <p:cNvGrpSpPr/>
          <p:nvPr/>
        </p:nvGrpSpPr>
        <p:grpSpPr>
          <a:xfrm>
            <a:off x="3191045" y="1420839"/>
            <a:ext cx="5809909" cy="5021488"/>
            <a:chOff x="2581445" y="3201"/>
            <a:chExt cx="5809909" cy="5021488"/>
          </a:xfrm>
        </p:grpSpPr>
        <p:sp>
          <p:nvSpPr>
            <p:cNvPr id="199" name="Google Shape;199;p14"/>
            <p:cNvSpPr/>
            <p:nvPr/>
          </p:nvSpPr>
          <p:spPr>
            <a:xfrm>
              <a:off x="4649241" y="3201"/>
              <a:ext cx="1674316" cy="1088305"/>
            </a:xfrm>
            <a:prstGeom prst="roundRect">
              <a:avLst>
                <a:gd fmla="val 16667" name="adj"/>
              </a:avLst>
            </a:prstGeom>
            <a:solidFill>
              <a:schemeClr val="accent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p14"/>
            <p:cNvSpPr txBox="1"/>
            <p:nvPr/>
          </p:nvSpPr>
          <p:spPr>
            <a:xfrm>
              <a:off x="4702368" y="56328"/>
              <a:ext cx="1568062" cy="982051"/>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Clr>
                  <a:schemeClr val="lt1"/>
                </a:buClr>
                <a:buSzPts val="2800"/>
                <a:buFont typeface="Arial"/>
                <a:buNone/>
              </a:pPr>
              <a:r>
                <a:rPr b="0" i="0" lang="en-GB" sz="2800" u="none" cap="none" strike="noStrike">
                  <a:solidFill>
                    <a:schemeClr val="lt1"/>
                  </a:solidFill>
                  <a:latin typeface="Arial"/>
                  <a:ea typeface="Arial"/>
                  <a:cs typeface="Arial"/>
                  <a:sym typeface="Arial"/>
                </a:rPr>
                <a:t>Visual</a:t>
              </a:r>
              <a:endParaRPr b="0" i="0" sz="1400" u="none" cap="none" strike="noStrike">
                <a:solidFill>
                  <a:srgbClr val="000000"/>
                </a:solidFill>
                <a:latin typeface="Arial"/>
                <a:ea typeface="Arial"/>
                <a:cs typeface="Arial"/>
                <a:sym typeface="Arial"/>
              </a:endParaRPr>
            </a:p>
          </p:txBody>
        </p:sp>
        <p:sp>
          <p:nvSpPr>
            <p:cNvPr id="201" name="Google Shape;201;p14"/>
            <p:cNvSpPr/>
            <p:nvPr/>
          </p:nvSpPr>
          <p:spPr>
            <a:xfrm>
              <a:off x="3312189" y="547354"/>
              <a:ext cx="4348420" cy="4348420"/>
            </a:xfrm>
            <a:custGeom>
              <a:rect b="b" l="l" r="r" t="t"/>
              <a:pathLst>
                <a:path extrusionOk="0" h="120000" w="120000">
                  <a:moveTo>
                    <a:pt x="83420" y="4759"/>
                  </a:moveTo>
                  <a:lnTo>
                    <a:pt x="83420" y="4759"/>
                  </a:lnTo>
                  <a:cubicBezTo>
                    <a:pt x="93997" y="9243"/>
                    <a:pt x="103065" y="16670"/>
                    <a:pt x="109545" y="26157"/>
                  </a:cubicBezTo>
                </a:path>
              </a:pathLst>
            </a:cu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14"/>
            <p:cNvSpPr/>
            <p:nvPr/>
          </p:nvSpPr>
          <p:spPr>
            <a:xfrm>
              <a:off x="6717038" y="1505543"/>
              <a:ext cx="1674316" cy="1088305"/>
            </a:xfrm>
            <a:prstGeom prst="roundRect">
              <a:avLst>
                <a:gd fmla="val 16667" name="adj"/>
              </a:avLst>
            </a:prstGeom>
            <a:solidFill>
              <a:srgbClr val="5AB46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p14"/>
            <p:cNvSpPr txBox="1"/>
            <p:nvPr/>
          </p:nvSpPr>
          <p:spPr>
            <a:xfrm>
              <a:off x="6770165" y="1558670"/>
              <a:ext cx="1568062" cy="982051"/>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Clr>
                  <a:schemeClr val="lt1"/>
                </a:buClr>
                <a:buSzPts val="2800"/>
                <a:buFont typeface="Arial"/>
                <a:buNone/>
              </a:pPr>
              <a:r>
                <a:rPr b="0" i="0" lang="en-GB" sz="2800" u="none" cap="none" strike="noStrike">
                  <a:solidFill>
                    <a:schemeClr val="lt1"/>
                  </a:solidFill>
                  <a:latin typeface="Arial"/>
                  <a:ea typeface="Arial"/>
                  <a:cs typeface="Arial"/>
                  <a:sym typeface="Arial"/>
                </a:rPr>
                <a:t>Physical</a:t>
              </a:r>
              <a:endParaRPr b="0" i="0" sz="1400" u="none" cap="none" strike="noStrike">
                <a:solidFill>
                  <a:srgbClr val="000000"/>
                </a:solidFill>
                <a:latin typeface="Arial"/>
                <a:ea typeface="Arial"/>
                <a:cs typeface="Arial"/>
                <a:sym typeface="Arial"/>
              </a:endParaRPr>
            </a:p>
          </p:txBody>
        </p:sp>
        <p:sp>
          <p:nvSpPr>
            <p:cNvPr id="204" name="Google Shape;204;p14"/>
            <p:cNvSpPr/>
            <p:nvPr/>
          </p:nvSpPr>
          <p:spPr>
            <a:xfrm>
              <a:off x="3312189" y="547354"/>
              <a:ext cx="4348420" cy="4348420"/>
            </a:xfrm>
            <a:custGeom>
              <a:rect b="b" l="l" r="r" t="t"/>
              <a:pathLst>
                <a:path extrusionOk="0" h="120000" w="120000">
                  <a:moveTo>
                    <a:pt x="119918" y="56859"/>
                  </a:moveTo>
                  <a:cubicBezTo>
                    <a:pt x="120593" y="69728"/>
                    <a:pt x="117106" y="82472"/>
                    <a:pt x="109974" y="93205"/>
                  </a:cubicBezTo>
                </a:path>
              </a:pathLst>
            </a:custGeom>
            <a:noFill/>
            <a:ln cap="flat" cmpd="sng" w="9525">
              <a:solidFill>
                <a:srgbClr val="5AB46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Google Shape;205;p14"/>
            <p:cNvSpPr/>
            <p:nvPr/>
          </p:nvSpPr>
          <p:spPr>
            <a:xfrm>
              <a:off x="5927210" y="3936384"/>
              <a:ext cx="1674316" cy="1088305"/>
            </a:xfrm>
            <a:prstGeom prst="roundRect">
              <a:avLst>
                <a:gd fmla="val 16667" name="adj"/>
              </a:avLst>
            </a:prstGeom>
            <a:solidFill>
              <a:srgbClr val="5DAEA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p14"/>
            <p:cNvSpPr txBox="1"/>
            <p:nvPr/>
          </p:nvSpPr>
          <p:spPr>
            <a:xfrm>
              <a:off x="5980337" y="3989511"/>
              <a:ext cx="1568062" cy="982051"/>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Clr>
                  <a:schemeClr val="lt1"/>
                </a:buClr>
                <a:buSzPts val="2800"/>
                <a:buFont typeface="Arial"/>
                <a:buNone/>
              </a:pPr>
              <a:r>
                <a:rPr b="0" i="0" lang="en-GB" sz="2800" u="none" cap="none" strike="noStrike">
                  <a:solidFill>
                    <a:schemeClr val="lt1"/>
                  </a:solidFill>
                  <a:latin typeface="Arial"/>
                  <a:ea typeface="Arial"/>
                  <a:cs typeface="Arial"/>
                  <a:sym typeface="Arial"/>
                </a:rPr>
                <a:t>Verbal</a:t>
              </a:r>
              <a:endParaRPr b="0" i="0" sz="1400" u="none" cap="none" strike="noStrike">
                <a:solidFill>
                  <a:srgbClr val="000000"/>
                </a:solidFill>
                <a:latin typeface="Arial"/>
                <a:ea typeface="Arial"/>
                <a:cs typeface="Arial"/>
                <a:sym typeface="Arial"/>
              </a:endParaRPr>
            </a:p>
          </p:txBody>
        </p:sp>
        <p:sp>
          <p:nvSpPr>
            <p:cNvPr id="207" name="Google Shape;207;p14"/>
            <p:cNvSpPr/>
            <p:nvPr/>
          </p:nvSpPr>
          <p:spPr>
            <a:xfrm>
              <a:off x="3312189" y="547354"/>
              <a:ext cx="4348420" cy="4348420"/>
            </a:xfrm>
            <a:custGeom>
              <a:rect b="b" l="l" r="r" t="t"/>
              <a:pathLst>
                <a:path extrusionOk="0" h="120000" w="120000">
                  <a:moveTo>
                    <a:pt x="71926" y="118803"/>
                  </a:moveTo>
                  <a:lnTo>
                    <a:pt x="71926" y="118803"/>
                  </a:lnTo>
                  <a:cubicBezTo>
                    <a:pt x="64055" y="120399"/>
                    <a:pt x="55944" y="120399"/>
                    <a:pt x="48073" y="118803"/>
                  </a:cubicBezTo>
                </a:path>
              </a:pathLst>
            </a:custGeom>
            <a:noFill/>
            <a:ln cap="flat" cmpd="sng" w="9525">
              <a:solidFill>
                <a:srgbClr val="5DAEA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p14"/>
            <p:cNvSpPr/>
            <p:nvPr/>
          </p:nvSpPr>
          <p:spPr>
            <a:xfrm>
              <a:off x="3371273" y="3936384"/>
              <a:ext cx="1674316" cy="1088305"/>
            </a:xfrm>
            <a:prstGeom prst="roundRect">
              <a:avLst>
                <a:gd fmla="val 16667" name="adj"/>
              </a:avLst>
            </a:prstGeom>
            <a:solidFill>
              <a:srgbClr val="6078A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p14"/>
            <p:cNvSpPr txBox="1"/>
            <p:nvPr/>
          </p:nvSpPr>
          <p:spPr>
            <a:xfrm>
              <a:off x="3424400" y="3989511"/>
              <a:ext cx="1568062" cy="982051"/>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Clr>
                  <a:schemeClr val="lt1"/>
                </a:buClr>
                <a:buSzPts val="2800"/>
                <a:buFont typeface="Arial"/>
                <a:buNone/>
              </a:pPr>
              <a:r>
                <a:rPr b="0" i="0" lang="en-GB" sz="2800" u="none" cap="none" strike="noStrike">
                  <a:solidFill>
                    <a:schemeClr val="lt1"/>
                  </a:solidFill>
                  <a:latin typeface="Arial"/>
                  <a:ea typeface="Arial"/>
                  <a:cs typeface="Arial"/>
                  <a:sym typeface="Arial"/>
                </a:rPr>
                <a:t>Aural</a:t>
              </a:r>
              <a:endParaRPr b="0" i="0" sz="1400" u="none" cap="none" strike="noStrike">
                <a:solidFill>
                  <a:srgbClr val="000000"/>
                </a:solidFill>
                <a:latin typeface="Arial"/>
                <a:ea typeface="Arial"/>
                <a:cs typeface="Arial"/>
                <a:sym typeface="Arial"/>
              </a:endParaRPr>
            </a:p>
          </p:txBody>
        </p:sp>
        <p:sp>
          <p:nvSpPr>
            <p:cNvPr id="210" name="Google Shape;210;p14"/>
            <p:cNvSpPr/>
            <p:nvPr/>
          </p:nvSpPr>
          <p:spPr>
            <a:xfrm>
              <a:off x="3312189" y="547354"/>
              <a:ext cx="4348420" cy="4348420"/>
            </a:xfrm>
            <a:custGeom>
              <a:rect b="b" l="l" r="r" t="t"/>
              <a:pathLst>
                <a:path extrusionOk="0" h="120000" w="120000">
                  <a:moveTo>
                    <a:pt x="10026" y="93205"/>
                  </a:moveTo>
                  <a:cubicBezTo>
                    <a:pt x="2894" y="82472"/>
                    <a:pt x="-592" y="69728"/>
                    <a:pt x="82" y="56859"/>
                  </a:cubicBezTo>
                </a:path>
              </a:pathLst>
            </a:custGeom>
            <a:noFill/>
            <a:ln cap="flat" cmpd="sng" w="9525">
              <a:solidFill>
                <a:srgbClr val="6078A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14"/>
            <p:cNvSpPr/>
            <p:nvPr/>
          </p:nvSpPr>
          <p:spPr>
            <a:xfrm>
              <a:off x="2581445" y="1505543"/>
              <a:ext cx="1674316" cy="1088305"/>
            </a:xfrm>
            <a:prstGeom prst="roundRect">
              <a:avLst>
                <a:gd fmla="val 16667" name="adj"/>
              </a:avLst>
            </a:prstGeom>
            <a:solidFill>
              <a:srgbClr val="7F63A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14"/>
            <p:cNvSpPr txBox="1"/>
            <p:nvPr/>
          </p:nvSpPr>
          <p:spPr>
            <a:xfrm>
              <a:off x="2634572" y="1558670"/>
              <a:ext cx="1568062" cy="982051"/>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Clr>
                  <a:schemeClr val="lt1"/>
                </a:buClr>
                <a:buSzPts val="2800"/>
                <a:buFont typeface="Arial"/>
                <a:buNone/>
              </a:pPr>
              <a:r>
                <a:rPr b="0" i="0" lang="en-GB" sz="2800" u="none" cap="none" strike="noStrike">
                  <a:solidFill>
                    <a:schemeClr val="lt1"/>
                  </a:solidFill>
                  <a:latin typeface="Arial"/>
                  <a:ea typeface="Arial"/>
                  <a:cs typeface="Arial"/>
                  <a:sym typeface="Arial"/>
                </a:rPr>
                <a:t>Logical</a:t>
              </a:r>
              <a:endParaRPr b="0" i="0" sz="1400" u="none" cap="none" strike="noStrike">
                <a:solidFill>
                  <a:srgbClr val="000000"/>
                </a:solidFill>
                <a:latin typeface="Arial"/>
                <a:ea typeface="Arial"/>
                <a:cs typeface="Arial"/>
                <a:sym typeface="Arial"/>
              </a:endParaRPr>
            </a:p>
          </p:txBody>
        </p:sp>
        <p:sp>
          <p:nvSpPr>
            <p:cNvPr id="213" name="Google Shape;213;p14"/>
            <p:cNvSpPr/>
            <p:nvPr/>
          </p:nvSpPr>
          <p:spPr>
            <a:xfrm>
              <a:off x="3312189" y="547354"/>
              <a:ext cx="4348420" cy="4348420"/>
            </a:xfrm>
            <a:custGeom>
              <a:rect b="b" l="l" r="r" t="t"/>
              <a:pathLst>
                <a:path extrusionOk="0" h="120000" w="120000">
                  <a:moveTo>
                    <a:pt x="10455" y="26158"/>
                  </a:moveTo>
                  <a:lnTo>
                    <a:pt x="10455" y="26158"/>
                  </a:lnTo>
                  <a:cubicBezTo>
                    <a:pt x="16935" y="16671"/>
                    <a:pt x="26003" y="9244"/>
                    <a:pt x="36580" y="4760"/>
                  </a:cubicBezTo>
                </a:path>
              </a:pathLst>
            </a:custGeom>
            <a:noFill/>
            <a:ln cap="flat" cmpd="sng" w="9525">
              <a:solidFill>
                <a:srgbClr val="7F63A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14" name="Google Shape;214;p14"/>
          <p:cNvSpPr txBox="1"/>
          <p:nvPr/>
        </p:nvSpPr>
        <p:spPr>
          <a:xfrm>
            <a:off x="5084323" y="2813423"/>
            <a:ext cx="2023353" cy="2308324"/>
          </a:xfrm>
          <a:prstGeom prst="rect">
            <a:avLst/>
          </a:prstGeom>
          <a:solidFill>
            <a:srgbClr val="4F6128"/>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rgbClr val="F2F2F2"/>
                </a:solidFill>
                <a:latin typeface="Arial"/>
                <a:ea typeface="Arial"/>
                <a:cs typeface="Arial"/>
                <a:sym typeface="Arial"/>
              </a:rPr>
              <a:t>Two groups or learners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F2F2F2"/>
              </a:solidFill>
              <a:latin typeface="Arial"/>
              <a:ea typeface="Arial"/>
              <a:cs typeface="Arial"/>
              <a:sym typeface="Arial"/>
            </a:endParaRPr>
          </a:p>
          <a:p>
            <a:pPr indent="-285750" lvl="0" marL="285750" marR="0" rtl="0" algn="l">
              <a:lnSpc>
                <a:spcPct val="100000"/>
              </a:lnSpc>
              <a:spcBef>
                <a:spcPts val="0"/>
              </a:spcBef>
              <a:spcAft>
                <a:spcPts val="0"/>
              </a:spcAft>
              <a:buClr>
                <a:srgbClr val="F2F2F2"/>
              </a:buClr>
              <a:buSzPts val="2400"/>
              <a:buFont typeface="Arial"/>
              <a:buChar char="•"/>
            </a:pPr>
            <a:r>
              <a:rPr b="0" i="0" lang="en-GB" sz="2400" u="none" cap="none" strike="noStrike">
                <a:solidFill>
                  <a:srgbClr val="F2F2F2"/>
                </a:solidFill>
                <a:latin typeface="Arial"/>
                <a:ea typeface="Arial"/>
                <a:cs typeface="Arial"/>
                <a:sym typeface="Arial"/>
              </a:rPr>
              <a:t>Social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F2F2F2"/>
              </a:solidFill>
              <a:latin typeface="Arial"/>
              <a:ea typeface="Arial"/>
              <a:cs typeface="Arial"/>
              <a:sym typeface="Arial"/>
            </a:endParaRPr>
          </a:p>
          <a:p>
            <a:pPr indent="-285750" lvl="0" marL="285750" marR="0" rtl="0" algn="l">
              <a:lnSpc>
                <a:spcPct val="100000"/>
              </a:lnSpc>
              <a:spcBef>
                <a:spcPts val="0"/>
              </a:spcBef>
              <a:spcAft>
                <a:spcPts val="0"/>
              </a:spcAft>
              <a:buClr>
                <a:srgbClr val="F2F2F2"/>
              </a:buClr>
              <a:buSzPts val="2400"/>
              <a:buFont typeface="Arial"/>
              <a:buChar char="•"/>
            </a:pPr>
            <a:r>
              <a:rPr b="0" i="0" lang="en-GB" sz="2400" u="none" cap="none" strike="noStrike">
                <a:solidFill>
                  <a:srgbClr val="F2F2F2"/>
                </a:solidFill>
                <a:latin typeface="Arial"/>
                <a:ea typeface="Arial"/>
                <a:cs typeface="Arial"/>
                <a:sym typeface="Arial"/>
              </a:rPr>
              <a:t>Solitary</a:t>
            </a:r>
            <a:endParaRPr b="0" i="0" sz="1400" u="none" cap="none" strike="noStrike">
              <a:solidFill>
                <a:srgbClr val="000000"/>
              </a:solidFill>
              <a:latin typeface="Arial"/>
              <a:ea typeface="Arial"/>
              <a:cs typeface="Arial"/>
              <a:sym typeface="Arial"/>
            </a:endParaRPr>
          </a:p>
        </p:txBody>
      </p:sp>
      <p:sp>
        <p:nvSpPr>
          <p:cNvPr id="215" name="Google Shape;215;p14"/>
          <p:cNvSpPr txBox="1"/>
          <p:nvPr/>
        </p:nvSpPr>
        <p:spPr>
          <a:xfrm>
            <a:off x="609599" y="2813423"/>
            <a:ext cx="2386519" cy="138499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chemeClr val="dk1"/>
                </a:solidFill>
                <a:latin typeface="Arial"/>
                <a:ea typeface="Arial"/>
                <a:cs typeface="Arial"/>
                <a:sym typeface="Arial"/>
              </a:rPr>
              <a:t>Factors to consider, How we learn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Preparation </a:t>
            </a:r>
            <a:endParaRPr/>
          </a:p>
        </p:txBody>
      </p:sp>
      <p:sp>
        <p:nvSpPr>
          <p:cNvPr id="222" name="Google Shape;222;p15"/>
          <p:cNvSpPr txBox="1"/>
          <p:nvPr>
            <p:ph idx="1" type="body"/>
          </p:nvPr>
        </p:nvSpPr>
        <p:spPr>
          <a:xfrm>
            <a:off x="838200" y="1690688"/>
            <a:ext cx="10515600" cy="4671201"/>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Factors to consider – </a:t>
            </a:r>
            <a:endParaRPr/>
          </a:p>
          <a:p>
            <a:pPr indent="-285750" lvl="1" marL="742950" rtl="0" algn="l">
              <a:lnSpc>
                <a:spcPct val="100000"/>
              </a:lnSpc>
              <a:spcBef>
                <a:spcPts val="560"/>
              </a:spcBef>
              <a:spcAft>
                <a:spcPts val="0"/>
              </a:spcAft>
              <a:buClr>
                <a:schemeClr val="dk1"/>
              </a:buClr>
              <a:buSzPts val="2800"/>
              <a:buChar char="–"/>
            </a:pPr>
            <a:r>
              <a:rPr lang="en-GB"/>
              <a:t>Analyse a subject and person to find out MUST KNOWS, SHOULD KNOWS and COULD KNOWS.</a:t>
            </a:r>
            <a:endParaRPr/>
          </a:p>
          <a:p>
            <a:pPr indent="-285750" lvl="1" marL="742950" rtl="0" algn="l">
              <a:lnSpc>
                <a:spcPct val="100000"/>
              </a:lnSpc>
              <a:spcBef>
                <a:spcPts val="560"/>
              </a:spcBef>
              <a:spcAft>
                <a:spcPts val="0"/>
              </a:spcAft>
              <a:buClr>
                <a:schemeClr val="dk1"/>
              </a:buClr>
              <a:buSzPts val="2800"/>
              <a:buChar char="–"/>
            </a:pPr>
            <a:r>
              <a:rPr lang="en-GB"/>
              <a:t>By deciding what people must know you can decide on an aim</a:t>
            </a:r>
            <a:endParaRPr/>
          </a:p>
          <a:p>
            <a:pPr indent="-342900" lvl="0" marL="342900" rtl="0" algn="l">
              <a:lnSpc>
                <a:spcPct val="100000"/>
              </a:lnSpc>
              <a:spcBef>
                <a:spcPts val="640"/>
              </a:spcBef>
              <a:spcAft>
                <a:spcPts val="0"/>
              </a:spcAft>
              <a:buClr>
                <a:schemeClr val="dk1"/>
              </a:buClr>
              <a:buSzPts val="3200"/>
              <a:buChar char="•"/>
            </a:pPr>
            <a:r>
              <a:rPr lang="en-GB"/>
              <a:t>Logical sequence</a:t>
            </a:r>
            <a:endParaRPr/>
          </a:p>
          <a:p>
            <a:pPr indent="-342900" lvl="0" marL="342900" rtl="0" algn="l">
              <a:lnSpc>
                <a:spcPct val="100000"/>
              </a:lnSpc>
              <a:spcBef>
                <a:spcPts val="640"/>
              </a:spcBef>
              <a:spcAft>
                <a:spcPts val="0"/>
              </a:spcAft>
              <a:buClr>
                <a:schemeClr val="dk1"/>
              </a:buClr>
              <a:buSzPts val="3200"/>
              <a:buChar char="•"/>
            </a:pPr>
            <a:r>
              <a:rPr lang="en-GB"/>
              <a:t>Timings</a:t>
            </a:r>
            <a:endParaRPr/>
          </a:p>
          <a:p>
            <a:pPr indent="-139700" lvl="0" marL="342900" rtl="0" algn="l">
              <a:lnSpc>
                <a:spcPct val="100000"/>
              </a:lnSpc>
              <a:spcBef>
                <a:spcPts val="640"/>
              </a:spcBef>
              <a:spcAft>
                <a:spcPts val="0"/>
              </a:spcAft>
              <a:buClr>
                <a:schemeClr val="dk1"/>
              </a:buClr>
              <a:buSzPts val="3200"/>
              <a:buNone/>
            </a:pPr>
            <a:r>
              <a:t/>
            </a:r>
            <a:endParaRPr/>
          </a:p>
          <a:p>
            <a:pPr indent="-139700" lvl="0" marL="342900" rtl="0" algn="l">
              <a:lnSpc>
                <a:spcPct val="100000"/>
              </a:lnSpc>
              <a:spcBef>
                <a:spcPts val="640"/>
              </a:spcBef>
              <a:spcAft>
                <a:spcPts val="0"/>
              </a:spcAft>
              <a:buClr>
                <a:schemeClr val="dk1"/>
              </a:buClr>
              <a:buSzPts val="3200"/>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2">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Preparation</a:t>
            </a:r>
            <a:endParaRPr/>
          </a:p>
        </p:txBody>
      </p:sp>
      <p:sp>
        <p:nvSpPr>
          <p:cNvPr id="229" name="Google Shape;229;p16"/>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Abilities</a:t>
            </a:r>
            <a:endParaRPr/>
          </a:p>
          <a:p>
            <a:pPr indent="-342900" lvl="0" marL="342900" rtl="0" algn="l">
              <a:lnSpc>
                <a:spcPct val="100000"/>
              </a:lnSpc>
              <a:spcBef>
                <a:spcPts val="640"/>
              </a:spcBef>
              <a:spcAft>
                <a:spcPts val="0"/>
              </a:spcAft>
              <a:buClr>
                <a:schemeClr val="dk1"/>
              </a:buClr>
              <a:buSzPts val="3200"/>
              <a:buChar char="•"/>
            </a:pPr>
            <a:r>
              <a:rPr lang="en-GB"/>
              <a:t>Training aids</a:t>
            </a:r>
            <a:endParaRPr/>
          </a:p>
          <a:p>
            <a:pPr indent="-342900" lvl="0" marL="342900" rtl="0" algn="l">
              <a:lnSpc>
                <a:spcPct val="100000"/>
              </a:lnSpc>
              <a:spcBef>
                <a:spcPts val="640"/>
              </a:spcBef>
              <a:spcAft>
                <a:spcPts val="0"/>
              </a:spcAft>
              <a:buClr>
                <a:schemeClr val="dk1"/>
              </a:buClr>
              <a:buSzPts val="3200"/>
              <a:buChar char="•"/>
            </a:pPr>
            <a:r>
              <a:rPr lang="en-GB"/>
              <a:t>How to achieve </a:t>
            </a:r>
            <a:endParaRPr/>
          </a:p>
          <a:p>
            <a:pPr indent="-285750" lvl="1" marL="742950" rtl="0" algn="l">
              <a:lnSpc>
                <a:spcPct val="100000"/>
              </a:lnSpc>
              <a:spcBef>
                <a:spcPts val="560"/>
              </a:spcBef>
              <a:spcAft>
                <a:spcPts val="0"/>
              </a:spcAft>
              <a:buClr>
                <a:schemeClr val="dk1"/>
              </a:buClr>
              <a:buSzPts val="2800"/>
              <a:buChar char="–"/>
            </a:pPr>
            <a:r>
              <a:rPr lang="en-GB"/>
              <a:t>Presentation</a:t>
            </a:r>
            <a:endParaRPr/>
          </a:p>
          <a:p>
            <a:pPr indent="-285750" lvl="1" marL="742950" rtl="0" algn="l">
              <a:lnSpc>
                <a:spcPct val="100000"/>
              </a:lnSpc>
              <a:spcBef>
                <a:spcPts val="560"/>
              </a:spcBef>
              <a:spcAft>
                <a:spcPts val="0"/>
              </a:spcAft>
              <a:buClr>
                <a:schemeClr val="dk1"/>
              </a:buClr>
              <a:buSzPts val="2800"/>
              <a:buChar char="–"/>
            </a:pPr>
            <a:r>
              <a:rPr lang="en-GB"/>
              <a:t>Lecture</a:t>
            </a:r>
            <a:endParaRPr/>
          </a:p>
          <a:p>
            <a:pPr indent="-285750" lvl="1" marL="742950" rtl="0" algn="l">
              <a:lnSpc>
                <a:spcPct val="100000"/>
              </a:lnSpc>
              <a:spcBef>
                <a:spcPts val="560"/>
              </a:spcBef>
              <a:spcAft>
                <a:spcPts val="0"/>
              </a:spcAft>
              <a:buClr>
                <a:schemeClr val="dk1"/>
              </a:buClr>
              <a:buSzPts val="2800"/>
              <a:buChar char="–"/>
            </a:pPr>
            <a:r>
              <a:rPr lang="en-GB"/>
              <a:t>Classroom Lesson</a:t>
            </a:r>
            <a:endParaRPr/>
          </a:p>
          <a:p>
            <a:pPr indent="-285750" lvl="1" marL="742950" rtl="0" algn="l">
              <a:lnSpc>
                <a:spcPct val="100000"/>
              </a:lnSpc>
              <a:spcBef>
                <a:spcPts val="560"/>
              </a:spcBef>
              <a:spcAft>
                <a:spcPts val="0"/>
              </a:spcAft>
              <a:buClr>
                <a:schemeClr val="dk1"/>
              </a:buClr>
              <a:buSzPts val="2800"/>
              <a:buChar char="–"/>
            </a:pPr>
            <a:r>
              <a:rPr lang="en-GB"/>
              <a:t>Practical Lesson</a:t>
            </a:r>
            <a:endParaRPr/>
          </a:p>
        </p:txBody>
      </p:sp>
      <p:pic>
        <p:nvPicPr>
          <p:cNvPr id="230" name="Google Shape;230;p16"/>
          <p:cNvPicPr preferRelativeResize="0"/>
          <p:nvPr/>
        </p:nvPicPr>
        <p:blipFill rotWithShape="1">
          <a:blip r:embed="rId3">
            <a:alphaModFix/>
          </a:blip>
          <a:srcRect b="0" l="0" r="0" t="0"/>
          <a:stretch/>
        </p:blipFill>
        <p:spPr>
          <a:xfrm>
            <a:off x="5149075" y="1417638"/>
            <a:ext cx="6180564" cy="384573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1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dk1"/>
              </a:buClr>
              <a:buSzPts val="4400"/>
              <a:buFont typeface="Arial"/>
              <a:buNone/>
            </a:pPr>
            <a:r>
              <a:rPr lang="en-GB"/>
              <a:t>Preparation - Aims</a:t>
            </a:r>
            <a:endParaRPr/>
          </a:p>
        </p:txBody>
      </p:sp>
      <p:sp>
        <p:nvSpPr>
          <p:cNvPr id="237" name="Google Shape;237;p17"/>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Aims should be – </a:t>
            </a:r>
            <a:endParaRPr/>
          </a:p>
          <a:p>
            <a:pPr indent="-285750" lvl="1" marL="742950" rtl="0" algn="l">
              <a:lnSpc>
                <a:spcPct val="100000"/>
              </a:lnSpc>
              <a:spcBef>
                <a:spcPts val="560"/>
              </a:spcBef>
              <a:spcAft>
                <a:spcPts val="0"/>
              </a:spcAft>
              <a:buClr>
                <a:schemeClr val="dk1"/>
              </a:buClr>
              <a:buSzPts val="2800"/>
              <a:buChar char="–"/>
            </a:pPr>
            <a:r>
              <a:rPr lang="en-GB"/>
              <a:t>Defined</a:t>
            </a:r>
            <a:endParaRPr/>
          </a:p>
          <a:p>
            <a:pPr indent="-285750" lvl="1" marL="742950" rtl="0" algn="l">
              <a:lnSpc>
                <a:spcPct val="100000"/>
              </a:lnSpc>
              <a:spcBef>
                <a:spcPts val="560"/>
              </a:spcBef>
              <a:spcAft>
                <a:spcPts val="0"/>
              </a:spcAft>
              <a:buClr>
                <a:schemeClr val="dk1"/>
              </a:buClr>
              <a:buSzPts val="2800"/>
              <a:buChar char="–"/>
            </a:pPr>
            <a:r>
              <a:rPr lang="en-GB"/>
              <a:t>Limited</a:t>
            </a:r>
            <a:endParaRPr/>
          </a:p>
          <a:p>
            <a:pPr indent="-285750" lvl="1" marL="742950" rtl="0" algn="l">
              <a:lnSpc>
                <a:spcPct val="100000"/>
              </a:lnSpc>
              <a:spcBef>
                <a:spcPts val="560"/>
              </a:spcBef>
              <a:spcAft>
                <a:spcPts val="0"/>
              </a:spcAft>
              <a:buClr>
                <a:schemeClr val="dk1"/>
              </a:buClr>
              <a:buSzPts val="2800"/>
              <a:buChar char="–"/>
            </a:pPr>
            <a:r>
              <a:rPr lang="en-GB"/>
              <a:t>Simple</a:t>
            </a:r>
            <a:endParaRPr/>
          </a:p>
          <a:p>
            <a:pPr indent="-285750" lvl="1" marL="742950" rtl="0" algn="l">
              <a:lnSpc>
                <a:spcPct val="100000"/>
              </a:lnSpc>
              <a:spcBef>
                <a:spcPts val="560"/>
              </a:spcBef>
              <a:spcAft>
                <a:spcPts val="0"/>
              </a:spcAft>
              <a:buClr>
                <a:schemeClr val="dk1"/>
              </a:buClr>
              <a:buSzPts val="2800"/>
              <a:buChar char="–"/>
            </a:pPr>
            <a:r>
              <a:rPr lang="en-GB"/>
              <a:t>Practical</a:t>
            </a:r>
            <a:endParaRPr/>
          </a:p>
          <a:p>
            <a:pPr indent="-139700" lvl="0" marL="342900" rtl="0" algn="l">
              <a:lnSpc>
                <a:spcPct val="100000"/>
              </a:lnSpc>
              <a:spcBef>
                <a:spcPts val="640"/>
              </a:spcBef>
              <a:spcAft>
                <a:spcPts val="0"/>
              </a:spcAft>
              <a:buClr>
                <a:schemeClr val="dk1"/>
              </a:buClr>
              <a:buSzPts val="3200"/>
              <a:buNone/>
            </a:pPr>
            <a:r>
              <a:t/>
            </a:r>
            <a:endParaRPr/>
          </a:p>
        </p:txBody>
      </p:sp>
      <p:pic>
        <p:nvPicPr>
          <p:cNvPr id="238" name="Google Shape;238;p17"/>
          <p:cNvPicPr preferRelativeResize="0"/>
          <p:nvPr/>
        </p:nvPicPr>
        <p:blipFill rotWithShape="1">
          <a:blip r:embed="rId3">
            <a:alphaModFix/>
          </a:blip>
          <a:srcRect b="0" l="0" r="0" t="0"/>
          <a:stretch/>
        </p:blipFill>
        <p:spPr>
          <a:xfrm>
            <a:off x="6778083" y="1417638"/>
            <a:ext cx="3810000" cy="3810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7">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1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Questions</a:t>
            </a:r>
            <a:endParaRPr/>
          </a:p>
        </p:txBody>
      </p:sp>
      <p:pic>
        <p:nvPicPr>
          <p:cNvPr id="245" name="Google Shape;245;p18"/>
          <p:cNvPicPr preferRelativeResize="0"/>
          <p:nvPr>
            <p:ph idx="1" type="body"/>
          </p:nvPr>
        </p:nvPicPr>
        <p:blipFill rotWithShape="1">
          <a:blip r:embed="rId3">
            <a:alphaModFix/>
          </a:blip>
          <a:srcRect b="0" l="0" r="0" t="0"/>
          <a:stretch/>
        </p:blipFill>
        <p:spPr>
          <a:xfrm>
            <a:off x="4285615" y="1600200"/>
            <a:ext cx="3620770" cy="452596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19"/>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Planning</a:t>
            </a:r>
            <a:endParaRPr/>
          </a:p>
        </p:txBody>
      </p:sp>
      <p:sp>
        <p:nvSpPr>
          <p:cNvPr id="252" name="Google Shape;252;p19"/>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Planning consists of three parts –</a:t>
            </a:r>
            <a:endParaRPr/>
          </a:p>
          <a:p>
            <a:pPr indent="0" lvl="0" marL="0" rtl="0" algn="l">
              <a:lnSpc>
                <a:spcPct val="100000"/>
              </a:lnSpc>
              <a:spcBef>
                <a:spcPts val="640"/>
              </a:spcBef>
              <a:spcAft>
                <a:spcPts val="0"/>
              </a:spcAft>
              <a:buClr>
                <a:schemeClr val="dk1"/>
              </a:buClr>
              <a:buSzPts val="3200"/>
              <a:buNone/>
            </a:pPr>
            <a:r>
              <a:t/>
            </a:r>
            <a:endParaRPr/>
          </a:p>
        </p:txBody>
      </p:sp>
      <p:pic>
        <p:nvPicPr>
          <p:cNvPr id="253" name="Google Shape;253;p19"/>
          <p:cNvPicPr preferRelativeResize="0"/>
          <p:nvPr/>
        </p:nvPicPr>
        <p:blipFill rotWithShape="1">
          <a:blip r:embed="rId3">
            <a:alphaModFix/>
          </a:blip>
          <a:srcRect b="0" l="0" r="0" t="0"/>
          <a:stretch/>
        </p:blipFill>
        <p:spPr>
          <a:xfrm>
            <a:off x="6819900" y="2190499"/>
            <a:ext cx="4762500" cy="2762250"/>
          </a:xfrm>
          <a:prstGeom prst="rect">
            <a:avLst/>
          </a:prstGeom>
          <a:noFill/>
          <a:ln>
            <a:noFill/>
          </a:ln>
        </p:spPr>
      </p:pic>
      <p:grpSp>
        <p:nvGrpSpPr>
          <p:cNvPr id="254" name="Google Shape;254;p19"/>
          <p:cNvGrpSpPr/>
          <p:nvPr/>
        </p:nvGrpSpPr>
        <p:grpSpPr>
          <a:xfrm>
            <a:off x="2233902" y="2190499"/>
            <a:ext cx="2631805" cy="4118226"/>
            <a:chOff x="1624302" y="0"/>
            <a:chExt cx="2631805" cy="4118226"/>
          </a:xfrm>
        </p:grpSpPr>
        <p:sp>
          <p:nvSpPr>
            <p:cNvPr id="255" name="Google Shape;255;p19"/>
            <p:cNvSpPr/>
            <p:nvPr/>
          </p:nvSpPr>
          <p:spPr>
            <a:xfrm>
              <a:off x="1624302" y="0"/>
              <a:ext cx="2631805" cy="1029556"/>
            </a:xfrm>
            <a:prstGeom prst="roundRect">
              <a:avLst>
                <a:gd fmla="val 10000" name="adj"/>
              </a:avLst>
            </a:prstGeom>
            <a:solidFill>
              <a:srgbClr val="FF000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19"/>
            <p:cNvSpPr txBox="1"/>
            <p:nvPr/>
          </p:nvSpPr>
          <p:spPr>
            <a:xfrm>
              <a:off x="1654457" y="30155"/>
              <a:ext cx="2571495" cy="969246"/>
            </a:xfrm>
            <a:prstGeom prst="rect">
              <a:avLst/>
            </a:prstGeom>
            <a:noFill/>
            <a:ln>
              <a:noFill/>
            </a:ln>
          </p:spPr>
          <p:txBody>
            <a:bodyPr anchorCtr="0" anchor="ctr" bIns="152400" lIns="152400" spcFirstLastPara="1" rIns="152400" wrap="square" tIns="152400">
              <a:noAutofit/>
            </a:bodyPr>
            <a:lstStyle/>
            <a:p>
              <a:pPr indent="0" lvl="0" marL="0" marR="0" rtl="0" algn="ctr">
                <a:lnSpc>
                  <a:spcPct val="90000"/>
                </a:lnSpc>
                <a:spcBef>
                  <a:spcPts val="0"/>
                </a:spcBef>
                <a:spcAft>
                  <a:spcPts val="0"/>
                </a:spcAft>
                <a:buClr>
                  <a:schemeClr val="lt1"/>
                </a:buClr>
                <a:buSzPts val="4000"/>
                <a:buFont typeface="Arial"/>
                <a:buNone/>
              </a:pPr>
              <a:r>
                <a:rPr b="0" i="0" lang="en-GB" sz="4000" u="none" cap="none" strike="noStrike">
                  <a:solidFill>
                    <a:schemeClr val="lt1"/>
                  </a:solidFill>
                  <a:latin typeface="Arial"/>
                  <a:ea typeface="Arial"/>
                  <a:cs typeface="Arial"/>
                  <a:sym typeface="Arial"/>
                </a:rPr>
                <a:t>Beginning</a:t>
              </a:r>
              <a:endParaRPr b="0" i="0" sz="1400" u="none" cap="none" strike="noStrike">
                <a:solidFill>
                  <a:srgbClr val="000000"/>
                </a:solidFill>
                <a:latin typeface="Arial"/>
                <a:ea typeface="Arial"/>
                <a:cs typeface="Arial"/>
                <a:sym typeface="Arial"/>
              </a:endParaRPr>
            </a:p>
          </p:txBody>
        </p:sp>
        <p:sp>
          <p:nvSpPr>
            <p:cNvPr id="257" name="Google Shape;257;p19"/>
            <p:cNvSpPr/>
            <p:nvPr/>
          </p:nvSpPr>
          <p:spPr>
            <a:xfrm rot="5400000">
              <a:off x="2747163" y="1055295"/>
              <a:ext cx="386083" cy="463300"/>
            </a:xfrm>
            <a:prstGeom prst="rightArrow">
              <a:avLst>
                <a:gd fmla="val 60000" name="adj1"/>
                <a:gd fmla="val 50000" name="adj2"/>
              </a:avLst>
            </a:prstGeom>
            <a:solidFill>
              <a:srgbClr val="B1C0D7"/>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p19"/>
            <p:cNvSpPr txBox="1"/>
            <p:nvPr/>
          </p:nvSpPr>
          <p:spPr>
            <a:xfrm>
              <a:off x="2801215" y="1093904"/>
              <a:ext cx="277980" cy="270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259" name="Google Shape;259;p19"/>
            <p:cNvSpPr/>
            <p:nvPr/>
          </p:nvSpPr>
          <p:spPr>
            <a:xfrm>
              <a:off x="1624302" y="1544335"/>
              <a:ext cx="2631805" cy="1029556"/>
            </a:xfrm>
            <a:prstGeom prst="roundRect">
              <a:avLst>
                <a:gd fmla="val 10000" name="adj"/>
              </a:avLst>
            </a:prstGeom>
            <a:solidFill>
              <a:srgbClr val="FF000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19"/>
            <p:cNvSpPr txBox="1"/>
            <p:nvPr/>
          </p:nvSpPr>
          <p:spPr>
            <a:xfrm>
              <a:off x="1654457" y="1574490"/>
              <a:ext cx="2571495" cy="969246"/>
            </a:xfrm>
            <a:prstGeom prst="rect">
              <a:avLst/>
            </a:prstGeom>
            <a:noFill/>
            <a:ln>
              <a:noFill/>
            </a:ln>
          </p:spPr>
          <p:txBody>
            <a:bodyPr anchorCtr="0" anchor="ctr" bIns="175250" lIns="175250" spcFirstLastPara="1" rIns="175250" wrap="square" tIns="175250">
              <a:noAutofit/>
            </a:bodyPr>
            <a:lstStyle/>
            <a:p>
              <a:pPr indent="0" lvl="0" marL="0" marR="0" rtl="0" algn="ctr">
                <a:lnSpc>
                  <a:spcPct val="90000"/>
                </a:lnSpc>
                <a:spcBef>
                  <a:spcPts val="0"/>
                </a:spcBef>
                <a:spcAft>
                  <a:spcPts val="0"/>
                </a:spcAft>
                <a:buClr>
                  <a:schemeClr val="lt1"/>
                </a:buClr>
                <a:buSzPts val="4600"/>
                <a:buFont typeface="Arial"/>
                <a:buNone/>
              </a:pPr>
              <a:r>
                <a:rPr b="0" i="0" lang="en-GB" sz="4600" u="none" cap="none" strike="noStrike">
                  <a:solidFill>
                    <a:schemeClr val="lt1"/>
                  </a:solidFill>
                  <a:latin typeface="Arial"/>
                  <a:ea typeface="Arial"/>
                  <a:cs typeface="Arial"/>
                  <a:sym typeface="Arial"/>
                </a:rPr>
                <a:t>Middle</a:t>
              </a:r>
              <a:endParaRPr b="0" i="0" sz="1400" u="none" cap="none" strike="noStrike">
                <a:solidFill>
                  <a:srgbClr val="000000"/>
                </a:solidFill>
                <a:latin typeface="Arial"/>
                <a:ea typeface="Arial"/>
                <a:cs typeface="Arial"/>
                <a:sym typeface="Arial"/>
              </a:endParaRPr>
            </a:p>
          </p:txBody>
        </p:sp>
        <p:sp>
          <p:nvSpPr>
            <p:cNvPr id="261" name="Google Shape;261;p19"/>
            <p:cNvSpPr/>
            <p:nvPr/>
          </p:nvSpPr>
          <p:spPr>
            <a:xfrm rot="5400000">
              <a:off x="2747163" y="2599631"/>
              <a:ext cx="386083" cy="463300"/>
            </a:xfrm>
            <a:prstGeom prst="rightArrow">
              <a:avLst>
                <a:gd fmla="val 60000" name="adj1"/>
                <a:gd fmla="val 50000" name="adj2"/>
              </a:avLst>
            </a:prstGeom>
            <a:solidFill>
              <a:srgbClr val="B1C0D7"/>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p19"/>
            <p:cNvSpPr txBox="1"/>
            <p:nvPr/>
          </p:nvSpPr>
          <p:spPr>
            <a:xfrm>
              <a:off x="2801215" y="2638240"/>
              <a:ext cx="277980" cy="270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263" name="Google Shape;263;p19"/>
            <p:cNvSpPr/>
            <p:nvPr/>
          </p:nvSpPr>
          <p:spPr>
            <a:xfrm>
              <a:off x="1624302" y="3088670"/>
              <a:ext cx="2631805" cy="1029556"/>
            </a:xfrm>
            <a:prstGeom prst="roundRect">
              <a:avLst>
                <a:gd fmla="val 10000" name="adj"/>
              </a:avLst>
            </a:prstGeom>
            <a:solidFill>
              <a:srgbClr val="FF000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p19"/>
            <p:cNvSpPr txBox="1"/>
            <p:nvPr/>
          </p:nvSpPr>
          <p:spPr>
            <a:xfrm>
              <a:off x="1654457" y="3118825"/>
              <a:ext cx="2571495" cy="969246"/>
            </a:xfrm>
            <a:prstGeom prst="rect">
              <a:avLst/>
            </a:prstGeom>
            <a:noFill/>
            <a:ln>
              <a:noFill/>
            </a:ln>
          </p:spPr>
          <p:txBody>
            <a:bodyPr anchorCtr="0" anchor="ctr" bIns="175250" lIns="175250" spcFirstLastPara="1" rIns="175250" wrap="square" tIns="175250">
              <a:noAutofit/>
            </a:bodyPr>
            <a:lstStyle/>
            <a:p>
              <a:pPr indent="0" lvl="0" marL="0" marR="0" rtl="0" algn="ctr">
                <a:lnSpc>
                  <a:spcPct val="90000"/>
                </a:lnSpc>
                <a:spcBef>
                  <a:spcPts val="0"/>
                </a:spcBef>
                <a:spcAft>
                  <a:spcPts val="0"/>
                </a:spcAft>
                <a:buClr>
                  <a:schemeClr val="lt1"/>
                </a:buClr>
                <a:buSzPts val="4600"/>
                <a:buFont typeface="Arial"/>
                <a:buNone/>
              </a:pPr>
              <a:r>
                <a:rPr b="0" i="0" lang="en-GB" sz="4600" u="none" cap="none" strike="noStrike">
                  <a:solidFill>
                    <a:schemeClr val="lt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2">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Welcome</a:t>
            </a:r>
            <a:endParaRPr/>
          </a:p>
        </p:txBody>
      </p:sp>
      <p:pic>
        <p:nvPicPr>
          <p:cNvPr id="105" name="Google Shape;105;p2"/>
          <p:cNvPicPr preferRelativeResize="0"/>
          <p:nvPr/>
        </p:nvPicPr>
        <p:blipFill rotWithShape="1">
          <a:blip r:embed="rId3">
            <a:alphaModFix/>
          </a:blip>
          <a:srcRect b="0" l="0" r="0" t="0"/>
          <a:stretch/>
        </p:blipFill>
        <p:spPr>
          <a:xfrm>
            <a:off x="838200" y="1690688"/>
            <a:ext cx="2884482" cy="1350404"/>
          </a:xfrm>
          <a:prstGeom prst="rect">
            <a:avLst/>
          </a:prstGeom>
          <a:noFill/>
          <a:ln>
            <a:noFill/>
          </a:ln>
        </p:spPr>
      </p:pic>
      <p:pic>
        <p:nvPicPr>
          <p:cNvPr id="106" name="Google Shape;106;p2"/>
          <p:cNvPicPr preferRelativeResize="0"/>
          <p:nvPr/>
        </p:nvPicPr>
        <p:blipFill rotWithShape="1">
          <a:blip r:embed="rId4">
            <a:alphaModFix/>
          </a:blip>
          <a:srcRect b="0" l="0" r="0" t="0"/>
          <a:stretch/>
        </p:blipFill>
        <p:spPr>
          <a:xfrm>
            <a:off x="8861206" y="1690688"/>
            <a:ext cx="2492594" cy="1350404"/>
          </a:xfrm>
          <a:prstGeom prst="rect">
            <a:avLst/>
          </a:prstGeom>
          <a:noFill/>
          <a:ln>
            <a:noFill/>
          </a:ln>
        </p:spPr>
      </p:pic>
      <p:pic>
        <p:nvPicPr>
          <p:cNvPr id="107" name="Google Shape;107;p2"/>
          <p:cNvPicPr preferRelativeResize="0"/>
          <p:nvPr/>
        </p:nvPicPr>
        <p:blipFill rotWithShape="1">
          <a:blip r:embed="rId5">
            <a:alphaModFix/>
          </a:blip>
          <a:srcRect b="0" l="0" r="0" t="0"/>
          <a:stretch/>
        </p:blipFill>
        <p:spPr>
          <a:xfrm>
            <a:off x="4818744" y="1690688"/>
            <a:ext cx="2946400" cy="1350404"/>
          </a:xfrm>
          <a:prstGeom prst="rect">
            <a:avLst/>
          </a:prstGeom>
          <a:noFill/>
          <a:ln>
            <a:noFill/>
          </a:ln>
        </p:spPr>
      </p:pic>
      <p:pic>
        <p:nvPicPr>
          <p:cNvPr id="108" name="Google Shape;108;p2"/>
          <p:cNvPicPr preferRelativeResize="0"/>
          <p:nvPr/>
        </p:nvPicPr>
        <p:blipFill rotWithShape="1">
          <a:blip r:embed="rId6">
            <a:alphaModFix/>
          </a:blip>
          <a:srcRect b="0" l="0" r="0" t="0"/>
          <a:stretch/>
        </p:blipFill>
        <p:spPr>
          <a:xfrm>
            <a:off x="838200" y="3744685"/>
            <a:ext cx="2162630" cy="2540001"/>
          </a:xfrm>
          <a:prstGeom prst="rect">
            <a:avLst/>
          </a:prstGeom>
          <a:noFill/>
          <a:ln>
            <a:noFill/>
          </a:ln>
        </p:spPr>
      </p:pic>
      <p:pic>
        <p:nvPicPr>
          <p:cNvPr id="109" name="Google Shape;109;p2"/>
          <p:cNvPicPr preferRelativeResize="0"/>
          <p:nvPr/>
        </p:nvPicPr>
        <p:blipFill rotWithShape="1">
          <a:blip r:embed="rId7">
            <a:alphaModFix/>
          </a:blip>
          <a:srcRect b="0" l="0" r="0" t="0"/>
          <a:stretch/>
        </p:blipFill>
        <p:spPr>
          <a:xfrm>
            <a:off x="5050973" y="3744684"/>
            <a:ext cx="2481941" cy="2540001"/>
          </a:xfrm>
          <a:prstGeom prst="rect">
            <a:avLst/>
          </a:prstGeom>
          <a:noFill/>
          <a:ln>
            <a:noFill/>
          </a:ln>
        </p:spPr>
      </p:pic>
    </p:spTree>
  </p:cSld>
  <p:clrMapOvr>
    <a:masterClrMapping/>
  </p:clrMapOvr>
  <p:transition spd="slow">
    <p:wipe dir="l"/>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20"/>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100000"/>
              <a:buFont typeface="Arial"/>
              <a:buNone/>
            </a:pPr>
            <a:r>
              <a:rPr lang="en-GB"/>
              <a:t>Planning -</a:t>
            </a:r>
            <a:br>
              <a:rPr lang="en-GB"/>
            </a:br>
            <a:r>
              <a:rPr lang="en-GB"/>
              <a:t>Beginning </a:t>
            </a:r>
            <a:endParaRPr/>
          </a:p>
        </p:txBody>
      </p:sp>
      <p:sp>
        <p:nvSpPr>
          <p:cNvPr id="271" name="Google Shape;271;p20"/>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fontScale="92500" lnSpcReduction="20000"/>
          </a:bodyPr>
          <a:lstStyle/>
          <a:p>
            <a:pPr indent="-342900" lvl="0" marL="342900" rtl="0" algn="l">
              <a:lnSpc>
                <a:spcPct val="100000"/>
              </a:lnSpc>
              <a:spcBef>
                <a:spcPts val="0"/>
              </a:spcBef>
              <a:spcAft>
                <a:spcPts val="0"/>
              </a:spcAft>
              <a:buClr>
                <a:schemeClr val="dk1"/>
              </a:buClr>
              <a:buSzPct val="100000"/>
              <a:buChar char="•"/>
            </a:pPr>
            <a:r>
              <a:rPr lang="en-GB"/>
              <a:t>Beginning</a:t>
            </a:r>
            <a:endParaRPr/>
          </a:p>
          <a:p>
            <a:pPr indent="-285750" lvl="1" marL="742950" rtl="0" algn="l">
              <a:lnSpc>
                <a:spcPct val="100000"/>
              </a:lnSpc>
              <a:spcBef>
                <a:spcPts val="518"/>
              </a:spcBef>
              <a:spcAft>
                <a:spcPts val="0"/>
              </a:spcAft>
              <a:buClr>
                <a:schemeClr val="dk1"/>
              </a:buClr>
              <a:buSzPct val="100000"/>
              <a:buChar char="–"/>
            </a:pPr>
            <a:r>
              <a:rPr lang="en-GB"/>
              <a:t>Venue</a:t>
            </a:r>
            <a:endParaRPr/>
          </a:p>
          <a:p>
            <a:pPr indent="-285750" lvl="1" marL="742950" rtl="0" algn="l">
              <a:lnSpc>
                <a:spcPct val="100000"/>
              </a:lnSpc>
              <a:spcBef>
                <a:spcPts val="518"/>
              </a:spcBef>
              <a:spcAft>
                <a:spcPts val="0"/>
              </a:spcAft>
              <a:buClr>
                <a:schemeClr val="dk1"/>
              </a:buClr>
              <a:buSzPct val="100000"/>
              <a:buChar char="–"/>
            </a:pPr>
            <a:r>
              <a:rPr lang="en-GB"/>
              <a:t>Training Aids</a:t>
            </a:r>
            <a:endParaRPr/>
          </a:p>
          <a:p>
            <a:pPr indent="-285750" lvl="1" marL="742950" rtl="0" algn="l">
              <a:lnSpc>
                <a:spcPct val="100000"/>
              </a:lnSpc>
              <a:spcBef>
                <a:spcPts val="518"/>
              </a:spcBef>
              <a:spcAft>
                <a:spcPts val="0"/>
              </a:spcAft>
              <a:buClr>
                <a:schemeClr val="dk1"/>
              </a:buClr>
              <a:buSzPct val="100000"/>
              <a:buChar char="–"/>
            </a:pPr>
            <a:r>
              <a:rPr lang="en-GB"/>
              <a:t>Equipment/Resources</a:t>
            </a:r>
            <a:endParaRPr/>
          </a:p>
          <a:p>
            <a:pPr indent="-342900" lvl="0" marL="342900" rtl="0" algn="l">
              <a:lnSpc>
                <a:spcPct val="100000"/>
              </a:lnSpc>
              <a:spcBef>
                <a:spcPts val="592"/>
              </a:spcBef>
              <a:spcAft>
                <a:spcPts val="0"/>
              </a:spcAft>
              <a:buClr>
                <a:schemeClr val="dk1"/>
              </a:buClr>
              <a:buSzPct val="100000"/>
              <a:buChar char="•"/>
            </a:pPr>
            <a:r>
              <a:rPr lang="en-GB"/>
              <a:t>Revision </a:t>
            </a:r>
            <a:endParaRPr/>
          </a:p>
          <a:p>
            <a:pPr indent="-285750" lvl="1" marL="742950" rtl="0" algn="l">
              <a:lnSpc>
                <a:spcPct val="100000"/>
              </a:lnSpc>
              <a:spcBef>
                <a:spcPts val="518"/>
              </a:spcBef>
              <a:spcAft>
                <a:spcPts val="0"/>
              </a:spcAft>
              <a:buClr>
                <a:schemeClr val="dk1"/>
              </a:buClr>
              <a:buSzPct val="100000"/>
              <a:buChar char="–"/>
            </a:pPr>
            <a:r>
              <a:rPr lang="en-GB"/>
              <a:t>Can it be linked to past Lessons</a:t>
            </a:r>
            <a:endParaRPr/>
          </a:p>
          <a:p>
            <a:pPr indent="-342900" lvl="0" marL="342900" rtl="0" algn="l">
              <a:lnSpc>
                <a:spcPct val="100000"/>
              </a:lnSpc>
              <a:spcBef>
                <a:spcPts val="592"/>
              </a:spcBef>
              <a:spcAft>
                <a:spcPts val="0"/>
              </a:spcAft>
              <a:buClr>
                <a:schemeClr val="dk1"/>
              </a:buClr>
              <a:buSzPct val="100000"/>
              <a:buChar char="•"/>
            </a:pPr>
            <a:r>
              <a:rPr lang="en-GB"/>
              <a:t>Introduction</a:t>
            </a:r>
            <a:endParaRPr/>
          </a:p>
          <a:p>
            <a:pPr indent="-285750" lvl="1" marL="742950" rtl="0" algn="l">
              <a:lnSpc>
                <a:spcPct val="100000"/>
              </a:lnSpc>
              <a:spcBef>
                <a:spcPts val="518"/>
              </a:spcBef>
              <a:spcAft>
                <a:spcPts val="0"/>
              </a:spcAft>
              <a:buClr>
                <a:schemeClr val="dk1"/>
              </a:buClr>
              <a:buSzPct val="100000"/>
              <a:buChar char="–"/>
            </a:pPr>
            <a:r>
              <a:rPr lang="en-GB"/>
              <a:t>Aims</a:t>
            </a:r>
            <a:endParaRPr/>
          </a:p>
          <a:p>
            <a:pPr indent="-285750" lvl="1" marL="742950" rtl="0" algn="l">
              <a:lnSpc>
                <a:spcPct val="100000"/>
              </a:lnSpc>
              <a:spcBef>
                <a:spcPts val="518"/>
              </a:spcBef>
              <a:spcAft>
                <a:spcPts val="0"/>
              </a:spcAft>
              <a:buClr>
                <a:schemeClr val="dk1"/>
              </a:buClr>
              <a:buSzPct val="100000"/>
              <a:buChar char="–"/>
            </a:pPr>
            <a:r>
              <a:rPr lang="en-GB"/>
              <a:t>Reasons</a:t>
            </a:r>
            <a:endParaRPr/>
          </a:p>
          <a:p>
            <a:pPr indent="-285750" lvl="1" marL="742950" rtl="0" algn="l">
              <a:lnSpc>
                <a:spcPct val="100000"/>
              </a:lnSpc>
              <a:spcBef>
                <a:spcPts val="518"/>
              </a:spcBef>
              <a:spcAft>
                <a:spcPts val="0"/>
              </a:spcAft>
              <a:buClr>
                <a:schemeClr val="dk1"/>
              </a:buClr>
              <a:buSzPct val="100000"/>
              <a:buChar char="–"/>
            </a:pPr>
            <a:r>
              <a:rPr lang="en-GB"/>
              <a:t>Incentives</a:t>
            </a:r>
            <a:endParaRPr/>
          </a:p>
        </p:txBody>
      </p:sp>
      <p:grpSp>
        <p:nvGrpSpPr>
          <p:cNvPr id="272" name="Google Shape;272;p20"/>
          <p:cNvGrpSpPr/>
          <p:nvPr/>
        </p:nvGrpSpPr>
        <p:grpSpPr>
          <a:xfrm>
            <a:off x="7449014" y="1417639"/>
            <a:ext cx="3211552" cy="4358693"/>
            <a:chOff x="0" y="0"/>
            <a:chExt cx="3211552" cy="4358693"/>
          </a:xfrm>
        </p:grpSpPr>
        <p:sp>
          <p:nvSpPr>
            <p:cNvPr id="273" name="Google Shape;273;p20"/>
            <p:cNvSpPr/>
            <p:nvPr/>
          </p:nvSpPr>
          <p:spPr>
            <a:xfrm>
              <a:off x="0" y="0"/>
              <a:ext cx="3211552" cy="1089673"/>
            </a:xfrm>
            <a:prstGeom prst="roundRect">
              <a:avLst>
                <a:gd fmla="val 10000" name="adj"/>
              </a:avLst>
            </a:prstGeom>
            <a:solidFill>
              <a:srgbClr val="00B05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20"/>
            <p:cNvSpPr txBox="1"/>
            <p:nvPr/>
          </p:nvSpPr>
          <p:spPr>
            <a:xfrm>
              <a:off x="31915" y="31915"/>
              <a:ext cx="3147722" cy="1025843"/>
            </a:xfrm>
            <a:prstGeom prst="rect">
              <a:avLst/>
            </a:prstGeom>
            <a:noFill/>
            <a:ln>
              <a:noFill/>
            </a:ln>
          </p:spPr>
          <p:txBody>
            <a:bodyPr anchorCtr="0" anchor="ctr" bIns="152400" lIns="152400" spcFirstLastPara="1" rIns="152400" wrap="square" tIns="152400">
              <a:noAutofit/>
            </a:bodyPr>
            <a:lstStyle/>
            <a:p>
              <a:pPr indent="0" lvl="0" marL="0" marR="0" rtl="0" algn="ctr">
                <a:lnSpc>
                  <a:spcPct val="90000"/>
                </a:lnSpc>
                <a:spcBef>
                  <a:spcPts val="0"/>
                </a:spcBef>
                <a:spcAft>
                  <a:spcPts val="0"/>
                </a:spcAft>
                <a:buClr>
                  <a:schemeClr val="lt1"/>
                </a:buClr>
                <a:buSzPts val="4000"/>
                <a:buFont typeface="Arial"/>
                <a:buNone/>
              </a:pPr>
              <a:r>
                <a:rPr b="0" i="0" lang="en-GB" sz="4000" u="none" cap="none" strike="noStrike">
                  <a:solidFill>
                    <a:schemeClr val="lt1"/>
                  </a:solidFill>
                  <a:latin typeface="Arial"/>
                  <a:ea typeface="Arial"/>
                  <a:cs typeface="Arial"/>
                  <a:sym typeface="Arial"/>
                </a:rPr>
                <a:t>Beginning</a:t>
              </a:r>
              <a:endParaRPr b="0" i="0" sz="1400" u="none" cap="none" strike="noStrike">
                <a:solidFill>
                  <a:srgbClr val="000000"/>
                </a:solidFill>
                <a:latin typeface="Arial"/>
                <a:ea typeface="Arial"/>
                <a:cs typeface="Arial"/>
                <a:sym typeface="Arial"/>
              </a:endParaRPr>
            </a:p>
          </p:txBody>
        </p:sp>
        <p:sp>
          <p:nvSpPr>
            <p:cNvPr id="275" name="Google Shape;275;p20"/>
            <p:cNvSpPr/>
            <p:nvPr/>
          </p:nvSpPr>
          <p:spPr>
            <a:xfrm rot="5400000">
              <a:off x="1401462" y="1116915"/>
              <a:ext cx="408627" cy="490353"/>
            </a:xfrm>
            <a:prstGeom prst="rightArrow">
              <a:avLst>
                <a:gd fmla="val 60000" name="adj1"/>
                <a:gd fmla="val 50000" name="adj2"/>
              </a:avLst>
            </a:prstGeom>
            <a:solidFill>
              <a:srgbClr val="B1C0D7"/>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 name="Google Shape;276;p20"/>
            <p:cNvSpPr txBox="1"/>
            <p:nvPr/>
          </p:nvSpPr>
          <p:spPr>
            <a:xfrm>
              <a:off x="1458670" y="1157778"/>
              <a:ext cx="294211" cy="28603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100"/>
                <a:buFont typeface="Arial"/>
                <a:buNone/>
              </a:pPr>
              <a:r>
                <a:t/>
              </a:r>
              <a:endParaRPr b="0" i="0" sz="2100" u="none" cap="none" strike="noStrike">
                <a:solidFill>
                  <a:schemeClr val="lt1"/>
                </a:solidFill>
                <a:latin typeface="Arial"/>
                <a:ea typeface="Arial"/>
                <a:cs typeface="Arial"/>
                <a:sym typeface="Arial"/>
              </a:endParaRPr>
            </a:p>
          </p:txBody>
        </p:sp>
        <p:sp>
          <p:nvSpPr>
            <p:cNvPr id="277" name="Google Shape;277;p20"/>
            <p:cNvSpPr/>
            <p:nvPr/>
          </p:nvSpPr>
          <p:spPr>
            <a:xfrm>
              <a:off x="625071" y="1634510"/>
              <a:ext cx="1961408" cy="1089673"/>
            </a:xfrm>
            <a:prstGeom prst="roundRect">
              <a:avLst>
                <a:gd fmla="val 10000" name="adj"/>
              </a:avLst>
            </a:prstGeom>
            <a:solidFill>
              <a:srgbClr val="FF000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p20"/>
            <p:cNvSpPr txBox="1"/>
            <p:nvPr/>
          </p:nvSpPr>
          <p:spPr>
            <a:xfrm>
              <a:off x="656986" y="1666425"/>
              <a:ext cx="1897578" cy="1025843"/>
            </a:xfrm>
            <a:prstGeom prst="rect">
              <a:avLst/>
            </a:prstGeom>
            <a:noFill/>
            <a:ln>
              <a:noFill/>
            </a:ln>
          </p:spPr>
          <p:txBody>
            <a:bodyPr anchorCtr="0" anchor="ctr" bIns="152400" lIns="152400" spcFirstLastPara="1" rIns="152400" wrap="square" tIns="152400">
              <a:noAutofit/>
            </a:bodyPr>
            <a:lstStyle/>
            <a:p>
              <a:pPr indent="0" lvl="0" marL="0" marR="0" rtl="0" algn="ctr">
                <a:lnSpc>
                  <a:spcPct val="90000"/>
                </a:lnSpc>
                <a:spcBef>
                  <a:spcPts val="0"/>
                </a:spcBef>
                <a:spcAft>
                  <a:spcPts val="0"/>
                </a:spcAft>
                <a:buClr>
                  <a:schemeClr val="lt1"/>
                </a:buClr>
                <a:buSzPts val="4000"/>
                <a:buFont typeface="Arial"/>
                <a:buNone/>
              </a:pPr>
              <a:r>
                <a:rPr b="0" i="0" lang="en-GB" sz="4000" u="none" cap="none" strike="noStrike">
                  <a:solidFill>
                    <a:schemeClr val="lt1"/>
                  </a:solidFill>
                  <a:latin typeface="Arial"/>
                  <a:ea typeface="Arial"/>
                  <a:cs typeface="Arial"/>
                  <a:sym typeface="Arial"/>
                </a:rPr>
                <a:t>Middle</a:t>
              </a:r>
              <a:endParaRPr b="0" i="0" sz="1400" u="none" cap="none" strike="noStrike">
                <a:solidFill>
                  <a:srgbClr val="000000"/>
                </a:solidFill>
                <a:latin typeface="Arial"/>
                <a:ea typeface="Arial"/>
                <a:cs typeface="Arial"/>
                <a:sym typeface="Arial"/>
              </a:endParaRPr>
            </a:p>
          </p:txBody>
        </p:sp>
        <p:sp>
          <p:nvSpPr>
            <p:cNvPr id="279" name="Google Shape;279;p20"/>
            <p:cNvSpPr/>
            <p:nvPr/>
          </p:nvSpPr>
          <p:spPr>
            <a:xfrm rot="5400000">
              <a:off x="1401462" y="2751425"/>
              <a:ext cx="408627" cy="490353"/>
            </a:xfrm>
            <a:prstGeom prst="rightArrow">
              <a:avLst>
                <a:gd fmla="val 60000" name="adj1"/>
                <a:gd fmla="val 50000" name="adj2"/>
              </a:avLst>
            </a:prstGeom>
            <a:solidFill>
              <a:srgbClr val="B1C0D7"/>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20"/>
            <p:cNvSpPr txBox="1"/>
            <p:nvPr/>
          </p:nvSpPr>
          <p:spPr>
            <a:xfrm>
              <a:off x="1458670" y="2792288"/>
              <a:ext cx="294211" cy="28603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100"/>
                <a:buFont typeface="Arial"/>
                <a:buNone/>
              </a:pPr>
              <a:r>
                <a:t/>
              </a:r>
              <a:endParaRPr b="0" i="0" sz="2100" u="none" cap="none" strike="noStrike">
                <a:solidFill>
                  <a:schemeClr val="lt1"/>
                </a:solidFill>
                <a:latin typeface="Arial"/>
                <a:ea typeface="Arial"/>
                <a:cs typeface="Arial"/>
                <a:sym typeface="Arial"/>
              </a:endParaRPr>
            </a:p>
          </p:txBody>
        </p:sp>
        <p:sp>
          <p:nvSpPr>
            <p:cNvPr id="281" name="Google Shape;281;p20"/>
            <p:cNvSpPr/>
            <p:nvPr/>
          </p:nvSpPr>
          <p:spPr>
            <a:xfrm>
              <a:off x="625071" y="3269020"/>
              <a:ext cx="1961408" cy="1089673"/>
            </a:xfrm>
            <a:prstGeom prst="roundRect">
              <a:avLst>
                <a:gd fmla="val 10000" name="adj"/>
              </a:avLst>
            </a:prstGeom>
            <a:solidFill>
              <a:srgbClr val="FF000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20"/>
            <p:cNvSpPr txBox="1"/>
            <p:nvPr/>
          </p:nvSpPr>
          <p:spPr>
            <a:xfrm>
              <a:off x="656986" y="3300935"/>
              <a:ext cx="1897578" cy="1025843"/>
            </a:xfrm>
            <a:prstGeom prst="rect">
              <a:avLst/>
            </a:prstGeom>
            <a:noFill/>
            <a:ln>
              <a:noFill/>
            </a:ln>
          </p:spPr>
          <p:txBody>
            <a:bodyPr anchorCtr="0" anchor="ctr" bIns="152400" lIns="152400" spcFirstLastPara="1" rIns="152400" wrap="square" tIns="152400">
              <a:noAutofit/>
            </a:bodyPr>
            <a:lstStyle/>
            <a:p>
              <a:pPr indent="0" lvl="0" marL="0" marR="0" rtl="0" algn="ctr">
                <a:lnSpc>
                  <a:spcPct val="90000"/>
                </a:lnSpc>
                <a:spcBef>
                  <a:spcPts val="0"/>
                </a:spcBef>
                <a:spcAft>
                  <a:spcPts val="0"/>
                </a:spcAft>
                <a:buClr>
                  <a:schemeClr val="lt1"/>
                </a:buClr>
                <a:buSzPts val="4000"/>
                <a:buFont typeface="Arial"/>
                <a:buNone/>
              </a:pPr>
              <a:r>
                <a:rPr b="0" i="0" lang="en-GB" sz="4000" u="none" cap="none" strike="noStrike">
                  <a:solidFill>
                    <a:schemeClr val="lt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0" st="0"/>
                                            </p:txEl>
                                          </p:spTgt>
                                        </p:tgtEl>
                                        <p:attrNameLst>
                                          <p:attrName>style.visibility</p:attrName>
                                        </p:attrNameLst>
                                      </p:cBhvr>
                                      <p:to>
                                        <p:strVal val="visible"/>
                                      </p:to>
                                    </p:set>
                                    <p:animEffect filter="fade" transition="in">
                                      <p:cBhvr>
                                        <p:cTn dur="500"/>
                                        <p:tgtEl>
                                          <p:spTgt spid="27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1" st="1"/>
                                            </p:txEl>
                                          </p:spTgt>
                                        </p:tgtEl>
                                        <p:attrNameLst>
                                          <p:attrName>style.visibility</p:attrName>
                                        </p:attrNameLst>
                                      </p:cBhvr>
                                      <p:to>
                                        <p:strVal val="visible"/>
                                      </p:to>
                                    </p:set>
                                    <p:animEffect filter="fade" transition="in">
                                      <p:cBhvr>
                                        <p:cTn dur="500"/>
                                        <p:tgtEl>
                                          <p:spTgt spid="27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2" st="2"/>
                                            </p:txEl>
                                          </p:spTgt>
                                        </p:tgtEl>
                                        <p:attrNameLst>
                                          <p:attrName>style.visibility</p:attrName>
                                        </p:attrNameLst>
                                      </p:cBhvr>
                                      <p:to>
                                        <p:strVal val="visible"/>
                                      </p:to>
                                    </p:set>
                                    <p:animEffect filter="fade" transition="in">
                                      <p:cBhvr>
                                        <p:cTn dur="500"/>
                                        <p:tgtEl>
                                          <p:spTgt spid="27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3" st="3"/>
                                            </p:txEl>
                                          </p:spTgt>
                                        </p:tgtEl>
                                        <p:attrNameLst>
                                          <p:attrName>style.visibility</p:attrName>
                                        </p:attrNameLst>
                                      </p:cBhvr>
                                      <p:to>
                                        <p:strVal val="visible"/>
                                      </p:to>
                                    </p:set>
                                    <p:animEffect filter="fade" transition="in">
                                      <p:cBhvr>
                                        <p:cTn dur="500"/>
                                        <p:tgtEl>
                                          <p:spTgt spid="27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4" st="4"/>
                                            </p:txEl>
                                          </p:spTgt>
                                        </p:tgtEl>
                                        <p:attrNameLst>
                                          <p:attrName>style.visibility</p:attrName>
                                        </p:attrNameLst>
                                      </p:cBhvr>
                                      <p:to>
                                        <p:strVal val="visible"/>
                                      </p:to>
                                    </p:set>
                                    <p:animEffect filter="fade" transition="in">
                                      <p:cBhvr>
                                        <p:cTn dur="500"/>
                                        <p:tgtEl>
                                          <p:spTgt spid="27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5" st="5"/>
                                            </p:txEl>
                                          </p:spTgt>
                                        </p:tgtEl>
                                        <p:attrNameLst>
                                          <p:attrName>style.visibility</p:attrName>
                                        </p:attrNameLst>
                                      </p:cBhvr>
                                      <p:to>
                                        <p:strVal val="visible"/>
                                      </p:to>
                                    </p:set>
                                    <p:animEffect filter="fade" transition="in">
                                      <p:cBhvr>
                                        <p:cTn dur="500"/>
                                        <p:tgtEl>
                                          <p:spTgt spid="27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6" st="6"/>
                                            </p:txEl>
                                          </p:spTgt>
                                        </p:tgtEl>
                                        <p:attrNameLst>
                                          <p:attrName>style.visibility</p:attrName>
                                        </p:attrNameLst>
                                      </p:cBhvr>
                                      <p:to>
                                        <p:strVal val="visible"/>
                                      </p:to>
                                    </p:set>
                                    <p:animEffect filter="fade" transition="in">
                                      <p:cBhvr>
                                        <p:cTn dur="500"/>
                                        <p:tgtEl>
                                          <p:spTgt spid="27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7" st="7"/>
                                            </p:txEl>
                                          </p:spTgt>
                                        </p:tgtEl>
                                        <p:attrNameLst>
                                          <p:attrName>style.visibility</p:attrName>
                                        </p:attrNameLst>
                                      </p:cBhvr>
                                      <p:to>
                                        <p:strVal val="visible"/>
                                      </p:to>
                                    </p:set>
                                    <p:animEffect filter="fade" transition="in">
                                      <p:cBhvr>
                                        <p:cTn dur="500"/>
                                        <p:tgtEl>
                                          <p:spTgt spid="27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8" st="8"/>
                                            </p:txEl>
                                          </p:spTgt>
                                        </p:tgtEl>
                                        <p:attrNameLst>
                                          <p:attrName>style.visibility</p:attrName>
                                        </p:attrNameLst>
                                      </p:cBhvr>
                                      <p:to>
                                        <p:strVal val="visible"/>
                                      </p:to>
                                    </p:set>
                                    <p:animEffect filter="fade" transition="in">
                                      <p:cBhvr>
                                        <p:cTn dur="500"/>
                                        <p:tgtEl>
                                          <p:spTgt spid="27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xEl>
                                              <p:pRg end="9" st="9"/>
                                            </p:txEl>
                                          </p:spTgt>
                                        </p:tgtEl>
                                        <p:attrNameLst>
                                          <p:attrName>style.visibility</p:attrName>
                                        </p:attrNameLst>
                                      </p:cBhvr>
                                      <p:to>
                                        <p:strVal val="visible"/>
                                      </p:to>
                                    </p:set>
                                    <p:animEffect filter="fade" transition="in">
                                      <p:cBhvr>
                                        <p:cTn dur="500"/>
                                        <p:tgtEl>
                                          <p:spTgt spid="271">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2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100000"/>
              <a:buFont typeface="Arial"/>
              <a:buNone/>
            </a:pPr>
            <a:r>
              <a:rPr lang="en-GB"/>
              <a:t>Planning – </a:t>
            </a:r>
            <a:br>
              <a:rPr lang="en-GB"/>
            </a:br>
            <a:r>
              <a:rPr lang="en-GB"/>
              <a:t>Middle </a:t>
            </a:r>
            <a:endParaRPr/>
          </a:p>
        </p:txBody>
      </p:sp>
      <p:sp>
        <p:nvSpPr>
          <p:cNvPr id="289" name="Google Shape;289;p21"/>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Stages – </a:t>
            </a:r>
            <a:endParaRPr/>
          </a:p>
          <a:p>
            <a:pPr indent="-285750" lvl="1" marL="742950" rtl="0" algn="l">
              <a:lnSpc>
                <a:spcPct val="100000"/>
              </a:lnSpc>
              <a:spcBef>
                <a:spcPts val="560"/>
              </a:spcBef>
              <a:spcAft>
                <a:spcPts val="0"/>
              </a:spcAft>
              <a:buClr>
                <a:schemeClr val="dk1"/>
              </a:buClr>
              <a:buSzPts val="2800"/>
              <a:buChar char="–"/>
            </a:pPr>
            <a:r>
              <a:rPr lang="en-GB"/>
              <a:t>Logical sequence</a:t>
            </a:r>
            <a:endParaRPr/>
          </a:p>
          <a:p>
            <a:pPr indent="-285750" lvl="1" marL="742950" rtl="0" algn="l">
              <a:lnSpc>
                <a:spcPct val="100000"/>
              </a:lnSpc>
              <a:spcBef>
                <a:spcPts val="560"/>
              </a:spcBef>
              <a:spcAft>
                <a:spcPts val="0"/>
              </a:spcAft>
              <a:buClr>
                <a:schemeClr val="dk1"/>
              </a:buClr>
              <a:buSzPts val="2800"/>
              <a:buChar char="–"/>
            </a:pPr>
            <a:r>
              <a:rPr lang="en-GB"/>
              <a:t>Easily absorbed information</a:t>
            </a:r>
            <a:endParaRPr/>
          </a:p>
          <a:p>
            <a:pPr indent="-342900" lvl="0" marL="342900" rtl="0" algn="l">
              <a:lnSpc>
                <a:spcPct val="100000"/>
              </a:lnSpc>
              <a:spcBef>
                <a:spcPts val="640"/>
              </a:spcBef>
              <a:spcAft>
                <a:spcPts val="0"/>
              </a:spcAft>
              <a:buClr>
                <a:schemeClr val="dk1"/>
              </a:buClr>
              <a:buSzPts val="3200"/>
              <a:buChar char="•"/>
            </a:pPr>
            <a:r>
              <a:rPr lang="en-GB"/>
              <a:t>Confirmation – </a:t>
            </a:r>
            <a:endParaRPr/>
          </a:p>
          <a:p>
            <a:pPr indent="-285750" lvl="1" marL="742950" rtl="0" algn="l">
              <a:lnSpc>
                <a:spcPct val="100000"/>
              </a:lnSpc>
              <a:spcBef>
                <a:spcPts val="560"/>
              </a:spcBef>
              <a:spcAft>
                <a:spcPts val="0"/>
              </a:spcAft>
              <a:buClr>
                <a:schemeClr val="dk1"/>
              </a:buClr>
              <a:buSzPts val="2800"/>
              <a:buChar char="–"/>
            </a:pPr>
            <a:r>
              <a:rPr lang="en-GB"/>
              <a:t>When to</a:t>
            </a:r>
            <a:endParaRPr/>
          </a:p>
          <a:p>
            <a:pPr indent="-285750" lvl="1" marL="742950" rtl="0" algn="l">
              <a:lnSpc>
                <a:spcPct val="100000"/>
              </a:lnSpc>
              <a:spcBef>
                <a:spcPts val="560"/>
              </a:spcBef>
              <a:spcAft>
                <a:spcPts val="0"/>
              </a:spcAft>
              <a:buClr>
                <a:schemeClr val="dk1"/>
              </a:buClr>
              <a:buSzPts val="2800"/>
              <a:buChar char="–"/>
            </a:pPr>
            <a:r>
              <a:rPr lang="en-GB"/>
              <a:t>English as a second language</a:t>
            </a:r>
            <a:endParaRPr/>
          </a:p>
        </p:txBody>
      </p:sp>
      <p:grpSp>
        <p:nvGrpSpPr>
          <p:cNvPr id="290" name="Google Shape;290;p21"/>
          <p:cNvGrpSpPr/>
          <p:nvPr/>
        </p:nvGrpSpPr>
        <p:grpSpPr>
          <a:xfrm>
            <a:off x="7025270" y="1417637"/>
            <a:ext cx="3880620" cy="4269484"/>
            <a:chOff x="178421" y="0"/>
            <a:chExt cx="3880620" cy="4269484"/>
          </a:xfrm>
        </p:grpSpPr>
        <p:sp>
          <p:nvSpPr>
            <p:cNvPr id="291" name="Google Shape;291;p21"/>
            <p:cNvSpPr/>
            <p:nvPr/>
          </p:nvSpPr>
          <p:spPr>
            <a:xfrm>
              <a:off x="791189" y="0"/>
              <a:ext cx="2655085" cy="1067371"/>
            </a:xfrm>
            <a:prstGeom prst="roundRect">
              <a:avLst>
                <a:gd fmla="val 10000" name="adj"/>
              </a:avLst>
            </a:prstGeom>
            <a:solidFill>
              <a:srgbClr val="FF000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21"/>
            <p:cNvSpPr txBox="1"/>
            <p:nvPr/>
          </p:nvSpPr>
          <p:spPr>
            <a:xfrm>
              <a:off x="822451" y="31262"/>
              <a:ext cx="2592561" cy="1004847"/>
            </a:xfrm>
            <a:prstGeom prst="rect">
              <a:avLst/>
            </a:prstGeom>
            <a:noFill/>
            <a:ln>
              <a:noFill/>
            </a:ln>
          </p:spPr>
          <p:txBody>
            <a:bodyPr anchorCtr="0" anchor="ctr" bIns="152400" lIns="152400" spcFirstLastPara="1" rIns="152400" wrap="square" tIns="152400">
              <a:noAutofit/>
            </a:bodyPr>
            <a:lstStyle/>
            <a:p>
              <a:pPr indent="0" lvl="0" marL="0" marR="0" rtl="0" algn="ctr">
                <a:lnSpc>
                  <a:spcPct val="90000"/>
                </a:lnSpc>
                <a:spcBef>
                  <a:spcPts val="0"/>
                </a:spcBef>
                <a:spcAft>
                  <a:spcPts val="0"/>
                </a:spcAft>
                <a:buClr>
                  <a:schemeClr val="lt1"/>
                </a:buClr>
                <a:buSzPts val="4000"/>
                <a:buFont typeface="Arial"/>
                <a:buNone/>
              </a:pPr>
              <a:r>
                <a:rPr b="0" i="0" lang="en-GB" sz="4000" u="none" cap="none" strike="noStrike">
                  <a:solidFill>
                    <a:schemeClr val="lt1"/>
                  </a:solidFill>
                  <a:latin typeface="Arial"/>
                  <a:ea typeface="Arial"/>
                  <a:cs typeface="Arial"/>
                  <a:sym typeface="Arial"/>
                </a:rPr>
                <a:t>Beginning</a:t>
              </a:r>
              <a:endParaRPr b="0" i="0" sz="1400" u="none" cap="none" strike="noStrike">
                <a:solidFill>
                  <a:srgbClr val="000000"/>
                </a:solidFill>
                <a:latin typeface="Arial"/>
                <a:ea typeface="Arial"/>
                <a:cs typeface="Arial"/>
                <a:sym typeface="Arial"/>
              </a:endParaRPr>
            </a:p>
          </p:txBody>
        </p:sp>
        <p:sp>
          <p:nvSpPr>
            <p:cNvPr id="293" name="Google Shape;293;p21"/>
            <p:cNvSpPr/>
            <p:nvPr/>
          </p:nvSpPr>
          <p:spPr>
            <a:xfrm rot="5400000">
              <a:off x="1918599" y="1094055"/>
              <a:ext cx="400264" cy="480317"/>
            </a:xfrm>
            <a:prstGeom prst="rightArrow">
              <a:avLst>
                <a:gd fmla="val 60000" name="adj1"/>
                <a:gd fmla="val 50000" name="adj2"/>
              </a:avLst>
            </a:prstGeom>
            <a:solidFill>
              <a:srgbClr val="B1C0D7"/>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21"/>
            <p:cNvSpPr txBox="1"/>
            <p:nvPr/>
          </p:nvSpPr>
          <p:spPr>
            <a:xfrm>
              <a:off x="1974636" y="1134082"/>
              <a:ext cx="288191" cy="28018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100"/>
                <a:buFont typeface="Arial"/>
                <a:buNone/>
              </a:pPr>
              <a:r>
                <a:t/>
              </a:r>
              <a:endParaRPr b="0" i="0" sz="2100" u="none" cap="none" strike="noStrike">
                <a:solidFill>
                  <a:schemeClr val="lt1"/>
                </a:solidFill>
                <a:latin typeface="Arial"/>
                <a:ea typeface="Arial"/>
                <a:cs typeface="Arial"/>
                <a:sym typeface="Arial"/>
              </a:endParaRPr>
            </a:p>
          </p:txBody>
        </p:sp>
        <p:sp>
          <p:nvSpPr>
            <p:cNvPr id="295" name="Google Shape;295;p21"/>
            <p:cNvSpPr/>
            <p:nvPr/>
          </p:nvSpPr>
          <p:spPr>
            <a:xfrm>
              <a:off x="178421" y="1601056"/>
              <a:ext cx="3880620" cy="1067371"/>
            </a:xfrm>
            <a:prstGeom prst="roundRect">
              <a:avLst>
                <a:gd fmla="val 10000" name="adj"/>
              </a:avLst>
            </a:prstGeom>
            <a:solidFill>
              <a:srgbClr val="00B05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21"/>
            <p:cNvSpPr txBox="1"/>
            <p:nvPr/>
          </p:nvSpPr>
          <p:spPr>
            <a:xfrm>
              <a:off x="209683" y="1632318"/>
              <a:ext cx="3818096" cy="1004847"/>
            </a:xfrm>
            <a:prstGeom prst="rect">
              <a:avLst/>
            </a:prstGeom>
            <a:noFill/>
            <a:ln>
              <a:noFill/>
            </a:ln>
          </p:spPr>
          <p:txBody>
            <a:bodyPr anchorCtr="0" anchor="ctr" bIns="182875" lIns="182875" spcFirstLastPara="1" rIns="182875" wrap="square" tIns="182875">
              <a:noAutofit/>
            </a:bodyPr>
            <a:lstStyle/>
            <a:p>
              <a:pPr indent="0" lvl="0" marL="0" marR="0" rtl="0" algn="ctr">
                <a:lnSpc>
                  <a:spcPct val="90000"/>
                </a:lnSpc>
                <a:spcBef>
                  <a:spcPts val="0"/>
                </a:spcBef>
                <a:spcAft>
                  <a:spcPts val="0"/>
                </a:spcAft>
                <a:buClr>
                  <a:schemeClr val="lt1"/>
                </a:buClr>
                <a:buSzPts val="4800"/>
                <a:buFont typeface="Arial"/>
                <a:buNone/>
              </a:pPr>
              <a:r>
                <a:rPr b="0" i="0" lang="en-GB" sz="4800" u="none" cap="none" strike="noStrike">
                  <a:solidFill>
                    <a:schemeClr val="lt1"/>
                  </a:solidFill>
                  <a:latin typeface="Arial"/>
                  <a:ea typeface="Arial"/>
                  <a:cs typeface="Arial"/>
                  <a:sym typeface="Arial"/>
                </a:rPr>
                <a:t>Middle</a:t>
              </a:r>
              <a:endParaRPr b="0" i="0" sz="1400" u="none" cap="none" strike="noStrike">
                <a:solidFill>
                  <a:srgbClr val="000000"/>
                </a:solidFill>
                <a:latin typeface="Arial"/>
                <a:ea typeface="Arial"/>
                <a:cs typeface="Arial"/>
                <a:sym typeface="Arial"/>
              </a:endParaRPr>
            </a:p>
          </p:txBody>
        </p:sp>
        <p:sp>
          <p:nvSpPr>
            <p:cNvPr id="297" name="Google Shape;297;p21"/>
            <p:cNvSpPr/>
            <p:nvPr/>
          </p:nvSpPr>
          <p:spPr>
            <a:xfrm rot="5400000">
              <a:off x="1918599" y="2695112"/>
              <a:ext cx="400264" cy="480317"/>
            </a:xfrm>
            <a:prstGeom prst="rightArrow">
              <a:avLst>
                <a:gd fmla="val 60000" name="adj1"/>
                <a:gd fmla="val 50000" name="adj2"/>
              </a:avLst>
            </a:prstGeom>
            <a:solidFill>
              <a:srgbClr val="B1C0D7"/>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21"/>
            <p:cNvSpPr txBox="1"/>
            <p:nvPr/>
          </p:nvSpPr>
          <p:spPr>
            <a:xfrm>
              <a:off x="1974636" y="2735139"/>
              <a:ext cx="288191" cy="28018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100"/>
                <a:buFont typeface="Arial"/>
                <a:buNone/>
              </a:pPr>
              <a:r>
                <a:t/>
              </a:r>
              <a:endParaRPr b="0" i="0" sz="2100" u="none" cap="none" strike="noStrike">
                <a:solidFill>
                  <a:schemeClr val="lt1"/>
                </a:solidFill>
                <a:latin typeface="Arial"/>
                <a:ea typeface="Arial"/>
                <a:cs typeface="Arial"/>
                <a:sym typeface="Arial"/>
              </a:endParaRPr>
            </a:p>
          </p:txBody>
        </p:sp>
        <p:sp>
          <p:nvSpPr>
            <p:cNvPr id="299" name="Google Shape;299;p21"/>
            <p:cNvSpPr/>
            <p:nvPr/>
          </p:nvSpPr>
          <p:spPr>
            <a:xfrm>
              <a:off x="791189" y="3202113"/>
              <a:ext cx="2655085" cy="1067371"/>
            </a:xfrm>
            <a:prstGeom prst="roundRect">
              <a:avLst>
                <a:gd fmla="val 10000" name="adj"/>
              </a:avLst>
            </a:prstGeom>
            <a:solidFill>
              <a:srgbClr val="FF000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 name="Google Shape;300;p21"/>
            <p:cNvSpPr txBox="1"/>
            <p:nvPr/>
          </p:nvSpPr>
          <p:spPr>
            <a:xfrm>
              <a:off x="822451" y="3233375"/>
              <a:ext cx="2592561" cy="1004847"/>
            </a:xfrm>
            <a:prstGeom prst="rect">
              <a:avLst/>
            </a:prstGeom>
            <a:noFill/>
            <a:ln>
              <a:noFill/>
            </a:ln>
          </p:spPr>
          <p:txBody>
            <a:bodyPr anchorCtr="0" anchor="ctr" bIns="182875" lIns="182875" spcFirstLastPara="1" rIns="182875" wrap="square" tIns="182875">
              <a:noAutofit/>
            </a:bodyPr>
            <a:lstStyle/>
            <a:p>
              <a:pPr indent="0" lvl="0" marL="0" marR="0" rtl="0" algn="ctr">
                <a:lnSpc>
                  <a:spcPct val="90000"/>
                </a:lnSpc>
                <a:spcBef>
                  <a:spcPts val="0"/>
                </a:spcBef>
                <a:spcAft>
                  <a:spcPts val="0"/>
                </a:spcAft>
                <a:buClr>
                  <a:schemeClr val="lt1"/>
                </a:buClr>
                <a:buSzPts val="4800"/>
                <a:buFont typeface="Arial"/>
                <a:buNone/>
              </a:pPr>
              <a:r>
                <a:rPr b="0" i="0" lang="en-GB" sz="4800" u="none" cap="none" strike="noStrike">
                  <a:solidFill>
                    <a:schemeClr val="lt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0" st="0"/>
                                            </p:txEl>
                                          </p:spTgt>
                                        </p:tgtEl>
                                        <p:attrNameLst>
                                          <p:attrName>style.visibility</p:attrName>
                                        </p:attrNameLst>
                                      </p:cBhvr>
                                      <p:to>
                                        <p:strVal val="visible"/>
                                      </p:to>
                                    </p:set>
                                    <p:animEffect filter="fade" transition="in">
                                      <p:cBhvr>
                                        <p:cTn dur="500"/>
                                        <p:tgtEl>
                                          <p:spTgt spid="28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1" st="1"/>
                                            </p:txEl>
                                          </p:spTgt>
                                        </p:tgtEl>
                                        <p:attrNameLst>
                                          <p:attrName>style.visibility</p:attrName>
                                        </p:attrNameLst>
                                      </p:cBhvr>
                                      <p:to>
                                        <p:strVal val="visible"/>
                                      </p:to>
                                    </p:set>
                                    <p:animEffect filter="fade" transition="in">
                                      <p:cBhvr>
                                        <p:cTn dur="500"/>
                                        <p:tgtEl>
                                          <p:spTgt spid="28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2" st="2"/>
                                            </p:txEl>
                                          </p:spTgt>
                                        </p:tgtEl>
                                        <p:attrNameLst>
                                          <p:attrName>style.visibility</p:attrName>
                                        </p:attrNameLst>
                                      </p:cBhvr>
                                      <p:to>
                                        <p:strVal val="visible"/>
                                      </p:to>
                                    </p:set>
                                    <p:animEffect filter="fade" transition="in">
                                      <p:cBhvr>
                                        <p:cTn dur="500"/>
                                        <p:tgtEl>
                                          <p:spTgt spid="28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3" st="3"/>
                                            </p:txEl>
                                          </p:spTgt>
                                        </p:tgtEl>
                                        <p:attrNameLst>
                                          <p:attrName>style.visibility</p:attrName>
                                        </p:attrNameLst>
                                      </p:cBhvr>
                                      <p:to>
                                        <p:strVal val="visible"/>
                                      </p:to>
                                    </p:set>
                                    <p:animEffect filter="fade" transition="in">
                                      <p:cBhvr>
                                        <p:cTn dur="500"/>
                                        <p:tgtEl>
                                          <p:spTgt spid="28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4" st="4"/>
                                            </p:txEl>
                                          </p:spTgt>
                                        </p:tgtEl>
                                        <p:attrNameLst>
                                          <p:attrName>style.visibility</p:attrName>
                                        </p:attrNameLst>
                                      </p:cBhvr>
                                      <p:to>
                                        <p:strVal val="visible"/>
                                      </p:to>
                                    </p:set>
                                    <p:animEffect filter="fade" transition="in">
                                      <p:cBhvr>
                                        <p:cTn dur="500"/>
                                        <p:tgtEl>
                                          <p:spTgt spid="28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xEl>
                                              <p:pRg end="5" st="5"/>
                                            </p:txEl>
                                          </p:spTgt>
                                        </p:tgtEl>
                                        <p:attrNameLst>
                                          <p:attrName>style.visibility</p:attrName>
                                        </p:attrNameLst>
                                      </p:cBhvr>
                                      <p:to>
                                        <p:strVal val="visible"/>
                                      </p:to>
                                    </p:set>
                                    <p:animEffect filter="fade" transition="in">
                                      <p:cBhvr>
                                        <p:cTn dur="500"/>
                                        <p:tgtEl>
                                          <p:spTgt spid="289">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2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100000"/>
              <a:buFont typeface="Arial"/>
              <a:buNone/>
            </a:pPr>
            <a:r>
              <a:rPr lang="en-GB"/>
              <a:t>Planning – </a:t>
            </a:r>
            <a:br>
              <a:rPr lang="en-GB"/>
            </a:br>
            <a:r>
              <a:rPr lang="en-GB"/>
              <a:t>End</a:t>
            </a:r>
            <a:endParaRPr/>
          </a:p>
        </p:txBody>
      </p:sp>
      <p:sp>
        <p:nvSpPr>
          <p:cNvPr id="307" name="Google Shape;307;p22"/>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Questions</a:t>
            </a:r>
            <a:endParaRPr/>
          </a:p>
          <a:p>
            <a:pPr indent="-342900" lvl="0" marL="342900" rtl="0" algn="l">
              <a:lnSpc>
                <a:spcPct val="100000"/>
              </a:lnSpc>
              <a:spcBef>
                <a:spcPts val="640"/>
              </a:spcBef>
              <a:spcAft>
                <a:spcPts val="0"/>
              </a:spcAft>
              <a:buClr>
                <a:schemeClr val="dk1"/>
              </a:buClr>
              <a:buSzPts val="3200"/>
              <a:buChar char="•"/>
            </a:pPr>
            <a:r>
              <a:rPr lang="en-GB"/>
              <a:t>Summary</a:t>
            </a:r>
            <a:endParaRPr/>
          </a:p>
          <a:p>
            <a:pPr indent="-342900" lvl="0" marL="342900" rtl="0" algn="l">
              <a:lnSpc>
                <a:spcPct val="100000"/>
              </a:lnSpc>
              <a:spcBef>
                <a:spcPts val="640"/>
              </a:spcBef>
              <a:spcAft>
                <a:spcPts val="0"/>
              </a:spcAft>
              <a:buClr>
                <a:schemeClr val="dk1"/>
              </a:buClr>
              <a:buSzPts val="3200"/>
              <a:buChar char="•"/>
            </a:pPr>
            <a:r>
              <a:rPr lang="en-GB"/>
              <a:t>Look Forward  </a:t>
            </a:r>
            <a:endParaRPr/>
          </a:p>
          <a:p>
            <a:pPr indent="-139700" lvl="0" marL="342900" rtl="0" algn="l">
              <a:lnSpc>
                <a:spcPct val="100000"/>
              </a:lnSpc>
              <a:spcBef>
                <a:spcPts val="640"/>
              </a:spcBef>
              <a:spcAft>
                <a:spcPts val="0"/>
              </a:spcAft>
              <a:buClr>
                <a:schemeClr val="dk1"/>
              </a:buClr>
              <a:buSzPts val="3200"/>
              <a:buNone/>
            </a:pPr>
            <a:r>
              <a:t/>
            </a:r>
            <a:endParaRPr/>
          </a:p>
        </p:txBody>
      </p:sp>
      <p:grpSp>
        <p:nvGrpSpPr>
          <p:cNvPr id="308" name="Google Shape;308;p22"/>
          <p:cNvGrpSpPr/>
          <p:nvPr/>
        </p:nvGrpSpPr>
        <p:grpSpPr>
          <a:xfrm>
            <a:off x="6346274" y="1417638"/>
            <a:ext cx="4225088" cy="4291785"/>
            <a:chOff x="56986" y="0"/>
            <a:chExt cx="4225088" cy="4291785"/>
          </a:xfrm>
        </p:grpSpPr>
        <p:sp>
          <p:nvSpPr>
            <p:cNvPr id="309" name="Google Shape;309;p22"/>
            <p:cNvSpPr/>
            <p:nvPr/>
          </p:nvSpPr>
          <p:spPr>
            <a:xfrm>
              <a:off x="835053" y="0"/>
              <a:ext cx="2668954" cy="1072946"/>
            </a:xfrm>
            <a:prstGeom prst="roundRect">
              <a:avLst>
                <a:gd fmla="val 10000" name="adj"/>
              </a:avLst>
            </a:prstGeom>
            <a:solidFill>
              <a:srgbClr val="FF000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22"/>
            <p:cNvSpPr txBox="1"/>
            <p:nvPr/>
          </p:nvSpPr>
          <p:spPr>
            <a:xfrm>
              <a:off x="866479" y="31426"/>
              <a:ext cx="2606102" cy="1010094"/>
            </a:xfrm>
            <a:prstGeom prst="rect">
              <a:avLst/>
            </a:prstGeom>
            <a:noFill/>
            <a:ln>
              <a:noFill/>
            </a:ln>
          </p:spPr>
          <p:txBody>
            <a:bodyPr anchorCtr="0" anchor="ctr" bIns="152400" lIns="152400" spcFirstLastPara="1" rIns="152400" wrap="square" tIns="152400">
              <a:noAutofit/>
            </a:bodyPr>
            <a:lstStyle/>
            <a:p>
              <a:pPr indent="0" lvl="0" marL="0" marR="0" rtl="0" algn="ctr">
                <a:lnSpc>
                  <a:spcPct val="90000"/>
                </a:lnSpc>
                <a:spcBef>
                  <a:spcPts val="0"/>
                </a:spcBef>
                <a:spcAft>
                  <a:spcPts val="0"/>
                </a:spcAft>
                <a:buClr>
                  <a:schemeClr val="lt1"/>
                </a:buClr>
                <a:buSzPts val="4000"/>
                <a:buFont typeface="Arial"/>
                <a:buNone/>
              </a:pPr>
              <a:r>
                <a:rPr b="0" i="0" lang="en-GB" sz="4000" u="none" cap="none" strike="noStrike">
                  <a:solidFill>
                    <a:schemeClr val="lt1"/>
                  </a:solidFill>
                  <a:latin typeface="Arial"/>
                  <a:ea typeface="Arial"/>
                  <a:cs typeface="Arial"/>
                  <a:sym typeface="Arial"/>
                </a:rPr>
                <a:t>Beginning</a:t>
              </a:r>
              <a:endParaRPr b="0" i="0" sz="1400" u="none" cap="none" strike="noStrike">
                <a:solidFill>
                  <a:srgbClr val="000000"/>
                </a:solidFill>
                <a:latin typeface="Arial"/>
                <a:ea typeface="Arial"/>
                <a:cs typeface="Arial"/>
                <a:sym typeface="Arial"/>
              </a:endParaRPr>
            </a:p>
          </p:txBody>
        </p:sp>
        <p:sp>
          <p:nvSpPr>
            <p:cNvPr id="311" name="Google Shape;311;p22"/>
            <p:cNvSpPr/>
            <p:nvPr/>
          </p:nvSpPr>
          <p:spPr>
            <a:xfrm rot="5400000">
              <a:off x="1968353" y="1099770"/>
              <a:ext cx="402354" cy="482825"/>
            </a:xfrm>
            <a:prstGeom prst="rightArrow">
              <a:avLst>
                <a:gd fmla="val 60000" name="adj1"/>
                <a:gd fmla="val 50000" name="adj2"/>
              </a:avLst>
            </a:prstGeom>
            <a:solidFill>
              <a:srgbClr val="B1C0D7"/>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 name="Google Shape;312;p22"/>
            <p:cNvSpPr txBox="1"/>
            <p:nvPr/>
          </p:nvSpPr>
          <p:spPr>
            <a:xfrm>
              <a:off x="2024683" y="1140005"/>
              <a:ext cx="289695" cy="28164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100"/>
                <a:buFont typeface="Arial"/>
                <a:buNone/>
              </a:pPr>
              <a:r>
                <a:t/>
              </a:r>
              <a:endParaRPr b="0" i="0" sz="2100" u="none" cap="none" strike="noStrike">
                <a:solidFill>
                  <a:schemeClr val="lt1"/>
                </a:solidFill>
                <a:latin typeface="Arial"/>
                <a:ea typeface="Arial"/>
                <a:cs typeface="Arial"/>
                <a:sym typeface="Arial"/>
              </a:endParaRPr>
            </a:p>
          </p:txBody>
        </p:sp>
        <p:sp>
          <p:nvSpPr>
            <p:cNvPr id="313" name="Google Shape;313;p22"/>
            <p:cNvSpPr/>
            <p:nvPr/>
          </p:nvSpPr>
          <p:spPr>
            <a:xfrm>
              <a:off x="835053" y="1609419"/>
              <a:ext cx="2668954" cy="1072946"/>
            </a:xfrm>
            <a:prstGeom prst="roundRect">
              <a:avLst>
                <a:gd fmla="val 10000" name="adj"/>
              </a:avLst>
            </a:prstGeom>
            <a:solidFill>
              <a:srgbClr val="FF000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22"/>
            <p:cNvSpPr txBox="1"/>
            <p:nvPr/>
          </p:nvSpPr>
          <p:spPr>
            <a:xfrm>
              <a:off x="866479" y="1640845"/>
              <a:ext cx="2606102" cy="1010094"/>
            </a:xfrm>
            <a:prstGeom prst="rect">
              <a:avLst/>
            </a:prstGeom>
            <a:noFill/>
            <a:ln>
              <a:noFill/>
            </a:ln>
          </p:spPr>
          <p:txBody>
            <a:bodyPr anchorCtr="0" anchor="ctr" bIns="182875" lIns="182875" spcFirstLastPara="1" rIns="182875" wrap="square" tIns="182875">
              <a:noAutofit/>
            </a:bodyPr>
            <a:lstStyle/>
            <a:p>
              <a:pPr indent="0" lvl="0" marL="0" marR="0" rtl="0" algn="ctr">
                <a:lnSpc>
                  <a:spcPct val="90000"/>
                </a:lnSpc>
                <a:spcBef>
                  <a:spcPts val="0"/>
                </a:spcBef>
                <a:spcAft>
                  <a:spcPts val="0"/>
                </a:spcAft>
                <a:buClr>
                  <a:schemeClr val="lt1"/>
                </a:buClr>
                <a:buSzPts val="4800"/>
                <a:buFont typeface="Arial"/>
                <a:buNone/>
              </a:pPr>
              <a:r>
                <a:rPr b="0" i="0" lang="en-GB" sz="4800" u="none" cap="none" strike="noStrike">
                  <a:solidFill>
                    <a:schemeClr val="lt1"/>
                  </a:solidFill>
                  <a:latin typeface="Arial"/>
                  <a:ea typeface="Arial"/>
                  <a:cs typeface="Arial"/>
                  <a:sym typeface="Arial"/>
                </a:rPr>
                <a:t>Middle</a:t>
              </a:r>
              <a:endParaRPr b="0" i="0" sz="1400" u="none" cap="none" strike="noStrike">
                <a:solidFill>
                  <a:srgbClr val="000000"/>
                </a:solidFill>
                <a:latin typeface="Arial"/>
                <a:ea typeface="Arial"/>
                <a:cs typeface="Arial"/>
                <a:sym typeface="Arial"/>
              </a:endParaRPr>
            </a:p>
          </p:txBody>
        </p:sp>
        <p:sp>
          <p:nvSpPr>
            <p:cNvPr id="315" name="Google Shape;315;p22"/>
            <p:cNvSpPr/>
            <p:nvPr/>
          </p:nvSpPr>
          <p:spPr>
            <a:xfrm rot="5400000">
              <a:off x="1968353" y="2709189"/>
              <a:ext cx="402354" cy="482825"/>
            </a:xfrm>
            <a:prstGeom prst="rightArrow">
              <a:avLst>
                <a:gd fmla="val 60000" name="adj1"/>
                <a:gd fmla="val 50000" name="adj2"/>
              </a:avLst>
            </a:prstGeom>
            <a:solidFill>
              <a:srgbClr val="B1C0D7"/>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p22"/>
            <p:cNvSpPr txBox="1"/>
            <p:nvPr/>
          </p:nvSpPr>
          <p:spPr>
            <a:xfrm>
              <a:off x="2024683" y="2749424"/>
              <a:ext cx="289695" cy="28164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100"/>
                <a:buFont typeface="Arial"/>
                <a:buNone/>
              </a:pPr>
              <a:r>
                <a:t/>
              </a:r>
              <a:endParaRPr b="0" i="0" sz="2100" u="none" cap="none" strike="noStrike">
                <a:solidFill>
                  <a:schemeClr val="lt1"/>
                </a:solidFill>
                <a:latin typeface="Arial"/>
                <a:ea typeface="Arial"/>
                <a:cs typeface="Arial"/>
                <a:sym typeface="Arial"/>
              </a:endParaRPr>
            </a:p>
          </p:txBody>
        </p:sp>
        <p:sp>
          <p:nvSpPr>
            <p:cNvPr id="317" name="Google Shape;317;p22"/>
            <p:cNvSpPr/>
            <p:nvPr/>
          </p:nvSpPr>
          <p:spPr>
            <a:xfrm>
              <a:off x="56986" y="3218839"/>
              <a:ext cx="4225088" cy="1072946"/>
            </a:xfrm>
            <a:prstGeom prst="roundRect">
              <a:avLst>
                <a:gd fmla="val 10000" name="adj"/>
              </a:avLst>
            </a:prstGeom>
            <a:solidFill>
              <a:srgbClr val="00B050"/>
            </a:solidFill>
            <a:ln>
              <a:noFill/>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22"/>
            <p:cNvSpPr txBox="1"/>
            <p:nvPr/>
          </p:nvSpPr>
          <p:spPr>
            <a:xfrm>
              <a:off x="88412" y="3250265"/>
              <a:ext cx="4162236" cy="1010094"/>
            </a:xfrm>
            <a:prstGeom prst="rect">
              <a:avLst/>
            </a:prstGeom>
            <a:noFill/>
            <a:ln>
              <a:noFill/>
            </a:ln>
          </p:spPr>
          <p:txBody>
            <a:bodyPr anchorCtr="0" anchor="ctr" bIns="182875" lIns="182875" spcFirstLastPara="1" rIns="182875" wrap="square" tIns="182875">
              <a:noAutofit/>
            </a:bodyPr>
            <a:lstStyle/>
            <a:p>
              <a:pPr indent="0" lvl="0" marL="0" marR="0" rtl="0" algn="ctr">
                <a:lnSpc>
                  <a:spcPct val="90000"/>
                </a:lnSpc>
                <a:spcBef>
                  <a:spcPts val="0"/>
                </a:spcBef>
                <a:spcAft>
                  <a:spcPts val="0"/>
                </a:spcAft>
                <a:buClr>
                  <a:schemeClr val="lt1"/>
                </a:buClr>
                <a:buSzPts val="4800"/>
                <a:buFont typeface="Arial"/>
                <a:buNone/>
              </a:pPr>
              <a:r>
                <a:rPr b="0" i="0" lang="en-GB" sz="4800" u="none" cap="none" strike="noStrike">
                  <a:solidFill>
                    <a:schemeClr val="lt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7">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2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Principle 2 - Motivation</a:t>
            </a:r>
            <a:endParaRPr/>
          </a:p>
        </p:txBody>
      </p:sp>
      <p:sp>
        <p:nvSpPr>
          <p:cNvPr id="325" name="Google Shape;325;p23"/>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The presenter is responsible for creating and maintaining interest</a:t>
            </a:r>
            <a:endParaRPr/>
          </a:p>
          <a:p>
            <a:pPr indent="-285750" lvl="1" marL="742950" rtl="0" algn="l">
              <a:lnSpc>
                <a:spcPct val="100000"/>
              </a:lnSpc>
              <a:spcBef>
                <a:spcPts val="560"/>
              </a:spcBef>
              <a:spcAft>
                <a:spcPts val="0"/>
              </a:spcAft>
              <a:buClr>
                <a:schemeClr val="dk1"/>
              </a:buClr>
              <a:buSzPts val="2800"/>
              <a:buChar char="–"/>
            </a:pPr>
            <a:r>
              <a:rPr lang="en-GB"/>
              <a:t>Aim – What are they going to learn?</a:t>
            </a:r>
            <a:endParaRPr/>
          </a:p>
          <a:p>
            <a:pPr indent="-285750" lvl="1" marL="742950" rtl="0" algn="l">
              <a:lnSpc>
                <a:spcPct val="100000"/>
              </a:lnSpc>
              <a:spcBef>
                <a:spcPts val="560"/>
              </a:spcBef>
              <a:spcAft>
                <a:spcPts val="0"/>
              </a:spcAft>
              <a:buClr>
                <a:schemeClr val="dk1"/>
              </a:buClr>
              <a:buSzPts val="2800"/>
              <a:buChar char="–"/>
            </a:pPr>
            <a:r>
              <a:rPr lang="en-GB"/>
              <a:t>Reasons – Why do they need to?</a:t>
            </a:r>
            <a:endParaRPr/>
          </a:p>
          <a:p>
            <a:pPr indent="-285750" lvl="1" marL="742950" rtl="0" algn="l">
              <a:lnSpc>
                <a:spcPct val="100000"/>
              </a:lnSpc>
              <a:spcBef>
                <a:spcPts val="560"/>
              </a:spcBef>
              <a:spcAft>
                <a:spcPts val="0"/>
              </a:spcAft>
              <a:buClr>
                <a:schemeClr val="dk1"/>
              </a:buClr>
              <a:buSzPts val="2800"/>
              <a:buChar char="–"/>
            </a:pPr>
            <a:r>
              <a:rPr lang="en-GB"/>
              <a:t>Incentive – What is in it for them?</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2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 Motivation – How to maintain</a:t>
            </a:r>
            <a:endParaRPr/>
          </a:p>
        </p:txBody>
      </p:sp>
      <p:sp>
        <p:nvSpPr>
          <p:cNvPr id="332" name="Google Shape;332;p24"/>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Maximum activities – </a:t>
            </a:r>
            <a:endParaRPr/>
          </a:p>
          <a:p>
            <a:pPr indent="-285750" lvl="1" marL="742950" rtl="0" algn="l">
              <a:lnSpc>
                <a:spcPct val="100000"/>
              </a:lnSpc>
              <a:spcBef>
                <a:spcPts val="560"/>
              </a:spcBef>
              <a:spcAft>
                <a:spcPts val="0"/>
              </a:spcAft>
              <a:buClr>
                <a:schemeClr val="dk1"/>
              </a:buClr>
              <a:buSzPts val="2800"/>
              <a:buChar char="–"/>
            </a:pPr>
            <a:r>
              <a:rPr lang="en-GB"/>
              <a:t>Mental for facts </a:t>
            </a:r>
            <a:endParaRPr/>
          </a:p>
          <a:p>
            <a:pPr indent="-285750" lvl="1" marL="742950" rtl="0" algn="l">
              <a:lnSpc>
                <a:spcPct val="100000"/>
              </a:lnSpc>
              <a:spcBef>
                <a:spcPts val="560"/>
              </a:spcBef>
              <a:spcAft>
                <a:spcPts val="0"/>
              </a:spcAft>
              <a:buClr>
                <a:schemeClr val="dk1"/>
              </a:buClr>
              <a:buSzPts val="2800"/>
              <a:buChar char="–"/>
            </a:pPr>
            <a:r>
              <a:rPr lang="en-GB"/>
              <a:t>Physical for skills</a:t>
            </a:r>
            <a:endParaRPr/>
          </a:p>
          <a:p>
            <a:pPr indent="-342900" lvl="0" marL="342900" rtl="0" algn="l">
              <a:lnSpc>
                <a:spcPct val="100000"/>
              </a:lnSpc>
              <a:spcBef>
                <a:spcPts val="640"/>
              </a:spcBef>
              <a:spcAft>
                <a:spcPts val="0"/>
              </a:spcAft>
              <a:buClr>
                <a:schemeClr val="dk1"/>
              </a:buClr>
              <a:buSzPts val="3200"/>
              <a:buChar char="•"/>
            </a:pPr>
            <a:r>
              <a:rPr lang="en-GB"/>
              <a:t>Simplicity</a:t>
            </a:r>
            <a:endParaRPr/>
          </a:p>
          <a:p>
            <a:pPr indent="-342900" lvl="0" marL="342900" rtl="0" algn="l">
              <a:lnSpc>
                <a:spcPct val="100000"/>
              </a:lnSpc>
              <a:spcBef>
                <a:spcPts val="640"/>
              </a:spcBef>
              <a:spcAft>
                <a:spcPts val="0"/>
              </a:spcAft>
              <a:buClr>
                <a:schemeClr val="dk1"/>
              </a:buClr>
              <a:buSzPts val="3200"/>
              <a:buChar char="•"/>
            </a:pPr>
            <a:r>
              <a:rPr lang="en-GB"/>
              <a:t>Make it fun. </a:t>
            </a:r>
            <a:endParaRPr/>
          </a:p>
        </p:txBody>
      </p:sp>
      <p:pic>
        <p:nvPicPr>
          <p:cNvPr id="333" name="Google Shape;333;p24"/>
          <p:cNvPicPr preferRelativeResize="0"/>
          <p:nvPr/>
        </p:nvPicPr>
        <p:blipFill rotWithShape="1">
          <a:blip r:embed="rId3">
            <a:alphaModFix/>
          </a:blip>
          <a:srcRect b="0" l="0" r="0" t="0"/>
          <a:stretch/>
        </p:blipFill>
        <p:spPr>
          <a:xfrm>
            <a:off x="5889702" y="1600201"/>
            <a:ext cx="2362200" cy="2362200"/>
          </a:xfrm>
          <a:prstGeom prst="rect">
            <a:avLst/>
          </a:prstGeom>
          <a:noFill/>
          <a:ln>
            <a:noFill/>
          </a:ln>
        </p:spPr>
      </p:pic>
      <p:pic>
        <p:nvPicPr>
          <p:cNvPr id="334" name="Google Shape;334;p24"/>
          <p:cNvPicPr preferRelativeResize="0"/>
          <p:nvPr/>
        </p:nvPicPr>
        <p:blipFill rotWithShape="1">
          <a:blip r:embed="rId4">
            <a:alphaModFix/>
          </a:blip>
          <a:srcRect b="0" l="0" r="0" t="0"/>
          <a:stretch/>
        </p:blipFill>
        <p:spPr>
          <a:xfrm>
            <a:off x="5889702" y="4144964"/>
            <a:ext cx="5506844" cy="1229924"/>
          </a:xfrm>
          <a:prstGeom prst="rect">
            <a:avLst/>
          </a:prstGeom>
          <a:noFill/>
          <a:ln>
            <a:noFill/>
          </a:ln>
        </p:spPr>
      </p:pic>
      <p:pic>
        <p:nvPicPr>
          <p:cNvPr id="335" name="Google Shape;335;p24"/>
          <p:cNvPicPr preferRelativeResize="0"/>
          <p:nvPr/>
        </p:nvPicPr>
        <p:blipFill rotWithShape="1">
          <a:blip r:embed="rId5">
            <a:alphaModFix/>
          </a:blip>
          <a:srcRect b="0" l="0" r="0" t="0"/>
          <a:stretch/>
        </p:blipFill>
        <p:spPr>
          <a:xfrm>
            <a:off x="8452624" y="1600202"/>
            <a:ext cx="2943922" cy="2362200"/>
          </a:xfrm>
          <a:prstGeom prst="rect">
            <a:avLst/>
          </a:prstGeom>
          <a:noFill/>
          <a:ln>
            <a:noFill/>
          </a:ln>
        </p:spPr>
      </p:pic>
      <p:pic>
        <p:nvPicPr>
          <p:cNvPr id="336" name="Google Shape;336;p24"/>
          <p:cNvPicPr preferRelativeResize="0"/>
          <p:nvPr/>
        </p:nvPicPr>
        <p:blipFill rotWithShape="1">
          <a:blip r:embed="rId6">
            <a:alphaModFix/>
          </a:blip>
          <a:srcRect b="0" l="0" r="0" t="0"/>
          <a:stretch/>
        </p:blipFill>
        <p:spPr>
          <a:xfrm>
            <a:off x="801832" y="4301836"/>
            <a:ext cx="3977986" cy="23600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2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Motivation – How to maintain</a:t>
            </a:r>
            <a:endParaRPr/>
          </a:p>
        </p:txBody>
      </p:sp>
      <p:sp>
        <p:nvSpPr>
          <p:cNvPr id="343" name="Google Shape;343;p25"/>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Maximum use of senses – </a:t>
            </a:r>
            <a:endParaRPr/>
          </a:p>
          <a:p>
            <a:pPr indent="-285750" lvl="1" marL="742950" rtl="0" algn="l">
              <a:lnSpc>
                <a:spcPct val="100000"/>
              </a:lnSpc>
              <a:spcBef>
                <a:spcPts val="560"/>
              </a:spcBef>
              <a:spcAft>
                <a:spcPts val="0"/>
              </a:spcAft>
              <a:buClr>
                <a:schemeClr val="dk1"/>
              </a:buClr>
              <a:buSzPts val="2800"/>
              <a:buChar char="–"/>
            </a:pPr>
            <a:r>
              <a:rPr lang="en-GB"/>
              <a:t>Sight</a:t>
            </a:r>
            <a:endParaRPr/>
          </a:p>
          <a:p>
            <a:pPr indent="-285750" lvl="1" marL="742950" rtl="0" algn="l">
              <a:lnSpc>
                <a:spcPct val="100000"/>
              </a:lnSpc>
              <a:spcBef>
                <a:spcPts val="560"/>
              </a:spcBef>
              <a:spcAft>
                <a:spcPts val="0"/>
              </a:spcAft>
              <a:buClr>
                <a:schemeClr val="dk1"/>
              </a:buClr>
              <a:buSzPts val="2800"/>
              <a:buChar char="–"/>
            </a:pPr>
            <a:r>
              <a:rPr lang="en-GB"/>
              <a:t>Touch</a:t>
            </a:r>
            <a:endParaRPr/>
          </a:p>
          <a:p>
            <a:pPr indent="-285750" lvl="1" marL="742950" rtl="0" algn="l">
              <a:lnSpc>
                <a:spcPct val="100000"/>
              </a:lnSpc>
              <a:spcBef>
                <a:spcPts val="560"/>
              </a:spcBef>
              <a:spcAft>
                <a:spcPts val="0"/>
              </a:spcAft>
              <a:buClr>
                <a:schemeClr val="dk1"/>
              </a:buClr>
              <a:buSzPts val="2800"/>
              <a:buChar char="–"/>
            </a:pPr>
            <a:r>
              <a:rPr lang="en-GB"/>
              <a:t>Hearing</a:t>
            </a:r>
            <a:endParaRPr/>
          </a:p>
          <a:p>
            <a:pPr indent="-285750" lvl="1" marL="742950" rtl="0" algn="l">
              <a:lnSpc>
                <a:spcPct val="100000"/>
              </a:lnSpc>
              <a:spcBef>
                <a:spcPts val="560"/>
              </a:spcBef>
              <a:spcAft>
                <a:spcPts val="0"/>
              </a:spcAft>
              <a:buClr>
                <a:schemeClr val="dk1"/>
              </a:buClr>
              <a:buSzPts val="2800"/>
              <a:buChar char="–"/>
            </a:pPr>
            <a:r>
              <a:rPr lang="en-GB"/>
              <a:t>Taste </a:t>
            </a:r>
            <a:endParaRPr/>
          </a:p>
          <a:p>
            <a:pPr indent="-285750" lvl="1" marL="742950" rtl="0" algn="l">
              <a:lnSpc>
                <a:spcPct val="100000"/>
              </a:lnSpc>
              <a:spcBef>
                <a:spcPts val="560"/>
              </a:spcBef>
              <a:spcAft>
                <a:spcPts val="0"/>
              </a:spcAft>
              <a:buClr>
                <a:schemeClr val="dk1"/>
              </a:buClr>
              <a:buSzPts val="2800"/>
              <a:buChar char="–"/>
            </a:pPr>
            <a:r>
              <a:rPr lang="en-GB"/>
              <a:t>Smell</a:t>
            </a:r>
            <a:endParaRPr/>
          </a:p>
          <a:p>
            <a:pPr indent="-139700" lvl="0" marL="342900" rtl="0" algn="l">
              <a:lnSpc>
                <a:spcPct val="100000"/>
              </a:lnSpc>
              <a:spcBef>
                <a:spcPts val="640"/>
              </a:spcBef>
              <a:spcAft>
                <a:spcPts val="0"/>
              </a:spcAft>
              <a:buClr>
                <a:schemeClr val="dk1"/>
              </a:buClr>
              <a:buSzPts val="3200"/>
              <a:buNone/>
            </a:pPr>
            <a:r>
              <a:t/>
            </a:r>
            <a:endParaRPr/>
          </a:p>
        </p:txBody>
      </p:sp>
      <p:pic>
        <p:nvPicPr>
          <p:cNvPr id="344" name="Google Shape;344;p25"/>
          <p:cNvPicPr preferRelativeResize="0"/>
          <p:nvPr/>
        </p:nvPicPr>
        <p:blipFill rotWithShape="1">
          <a:blip r:embed="rId3">
            <a:alphaModFix/>
          </a:blip>
          <a:srcRect b="0" l="0" r="0" t="0"/>
          <a:stretch/>
        </p:blipFill>
        <p:spPr>
          <a:xfrm>
            <a:off x="7292897" y="2246255"/>
            <a:ext cx="3367668" cy="323385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2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Questions</a:t>
            </a:r>
            <a:endParaRPr/>
          </a:p>
        </p:txBody>
      </p:sp>
      <p:pic>
        <p:nvPicPr>
          <p:cNvPr id="351" name="Google Shape;351;p26"/>
          <p:cNvPicPr preferRelativeResize="0"/>
          <p:nvPr>
            <p:ph idx="1" type="body"/>
          </p:nvPr>
        </p:nvPicPr>
        <p:blipFill rotWithShape="1">
          <a:blip r:embed="rId3">
            <a:alphaModFix/>
          </a:blip>
          <a:srcRect b="0" l="0" r="0" t="0"/>
          <a:stretch/>
        </p:blipFill>
        <p:spPr>
          <a:xfrm>
            <a:off x="4285615" y="1600200"/>
            <a:ext cx="3620770" cy="452596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2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Principle 3 - Confirmation</a:t>
            </a:r>
            <a:endParaRPr/>
          </a:p>
        </p:txBody>
      </p:sp>
      <p:sp>
        <p:nvSpPr>
          <p:cNvPr id="358" name="Google Shape;358;p27"/>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Why confirm</a:t>
            </a:r>
            <a:endParaRPr/>
          </a:p>
          <a:p>
            <a:pPr indent="-342900" lvl="0" marL="342900" rtl="0" algn="l">
              <a:lnSpc>
                <a:spcPct val="100000"/>
              </a:lnSpc>
              <a:spcBef>
                <a:spcPts val="640"/>
              </a:spcBef>
              <a:spcAft>
                <a:spcPts val="0"/>
              </a:spcAft>
              <a:buClr>
                <a:schemeClr val="dk1"/>
              </a:buClr>
              <a:buSzPts val="3200"/>
              <a:buChar char="•"/>
            </a:pPr>
            <a:r>
              <a:rPr lang="en-GB"/>
              <a:t>When to confirm</a:t>
            </a:r>
            <a:endParaRPr/>
          </a:p>
          <a:p>
            <a:pPr indent="-342900" lvl="0" marL="342900" rtl="0" algn="l">
              <a:lnSpc>
                <a:spcPct val="100000"/>
              </a:lnSpc>
              <a:spcBef>
                <a:spcPts val="640"/>
              </a:spcBef>
              <a:spcAft>
                <a:spcPts val="0"/>
              </a:spcAft>
              <a:buClr>
                <a:schemeClr val="dk1"/>
              </a:buClr>
              <a:buSzPts val="3200"/>
              <a:buChar char="•"/>
            </a:pPr>
            <a:r>
              <a:rPr lang="en-GB"/>
              <a:t>How to</a:t>
            </a:r>
            <a:endParaRPr/>
          </a:p>
        </p:txBody>
      </p:sp>
      <p:pic>
        <p:nvPicPr>
          <p:cNvPr id="359" name="Google Shape;359;p27"/>
          <p:cNvPicPr preferRelativeResize="0"/>
          <p:nvPr/>
        </p:nvPicPr>
        <p:blipFill rotWithShape="1">
          <a:blip r:embed="rId3">
            <a:alphaModFix/>
          </a:blip>
          <a:srcRect b="0" l="0" r="0" t="0"/>
          <a:stretch/>
        </p:blipFill>
        <p:spPr>
          <a:xfrm>
            <a:off x="6445404" y="1417638"/>
            <a:ext cx="4884235" cy="44256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8">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2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Questioning</a:t>
            </a:r>
            <a:endParaRPr/>
          </a:p>
        </p:txBody>
      </p:sp>
      <p:sp>
        <p:nvSpPr>
          <p:cNvPr id="366" name="Google Shape;366;p28"/>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Why Question people?</a:t>
            </a:r>
            <a:endParaRPr/>
          </a:p>
          <a:p>
            <a:pPr indent="-285750" lvl="1" marL="742950" rtl="0" algn="l">
              <a:lnSpc>
                <a:spcPct val="100000"/>
              </a:lnSpc>
              <a:spcBef>
                <a:spcPts val="560"/>
              </a:spcBef>
              <a:spcAft>
                <a:spcPts val="0"/>
              </a:spcAft>
              <a:buClr>
                <a:schemeClr val="dk1"/>
              </a:buClr>
              <a:buSzPts val="2800"/>
              <a:buChar char="–"/>
            </a:pPr>
            <a:r>
              <a:rPr lang="en-GB"/>
              <a:t>To Test</a:t>
            </a:r>
            <a:endParaRPr/>
          </a:p>
          <a:p>
            <a:pPr indent="-285750" lvl="1" marL="742950" rtl="0" algn="l">
              <a:lnSpc>
                <a:spcPct val="100000"/>
              </a:lnSpc>
              <a:spcBef>
                <a:spcPts val="560"/>
              </a:spcBef>
              <a:spcAft>
                <a:spcPts val="0"/>
              </a:spcAft>
              <a:buClr>
                <a:schemeClr val="dk1"/>
              </a:buClr>
              <a:buSzPts val="2800"/>
              <a:buChar char="–"/>
            </a:pPr>
            <a:r>
              <a:rPr lang="en-GB"/>
              <a:t>To Teach</a:t>
            </a:r>
            <a:endParaRPr/>
          </a:p>
          <a:p>
            <a:pPr indent="-285750" lvl="1" marL="742950" rtl="0" algn="l">
              <a:lnSpc>
                <a:spcPct val="100000"/>
              </a:lnSpc>
              <a:spcBef>
                <a:spcPts val="560"/>
              </a:spcBef>
              <a:spcAft>
                <a:spcPts val="0"/>
              </a:spcAft>
              <a:buClr>
                <a:schemeClr val="dk1"/>
              </a:buClr>
              <a:buSzPts val="2800"/>
              <a:buChar char="–"/>
            </a:pPr>
            <a:r>
              <a:rPr lang="en-GB"/>
              <a:t>To Achieve </a:t>
            </a:r>
            <a:endParaRPr/>
          </a:p>
        </p:txBody>
      </p:sp>
      <p:pic>
        <p:nvPicPr>
          <p:cNvPr id="367" name="Google Shape;367;p28"/>
          <p:cNvPicPr preferRelativeResize="0"/>
          <p:nvPr/>
        </p:nvPicPr>
        <p:blipFill rotWithShape="1">
          <a:blip r:embed="rId3">
            <a:alphaModFix/>
          </a:blip>
          <a:srcRect b="0" l="0" r="0" t="0"/>
          <a:stretch/>
        </p:blipFill>
        <p:spPr>
          <a:xfrm>
            <a:off x="5972783" y="1417638"/>
            <a:ext cx="5350212" cy="433639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29"/>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How to ask a Question</a:t>
            </a:r>
            <a:endParaRPr/>
          </a:p>
        </p:txBody>
      </p:sp>
      <p:sp>
        <p:nvSpPr>
          <p:cNvPr id="374" name="Google Shape;374;p29"/>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SzPts val="3200"/>
              <a:buNone/>
            </a:pPr>
            <a:r>
              <a:rPr lang="en-GB"/>
              <a:t>Traditional – 3Ps</a:t>
            </a:r>
            <a:endParaRPr/>
          </a:p>
          <a:p>
            <a:pPr indent="-228600" lvl="2" marL="1143000" rtl="0" algn="l">
              <a:lnSpc>
                <a:spcPct val="100000"/>
              </a:lnSpc>
              <a:spcBef>
                <a:spcPts val="480"/>
              </a:spcBef>
              <a:spcAft>
                <a:spcPts val="0"/>
              </a:spcAft>
              <a:buClr>
                <a:schemeClr val="dk1"/>
              </a:buClr>
              <a:buSzPts val="2400"/>
              <a:buChar char="•"/>
            </a:pPr>
            <a:r>
              <a:rPr lang="en-GB"/>
              <a:t>Pose</a:t>
            </a:r>
            <a:endParaRPr/>
          </a:p>
          <a:p>
            <a:pPr indent="-228600" lvl="2" marL="1143000" rtl="0" algn="l">
              <a:lnSpc>
                <a:spcPct val="100000"/>
              </a:lnSpc>
              <a:spcBef>
                <a:spcPts val="480"/>
              </a:spcBef>
              <a:spcAft>
                <a:spcPts val="0"/>
              </a:spcAft>
              <a:buClr>
                <a:schemeClr val="dk1"/>
              </a:buClr>
              <a:buSzPts val="2400"/>
              <a:buChar char="•"/>
            </a:pPr>
            <a:r>
              <a:rPr lang="en-GB"/>
              <a:t>Pause</a:t>
            </a:r>
            <a:endParaRPr/>
          </a:p>
          <a:p>
            <a:pPr indent="-228600" lvl="2" marL="1143000" rtl="0" algn="l">
              <a:lnSpc>
                <a:spcPct val="100000"/>
              </a:lnSpc>
              <a:spcBef>
                <a:spcPts val="480"/>
              </a:spcBef>
              <a:spcAft>
                <a:spcPts val="0"/>
              </a:spcAft>
              <a:buClr>
                <a:schemeClr val="dk1"/>
              </a:buClr>
              <a:buSzPts val="2400"/>
              <a:buChar char="•"/>
            </a:pPr>
            <a:r>
              <a:rPr lang="en-GB"/>
              <a:t>Pounce</a:t>
            </a:r>
            <a:endParaRPr/>
          </a:p>
          <a:p>
            <a:pPr indent="0" lvl="0" marL="0" rtl="0" algn="l">
              <a:lnSpc>
                <a:spcPct val="100000"/>
              </a:lnSpc>
              <a:spcBef>
                <a:spcPts val="640"/>
              </a:spcBef>
              <a:spcAft>
                <a:spcPts val="0"/>
              </a:spcAft>
              <a:buClr>
                <a:schemeClr val="dk1"/>
              </a:buClr>
              <a:buSzPts val="3200"/>
              <a:buNone/>
            </a:pPr>
            <a:r>
              <a:rPr lang="en-GB"/>
              <a:t>New method – </a:t>
            </a:r>
            <a:endParaRPr/>
          </a:p>
          <a:p>
            <a:pPr indent="-228600" lvl="2" marL="1143000" rtl="0" algn="l">
              <a:lnSpc>
                <a:spcPct val="100000"/>
              </a:lnSpc>
              <a:spcBef>
                <a:spcPts val="480"/>
              </a:spcBef>
              <a:spcAft>
                <a:spcPts val="0"/>
              </a:spcAft>
              <a:buClr>
                <a:schemeClr val="dk1"/>
              </a:buClr>
              <a:buSzPts val="2400"/>
              <a:buChar char="•"/>
            </a:pPr>
            <a:r>
              <a:rPr lang="en-GB"/>
              <a:t>Pose</a:t>
            </a:r>
            <a:endParaRPr/>
          </a:p>
          <a:p>
            <a:pPr indent="-228600" lvl="2" marL="1143000" rtl="0" algn="l">
              <a:lnSpc>
                <a:spcPct val="100000"/>
              </a:lnSpc>
              <a:spcBef>
                <a:spcPts val="480"/>
              </a:spcBef>
              <a:spcAft>
                <a:spcPts val="0"/>
              </a:spcAft>
              <a:buClr>
                <a:schemeClr val="dk1"/>
              </a:buClr>
              <a:buSzPts val="2400"/>
              <a:buChar char="•"/>
            </a:pPr>
            <a:r>
              <a:rPr lang="en-GB"/>
              <a:t>Pause</a:t>
            </a:r>
            <a:endParaRPr/>
          </a:p>
          <a:p>
            <a:pPr indent="-228600" lvl="2" marL="1143000" rtl="0" algn="l">
              <a:lnSpc>
                <a:spcPct val="100000"/>
              </a:lnSpc>
              <a:spcBef>
                <a:spcPts val="480"/>
              </a:spcBef>
              <a:spcAft>
                <a:spcPts val="0"/>
              </a:spcAft>
              <a:buClr>
                <a:schemeClr val="dk1"/>
              </a:buClr>
              <a:buSzPts val="2400"/>
              <a:buChar char="•"/>
            </a:pPr>
            <a:r>
              <a:rPr lang="en-GB"/>
              <a:t>Pounce</a:t>
            </a:r>
            <a:endParaRPr/>
          </a:p>
          <a:p>
            <a:pPr indent="-228600" lvl="2" marL="1143000" rtl="0" algn="l">
              <a:lnSpc>
                <a:spcPct val="100000"/>
              </a:lnSpc>
              <a:spcBef>
                <a:spcPts val="480"/>
              </a:spcBef>
              <a:spcAft>
                <a:spcPts val="0"/>
              </a:spcAft>
              <a:buClr>
                <a:schemeClr val="dk1"/>
              </a:buClr>
              <a:buSzPts val="2400"/>
              <a:buChar char="•"/>
            </a:pPr>
            <a:r>
              <a:rPr lang="en-GB"/>
              <a:t>Bounce</a:t>
            </a:r>
            <a:endParaRPr/>
          </a:p>
        </p:txBody>
      </p:sp>
      <p:pic>
        <p:nvPicPr>
          <p:cNvPr id="375" name="Google Shape;375;p29"/>
          <p:cNvPicPr preferRelativeResize="0"/>
          <p:nvPr/>
        </p:nvPicPr>
        <p:blipFill rotWithShape="1">
          <a:blip r:embed="rId3">
            <a:alphaModFix/>
          </a:blip>
          <a:srcRect b="0" l="0" r="0" t="0"/>
          <a:stretch/>
        </p:blipFill>
        <p:spPr>
          <a:xfrm>
            <a:off x="5530893" y="1417638"/>
            <a:ext cx="4384834" cy="381584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xEl>
                                              <p:pRg end="8" st="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3"/>
          <p:cNvSpPr txBox="1"/>
          <p:nvPr>
            <p:ph type="title"/>
          </p:nvPr>
        </p:nvSpPr>
        <p:spPr>
          <a:xfrm>
            <a:off x="838200" y="384580"/>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Introduction</a:t>
            </a:r>
            <a:endParaRPr/>
          </a:p>
        </p:txBody>
      </p:sp>
      <p:sp>
        <p:nvSpPr>
          <p:cNvPr id="116" name="Google Shape;116;p3"/>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Who are the team?</a:t>
            </a:r>
            <a:endParaRPr/>
          </a:p>
          <a:p>
            <a:pPr indent="-342900" lvl="0" marL="342900" rtl="0" algn="l">
              <a:lnSpc>
                <a:spcPct val="100000"/>
              </a:lnSpc>
              <a:spcBef>
                <a:spcPts val="640"/>
              </a:spcBef>
              <a:spcAft>
                <a:spcPts val="0"/>
              </a:spcAft>
              <a:buClr>
                <a:schemeClr val="dk1"/>
              </a:buClr>
              <a:buSzPts val="3200"/>
              <a:buChar char="•"/>
            </a:pPr>
            <a:r>
              <a:rPr lang="en-GB"/>
              <a:t>Who are you?</a:t>
            </a:r>
            <a:endParaRPr/>
          </a:p>
          <a:p>
            <a:pPr indent="-342900" lvl="0" marL="342900" rtl="0" algn="l">
              <a:lnSpc>
                <a:spcPct val="100000"/>
              </a:lnSpc>
              <a:spcBef>
                <a:spcPts val="640"/>
              </a:spcBef>
              <a:spcAft>
                <a:spcPts val="0"/>
              </a:spcAft>
              <a:buClr>
                <a:schemeClr val="dk1"/>
              </a:buClr>
              <a:buSzPts val="3200"/>
              <a:buChar char="•"/>
            </a:pPr>
            <a:r>
              <a:rPr lang="en-GB"/>
              <a:t>Where are you from?</a:t>
            </a:r>
            <a:endParaRPr/>
          </a:p>
          <a:p>
            <a:pPr indent="-342900" lvl="0" marL="342900" rtl="0" algn="l">
              <a:lnSpc>
                <a:spcPct val="100000"/>
              </a:lnSpc>
              <a:spcBef>
                <a:spcPts val="640"/>
              </a:spcBef>
              <a:spcAft>
                <a:spcPts val="0"/>
              </a:spcAft>
              <a:buClr>
                <a:schemeClr val="dk1"/>
              </a:buClr>
              <a:buSzPts val="3200"/>
              <a:buChar char="•"/>
            </a:pPr>
            <a:r>
              <a:rPr lang="en-GB"/>
              <a:t>What you’re looking for from this course?</a:t>
            </a:r>
            <a:endParaRPr/>
          </a:p>
          <a:p>
            <a:pPr indent="-342900" lvl="0" marL="342900" rtl="0" algn="l">
              <a:lnSpc>
                <a:spcPct val="100000"/>
              </a:lnSpc>
              <a:spcBef>
                <a:spcPts val="640"/>
              </a:spcBef>
              <a:spcAft>
                <a:spcPts val="0"/>
              </a:spcAft>
              <a:buClr>
                <a:schemeClr val="dk1"/>
              </a:buClr>
              <a:buSzPts val="3200"/>
              <a:buChar char="•"/>
            </a:pPr>
            <a:r>
              <a:rPr lang="en-GB"/>
              <a:t>Something that makes you amazing?</a:t>
            </a:r>
            <a:endParaRPr/>
          </a:p>
          <a:p>
            <a:pPr indent="0" lvl="0" marL="0" rtl="0" algn="l">
              <a:lnSpc>
                <a:spcPct val="100000"/>
              </a:lnSpc>
              <a:spcBef>
                <a:spcPts val="640"/>
              </a:spcBef>
              <a:spcAft>
                <a:spcPts val="0"/>
              </a:spcAft>
              <a:buClr>
                <a:schemeClr val="dk1"/>
              </a:buClr>
              <a:buSzPts val="3200"/>
              <a:buNone/>
            </a:pPr>
            <a:r>
              <a:t/>
            </a:r>
            <a:endParaRPr/>
          </a:p>
          <a:p>
            <a:pPr indent="0" lvl="0" marL="0" rtl="0" algn="l">
              <a:lnSpc>
                <a:spcPct val="100000"/>
              </a:lnSpc>
              <a:spcBef>
                <a:spcPts val="640"/>
              </a:spcBef>
              <a:spcAft>
                <a:spcPts val="0"/>
              </a:spcAft>
              <a:buClr>
                <a:schemeClr val="dk1"/>
              </a:buClr>
              <a:buSzPts val="3200"/>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30"/>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How to ask a Question</a:t>
            </a:r>
            <a:endParaRPr/>
          </a:p>
        </p:txBody>
      </p:sp>
      <p:sp>
        <p:nvSpPr>
          <p:cNvPr id="382" name="Google Shape;382;p30"/>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0" lvl="0" marL="114300" rtl="0" algn="l">
              <a:lnSpc>
                <a:spcPct val="100000"/>
              </a:lnSpc>
              <a:spcBef>
                <a:spcPts val="0"/>
              </a:spcBef>
              <a:spcAft>
                <a:spcPts val="0"/>
              </a:spcAft>
              <a:buClr>
                <a:schemeClr val="dk1"/>
              </a:buClr>
              <a:buSzPts val="3200"/>
              <a:buNone/>
            </a:pPr>
            <a:r>
              <a:rPr lang="en-GB"/>
              <a:t>Attention getter –</a:t>
            </a:r>
            <a:endParaRPr/>
          </a:p>
          <a:p>
            <a:pPr indent="-457200" lvl="2" marL="1371600" rtl="0" algn="l">
              <a:lnSpc>
                <a:spcPct val="100000"/>
              </a:lnSpc>
              <a:spcBef>
                <a:spcPts val="480"/>
              </a:spcBef>
              <a:spcAft>
                <a:spcPts val="0"/>
              </a:spcAft>
              <a:buClr>
                <a:schemeClr val="dk1"/>
              </a:buClr>
              <a:buSzPts val="2400"/>
              <a:buChar char="•"/>
            </a:pPr>
            <a:r>
              <a:rPr lang="en-GB"/>
              <a:t>Identify</a:t>
            </a:r>
            <a:endParaRPr/>
          </a:p>
          <a:p>
            <a:pPr indent="-457200" lvl="2" marL="1371600" rtl="0" algn="l">
              <a:lnSpc>
                <a:spcPct val="100000"/>
              </a:lnSpc>
              <a:spcBef>
                <a:spcPts val="480"/>
              </a:spcBef>
              <a:spcAft>
                <a:spcPts val="0"/>
              </a:spcAft>
              <a:buClr>
                <a:schemeClr val="dk1"/>
              </a:buClr>
              <a:buSzPts val="2400"/>
              <a:buChar char="•"/>
            </a:pPr>
            <a:r>
              <a:rPr lang="en-GB"/>
              <a:t>Pose</a:t>
            </a:r>
            <a:endParaRPr/>
          </a:p>
          <a:p>
            <a:pPr indent="-457200" lvl="2" marL="1371600" rtl="0" algn="l">
              <a:lnSpc>
                <a:spcPct val="100000"/>
              </a:lnSpc>
              <a:spcBef>
                <a:spcPts val="480"/>
              </a:spcBef>
              <a:spcAft>
                <a:spcPts val="0"/>
              </a:spcAft>
              <a:buClr>
                <a:schemeClr val="dk1"/>
              </a:buClr>
              <a:buSzPts val="2400"/>
              <a:buChar char="•"/>
            </a:pPr>
            <a:r>
              <a:rPr lang="en-GB"/>
              <a:t>Allow</a:t>
            </a:r>
            <a:endParaRPr/>
          </a:p>
          <a:p>
            <a:pPr indent="-228600" lvl="3" marL="1600200" rtl="0" algn="l">
              <a:lnSpc>
                <a:spcPct val="100000"/>
              </a:lnSpc>
              <a:spcBef>
                <a:spcPts val="400"/>
              </a:spcBef>
              <a:spcAft>
                <a:spcPts val="0"/>
              </a:spcAft>
              <a:buClr>
                <a:schemeClr val="dk1"/>
              </a:buClr>
              <a:buSzPts val="2000"/>
              <a:buChar char="–"/>
            </a:pPr>
            <a:r>
              <a:rPr lang="en-GB"/>
              <a:t>Add a bounce?</a:t>
            </a:r>
            <a:endParaRPr/>
          </a:p>
          <a:p>
            <a:pPr indent="0" lvl="0" marL="0" rtl="0" algn="l">
              <a:lnSpc>
                <a:spcPct val="100000"/>
              </a:lnSpc>
              <a:spcBef>
                <a:spcPts val="640"/>
              </a:spcBef>
              <a:spcAft>
                <a:spcPts val="0"/>
              </a:spcAft>
              <a:buClr>
                <a:schemeClr val="dk1"/>
              </a:buClr>
              <a:buSzPts val="3200"/>
              <a:buNone/>
            </a:pPr>
            <a:r>
              <a:rPr lang="en-GB"/>
              <a:t>Vary your technique</a:t>
            </a:r>
            <a:endParaRPr/>
          </a:p>
          <a:p>
            <a:pPr indent="0" lvl="0" marL="0" rtl="0" algn="l">
              <a:lnSpc>
                <a:spcPct val="100000"/>
              </a:lnSpc>
              <a:spcBef>
                <a:spcPts val="640"/>
              </a:spcBef>
              <a:spcAft>
                <a:spcPts val="0"/>
              </a:spcAft>
              <a:buClr>
                <a:schemeClr val="dk1"/>
              </a:buClr>
              <a:buSzPts val="3200"/>
              <a:buNone/>
            </a:pPr>
            <a:r>
              <a:rPr lang="en-GB"/>
              <a:t>Link questions  </a:t>
            </a:r>
            <a:endParaRPr/>
          </a:p>
        </p:txBody>
      </p:sp>
      <p:pic>
        <p:nvPicPr>
          <p:cNvPr id="383" name="Google Shape;383;p30"/>
          <p:cNvPicPr preferRelativeResize="0"/>
          <p:nvPr/>
        </p:nvPicPr>
        <p:blipFill rotWithShape="1">
          <a:blip r:embed="rId3">
            <a:alphaModFix/>
          </a:blip>
          <a:srcRect b="0" l="0" r="0" t="0"/>
          <a:stretch/>
        </p:blipFill>
        <p:spPr>
          <a:xfrm>
            <a:off x="5530893" y="1417638"/>
            <a:ext cx="4384834" cy="3815843"/>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3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Types of questions</a:t>
            </a:r>
            <a:endParaRPr/>
          </a:p>
        </p:txBody>
      </p:sp>
      <p:sp>
        <p:nvSpPr>
          <p:cNvPr id="390" name="Google Shape;390;p31"/>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Closed questions - </a:t>
            </a:r>
            <a:endParaRPr/>
          </a:p>
          <a:p>
            <a:pPr indent="0" lvl="1" marL="457200" rtl="0" algn="l">
              <a:lnSpc>
                <a:spcPct val="100000"/>
              </a:lnSpc>
              <a:spcBef>
                <a:spcPts val="560"/>
              </a:spcBef>
              <a:spcAft>
                <a:spcPts val="0"/>
              </a:spcAft>
              <a:buClr>
                <a:schemeClr val="dk1"/>
              </a:buClr>
              <a:buSzPts val="2800"/>
              <a:buNone/>
            </a:pPr>
            <a:r>
              <a:rPr lang="en-GB"/>
              <a:t>Did, do, don’t you and it’s</a:t>
            </a:r>
            <a:endParaRPr/>
          </a:p>
          <a:p>
            <a:pPr indent="-342900" lvl="0" marL="342900" rtl="0" algn="l">
              <a:lnSpc>
                <a:spcPct val="100000"/>
              </a:lnSpc>
              <a:spcBef>
                <a:spcPts val="640"/>
              </a:spcBef>
              <a:spcAft>
                <a:spcPts val="0"/>
              </a:spcAft>
              <a:buClr>
                <a:schemeClr val="dk1"/>
              </a:buClr>
              <a:buSzPts val="3200"/>
              <a:buChar char="•"/>
            </a:pPr>
            <a:r>
              <a:rPr lang="en-GB"/>
              <a:t>Open questions –</a:t>
            </a:r>
            <a:endParaRPr/>
          </a:p>
          <a:p>
            <a:pPr indent="0" lvl="1" marL="457200" rtl="0" algn="l">
              <a:lnSpc>
                <a:spcPct val="100000"/>
              </a:lnSpc>
              <a:spcBef>
                <a:spcPts val="560"/>
              </a:spcBef>
              <a:spcAft>
                <a:spcPts val="0"/>
              </a:spcAft>
              <a:buClr>
                <a:schemeClr val="dk1"/>
              </a:buClr>
              <a:buSzPts val="2800"/>
              <a:buNone/>
            </a:pPr>
            <a:r>
              <a:rPr lang="en-GB"/>
              <a:t>Who, what, why, where, who and how</a:t>
            </a:r>
            <a:endParaRPr/>
          </a:p>
        </p:txBody>
      </p:sp>
      <p:pic>
        <p:nvPicPr>
          <p:cNvPr id="391" name="Google Shape;391;p31"/>
          <p:cNvPicPr preferRelativeResize="0"/>
          <p:nvPr/>
        </p:nvPicPr>
        <p:blipFill rotWithShape="1">
          <a:blip r:embed="rId3">
            <a:alphaModFix/>
          </a:blip>
          <a:srcRect b="0" l="0" r="0" t="0"/>
          <a:stretch/>
        </p:blipFill>
        <p:spPr>
          <a:xfrm>
            <a:off x="1016635" y="4120004"/>
            <a:ext cx="7096233" cy="218872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3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Types of questions </a:t>
            </a:r>
            <a:endParaRPr/>
          </a:p>
        </p:txBody>
      </p:sp>
      <p:pic>
        <p:nvPicPr>
          <p:cNvPr id="398" name="Google Shape;398;p32"/>
          <p:cNvPicPr preferRelativeResize="0"/>
          <p:nvPr>
            <p:ph idx="1" type="body"/>
          </p:nvPr>
        </p:nvPicPr>
        <p:blipFill rotWithShape="1">
          <a:blip r:embed="rId3">
            <a:alphaModFix/>
          </a:blip>
          <a:srcRect b="0" l="0" r="0" t="0"/>
          <a:stretch/>
        </p:blipFill>
        <p:spPr>
          <a:xfrm>
            <a:off x="5652653" y="1417638"/>
            <a:ext cx="5929748" cy="3798598"/>
          </a:xfrm>
          <a:prstGeom prst="rect">
            <a:avLst/>
          </a:prstGeom>
          <a:noFill/>
          <a:ln>
            <a:noFill/>
          </a:ln>
        </p:spPr>
      </p:pic>
      <p:sp>
        <p:nvSpPr>
          <p:cNvPr id="399" name="Google Shape;399;p32"/>
          <p:cNvSpPr/>
          <p:nvPr/>
        </p:nvSpPr>
        <p:spPr>
          <a:xfrm>
            <a:off x="609600" y="1600201"/>
            <a:ext cx="6096000" cy="252376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chemeClr val="dk1"/>
                </a:solidFill>
                <a:latin typeface="Arial"/>
                <a:ea typeface="Arial"/>
                <a:cs typeface="Arial"/>
                <a:sym typeface="Arial"/>
              </a:rPr>
              <a:t>I keep six faithful serving men,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chemeClr val="dk1"/>
                </a:solidFill>
                <a:latin typeface="Arial"/>
                <a:ea typeface="Arial"/>
                <a:cs typeface="Arial"/>
                <a:sym typeface="Arial"/>
              </a:rPr>
              <a:t>(They taught me all I knew);</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chemeClr val="dk1"/>
                </a:solidFill>
                <a:latin typeface="Arial"/>
                <a:ea typeface="Arial"/>
                <a:cs typeface="Arial"/>
                <a:sym typeface="Arial"/>
              </a:rPr>
              <a:t>Their names are What and Why and When,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chemeClr val="dk1"/>
                </a:solidFill>
                <a:latin typeface="Arial"/>
                <a:ea typeface="Arial"/>
                <a:cs typeface="Arial"/>
                <a:sym typeface="Arial"/>
              </a:rPr>
              <a:t>and How and Where and Who.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Arial"/>
                <a:ea typeface="Arial"/>
                <a:cs typeface="Arial"/>
                <a:sym typeface="Arial"/>
              </a:rPr>
              <a:t>(Rudyard Kipling)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3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What kind of question am I?</a:t>
            </a:r>
            <a:endParaRPr/>
          </a:p>
        </p:txBody>
      </p:sp>
      <p:graphicFrame>
        <p:nvGraphicFramePr>
          <p:cNvPr id="406" name="Google Shape;406;p33"/>
          <p:cNvGraphicFramePr/>
          <p:nvPr/>
        </p:nvGraphicFramePr>
        <p:xfrm>
          <a:off x="609600" y="1600197"/>
          <a:ext cx="3000000" cy="3000000"/>
        </p:xfrm>
        <a:graphic>
          <a:graphicData uri="http://schemas.openxmlformats.org/drawingml/2006/table">
            <a:tbl>
              <a:tblPr bandRow="1" firstRow="1">
                <a:noFill/>
                <a:tableStyleId>{8677A060-4E9C-41E6-A84B-85A87762D594}</a:tableStyleId>
              </a:tblPr>
              <a:tblGrid>
                <a:gridCol w="5486400"/>
                <a:gridCol w="5486400"/>
              </a:tblGrid>
              <a:tr h="471250">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Question </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Open/Closed</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interchange?</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did you interchange?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call the Touch count?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Why should you call the touch count out loudly?</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Were there enough players on the pitch?</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813375">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many players were there on each team before the game started?</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3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What kind of question am I?</a:t>
            </a:r>
            <a:endParaRPr/>
          </a:p>
        </p:txBody>
      </p:sp>
      <p:graphicFrame>
        <p:nvGraphicFramePr>
          <p:cNvPr id="412" name="Google Shape;412;p34"/>
          <p:cNvGraphicFramePr/>
          <p:nvPr/>
        </p:nvGraphicFramePr>
        <p:xfrm>
          <a:off x="609600" y="1600197"/>
          <a:ext cx="3000000" cy="3000000"/>
        </p:xfrm>
        <a:graphic>
          <a:graphicData uri="http://schemas.openxmlformats.org/drawingml/2006/table">
            <a:tbl>
              <a:tblPr bandRow="1" firstRow="1">
                <a:noFill/>
                <a:tableStyleId>{8677A060-4E9C-41E6-A84B-85A87762D594}</a:tableStyleId>
              </a:tblPr>
              <a:tblGrid>
                <a:gridCol w="5486400"/>
                <a:gridCol w="5486400"/>
              </a:tblGrid>
              <a:tr h="471250">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Question </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Open/Closed</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interchange?</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did you interchange?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call the Touch count?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Why should you call the touch count out loudly?</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Were there enough players on the pitch?</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813375">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many players were there on each team before the game started?</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3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What kind of question am I?</a:t>
            </a:r>
            <a:endParaRPr/>
          </a:p>
        </p:txBody>
      </p:sp>
      <p:graphicFrame>
        <p:nvGraphicFramePr>
          <p:cNvPr id="418" name="Google Shape;418;p35"/>
          <p:cNvGraphicFramePr/>
          <p:nvPr/>
        </p:nvGraphicFramePr>
        <p:xfrm>
          <a:off x="609600" y="1600197"/>
          <a:ext cx="3000000" cy="3000000"/>
        </p:xfrm>
        <a:graphic>
          <a:graphicData uri="http://schemas.openxmlformats.org/drawingml/2006/table">
            <a:tbl>
              <a:tblPr bandRow="1" firstRow="1">
                <a:noFill/>
                <a:tableStyleId>{8677A060-4E9C-41E6-A84B-85A87762D594}</a:tableStyleId>
              </a:tblPr>
              <a:tblGrid>
                <a:gridCol w="5486400"/>
                <a:gridCol w="5486400"/>
              </a:tblGrid>
              <a:tr h="471250">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Question </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Open/Closed</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interchange?</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did you interchange?</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call the Touch count?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Why should you call the touch count out loudly?</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Were there enough players on the pitch?</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813375">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many players were there on each team before the game started?</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3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What kind of question am I?</a:t>
            </a:r>
            <a:endParaRPr/>
          </a:p>
        </p:txBody>
      </p:sp>
      <p:graphicFrame>
        <p:nvGraphicFramePr>
          <p:cNvPr id="424" name="Google Shape;424;p36"/>
          <p:cNvGraphicFramePr/>
          <p:nvPr/>
        </p:nvGraphicFramePr>
        <p:xfrm>
          <a:off x="609600" y="1600197"/>
          <a:ext cx="3000000" cy="3000000"/>
        </p:xfrm>
        <a:graphic>
          <a:graphicData uri="http://schemas.openxmlformats.org/drawingml/2006/table">
            <a:tbl>
              <a:tblPr bandRow="1" firstRow="1">
                <a:noFill/>
                <a:tableStyleId>{8677A060-4E9C-41E6-A84B-85A87762D594}</a:tableStyleId>
              </a:tblPr>
              <a:tblGrid>
                <a:gridCol w="5486400"/>
                <a:gridCol w="5486400"/>
              </a:tblGrid>
              <a:tr h="471250">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Question </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Open/Closed</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interchange?</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did you interchange?</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call the Touch count?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Why should you call the touch count out loudly?</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Were there enough players on the pitch?</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813375">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many players were there on each team before the game started?</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3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What kind of question am I?</a:t>
            </a:r>
            <a:endParaRPr/>
          </a:p>
        </p:txBody>
      </p:sp>
      <p:graphicFrame>
        <p:nvGraphicFramePr>
          <p:cNvPr id="430" name="Google Shape;430;p37"/>
          <p:cNvGraphicFramePr/>
          <p:nvPr/>
        </p:nvGraphicFramePr>
        <p:xfrm>
          <a:off x="609600" y="1600197"/>
          <a:ext cx="3000000" cy="3000000"/>
        </p:xfrm>
        <a:graphic>
          <a:graphicData uri="http://schemas.openxmlformats.org/drawingml/2006/table">
            <a:tbl>
              <a:tblPr bandRow="1" firstRow="1">
                <a:noFill/>
                <a:tableStyleId>{8677A060-4E9C-41E6-A84B-85A87762D594}</a:tableStyleId>
              </a:tblPr>
              <a:tblGrid>
                <a:gridCol w="5486400"/>
                <a:gridCol w="5486400"/>
              </a:tblGrid>
              <a:tr h="471250">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Question </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Open/Closed</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interchange?</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did you interchange?</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call the Touch count?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Why should you call the touch count out loudly?</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Was there enough players on the pitch?</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813375">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many players were there on each team before the game started?</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3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What kind of question am I?</a:t>
            </a:r>
            <a:endParaRPr/>
          </a:p>
        </p:txBody>
      </p:sp>
      <p:graphicFrame>
        <p:nvGraphicFramePr>
          <p:cNvPr id="436" name="Google Shape;436;p38"/>
          <p:cNvGraphicFramePr/>
          <p:nvPr/>
        </p:nvGraphicFramePr>
        <p:xfrm>
          <a:off x="609600" y="1600197"/>
          <a:ext cx="3000000" cy="3000000"/>
        </p:xfrm>
        <a:graphic>
          <a:graphicData uri="http://schemas.openxmlformats.org/drawingml/2006/table">
            <a:tbl>
              <a:tblPr bandRow="1" firstRow="1">
                <a:noFill/>
                <a:tableStyleId>{8677A060-4E9C-41E6-A84B-85A87762D594}</a:tableStyleId>
              </a:tblPr>
              <a:tblGrid>
                <a:gridCol w="5486400"/>
                <a:gridCol w="5486400"/>
              </a:tblGrid>
              <a:tr h="471250">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Question </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Open/Closed</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interchange?</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did you interchange?</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call the Touch count?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Why should you call the touch count out loudly?</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Were there enough players on the pitch?</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813375">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many players were there on each team before the game started?</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39"/>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What kind of question am I?</a:t>
            </a:r>
            <a:endParaRPr/>
          </a:p>
        </p:txBody>
      </p:sp>
      <p:graphicFrame>
        <p:nvGraphicFramePr>
          <p:cNvPr id="443" name="Google Shape;443;p39"/>
          <p:cNvGraphicFramePr/>
          <p:nvPr/>
        </p:nvGraphicFramePr>
        <p:xfrm>
          <a:off x="609600" y="1600197"/>
          <a:ext cx="3000000" cy="3000000"/>
        </p:xfrm>
        <a:graphic>
          <a:graphicData uri="http://schemas.openxmlformats.org/drawingml/2006/table">
            <a:tbl>
              <a:tblPr bandRow="1" firstRow="1">
                <a:noFill/>
                <a:tableStyleId>{8677A060-4E9C-41E6-A84B-85A87762D594}</a:tableStyleId>
              </a:tblPr>
              <a:tblGrid>
                <a:gridCol w="5486400"/>
                <a:gridCol w="5486400"/>
              </a:tblGrid>
              <a:tr h="471250">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Question </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Open/Closed</a:t>
                      </a:r>
                      <a:endParaRPr sz="18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interchange?</a:t>
                      </a:r>
                      <a:endParaRPr sz="18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did you interchange?</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Did you call the Touch count?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Why should you call the touch count out loudly?</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a:t>
                      </a:r>
                      <a:endParaRPr sz="1400" u="none" cap="none" strike="noStrike"/>
                    </a:p>
                  </a:txBody>
                  <a:tcPr marT="45725" marB="45725" marR="91450" marL="91450"/>
                </a:tc>
              </a:tr>
              <a:tr h="4712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Were there enough players on the pitch?</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Closed</a:t>
                      </a:r>
                      <a:endParaRPr sz="1400" u="none" cap="none" strike="noStrike"/>
                    </a:p>
                  </a:txBody>
                  <a:tcPr marT="45725" marB="45725" marR="91450" marL="91450"/>
                </a:tc>
              </a:tr>
              <a:tr h="813375">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How many players were there on each team before the game started?</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800"/>
                        <a:buFont typeface="Arial"/>
                        <a:buNone/>
                      </a:pPr>
                      <a:r>
                        <a:rPr lang="en-GB" sz="1800" u="none" cap="none" strike="noStrike"/>
                        <a:t>Open that is Closed</a:t>
                      </a:r>
                      <a:endParaRPr sz="1400" u="none" cap="none" strike="noStrike"/>
                    </a:p>
                  </a:txBody>
                  <a:tcPr marT="45725" marB="45725" marR="91450" marL="91450"/>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Introduction</a:t>
            </a:r>
            <a:endParaRPr/>
          </a:p>
        </p:txBody>
      </p:sp>
      <p:sp>
        <p:nvSpPr>
          <p:cNvPr id="123" name="Google Shape;123;p4"/>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dk1"/>
              </a:buClr>
              <a:buSzPts val="3600"/>
              <a:buNone/>
            </a:pPr>
            <a:r>
              <a:rPr lang="en-GB" sz="3600"/>
              <a:t>Aims</a:t>
            </a:r>
            <a:endParaRPr/>
          </a:p>
          <a:p>
            <a:pPr indent="0" lvl="0" marL="0" rtl="0" algn="ctr">
              <a:lnSpc>
                <a:spcPct val="100000"/>
              </a:lnSpc>
              <a:spcBef>
                <a:spcPts val="720"/>
              </a:spcBef>
              <a:spcAft>
                <a:spcPts val="0"/>
              </a:spcAft>
              <a:buClr>
                <a:schemeClr val="dk1"/>
              </a:buClr>
              <a:buSzPts val="3600"/>
              <a:buNone/>
            </a:pPr>
            <a:r>
              <a:t/>
            </a:r>
            <a:endParaRPr sz="3600"/>
          </a:p>
          <a:p>
            <a:pPr indent="0" lvl="0" marL="0" rtl="0" algn="l">
              <a:lnSpc>
                <a:spcPct val="100000"/>
              </a:lnSpc>
              <a:spcBef>
                <a:spcPts val="720"/>
              </a:spcBef>
              <a:spcAft>
                <a:spcPts val="0"/>
              </a:spcAft>
              <a:buClr>
                <a:schemeClr val="dk1"/>
              </a:buClr>
              <a:buSzPts val="3600"/>
              <a:buNone/>
            </a:pPr>
            <a:r>
              <a:rPr lang="en-GB" sz="3600"/>
              <a:t>We are here today to learn how to help present and coach our up and coming referees in a continually growing and changing sport. </a:t>
            </a:r>
            <a:endParaRPr/>
          </a:p>
          <a:p>
            <a:pPr indent="0" lvl="0" marL="0" rtl="0" algn="l">
              <a:lnSpc>
                <a:spcPct val="100000"/>
              </a:lnSpc>
              <a:spcBef>
                <a:spcPts val="720"/>
              </a:spcBef>
              <a:spcAft>
                <a:spcPts val="0"/>
              </a:spcAft>
              <a:buClr>
                <a:schemeClr val="dk1"/>
              </a:buClr>
              <a:buSzPts val="3600"/>
              <a:buNone/>
            </a:pPr>
            <a:r>
              <a:t/>
            </a:r>
            <a:endParaRPr sz="36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40"/>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When and how to question </a:t>
            </a:r>
            <a:endParaRPr/>
          </a:p>
        </p:txBody>
      </p:sp>
      <p:sp>
        <p:nvSpPr>
          <p:cNvPr id="449" name="Google Shape;449;p40"/>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Thinking back to Confirmation slides – </a:t>
            </a:r>
            <a:endParaRPr/>
          </a:p>
          <a:p>
            <a:pPr indent="-457200" lvl="1" marL="857250" rtl="0" algn="l">
              <a:lnSpc>
                <a:spcPct val="100000"/>
              </a:lnSpc>
              <a:spcBef>
                <a:spcPts val="560"/>
              </a:spcBef>
              <a:spcAft>
                <a:spcPts val="0"/>
              </a:spcAft>
              <a:buClr>
                <a:schemeClr val="dk1"/>
              </a:buClr>
              <a:buSzPts val="2800"/>
              <a:buFont typeface="Arial"/>
              <a:buChar char="•"/>
            </a:pPr>
            <a:r>
              <a:rPr lang="en-GB"/>
              <a:t>Why do we Confirm?</a:t>
            </a:r>
            <a:endParaRPr/>
          </a:p>
          <a:p>
            <a:pPr indent="-457200" lvl="1" marL="857250" rtl="0" algn="l">
              <a:lnSpc>
                <a:spcPct val="100000"/>
              </a:lnSpc>
              <a:spcBef>
                <a:spcPts val="560"/>
              </a:spcBef>
              <a:spcAft>
                <a:spcPts val="0"/>
              </a:spcAft>
              <a:buClr>
                <a:schemeClr val="dk1"/>
              </a:buClr>
              <a:buSzPts val="2800"/>
              <a:buFont typeface="Arial"/>
              <a:buChar char="•"/>
            </a:pPr>
            <a:r>
              <a:rPr lang="en-GB"/>
              <a:t>How do we Confirm?</a:t>
            </a:r>
            <a:endParaRPr/>
          </a:p>
          <a:p>
            <a:pPr indent="-279400" lvl="1" marL="857250" rtl="0" algn="l">
              <a:lnSpc>
                <a:spcPct val="100000"/>
              </a:lnSpc>
              <a:spcBef>
                <a:spcPts val="560"/>
              </a:spcBef>
              <a:spcAft>
                <a:spcPts val="0"/>
              </a:spcAft>
              <a:buClr>
                <a:schemeClr val="dk1"/>
              </a:buClr>
              <a:buSzPts val="2800"/>
              <a:buFont typeface="Arial"/>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9">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4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Questions from the group</a:t>
            </a:r>
            <a:endParaRPr/>
          </a:p>
        </p:txBody>
      </p:sp>
      <p:sp>
        <p:nvSpPr>
          <p:cNvPr id="456" name="Google Shape;456;p41"/>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Relevance? </a:t>
            </a:r>
            <a:endParaRPr/>
          </a:p>
          <a:p>
            <a:pPr indent="-285750" lvl="1" marL="742950" rtl="0" algn="l">
              <a:lnSpc>
                <a:spcPct val="100000"/>
              </a:lnSpc>
              <a:spcBef>
                <a:spcPts val="560"/>
              </a:spcBef>
              <a:spcAft>
                <a:spcPts val="0"/>
              </a:spcAft>
              <a:buClr>
                <a:schemeClr val="dk1"/>
              </a:buClr>
              <a:buSzPts val="2800"/>
              <a:buChar char="–"/>
            </a:pPr>
            <a:r>
              <a:rPr lang="en-GB"/>
              <a:t>Has it been covered? </a:t>
            </a:r>
            <a:endParaRPr/>
          </a:p>
          <a:p>
            <a:pPr indent="-285750" lvl="1" marL="742950" rtl="0" algn="l">
              <a:lnSpc>
                <a:spcPct val="100000"/>
              </a:lnSpc>
              <a:spcBef>
                <a:spcPts val="560"/>
              </a:spcBef>
              <a:spcAft>
                <a:spcPts val="0"/>
              </a:spcAft>
              <a:buClr>
                <a:schemeClr val="dk1"/>
              </a:buClr>
              <a:buSzPts val="2800"/>
              <a:buChar char="–"/>
            </a:pPr>
            <a:r>
              <a:rPr lang="en-GB"/>
              <a:t>Is it going to be?</a:t>
            </a:r>
            <a:endParaRPr/>
          </a:p>
          <a:p>
            <a:pPr indent="-342900" lvl="0" marL="342900" rtl="0" algn="l">
              <a:lnSpc>
                <a:spcPct val="100000"/>
              </a:lnSpc>
              <a:spcBef>
                <a:spcPts val="640"/>
              </a:spcBef>
              <a:spcAft>
                <a:spcPts val="0"/>
              </a:spcAft>
              <a:buClr>
                <a:schemeClr val="dk1"/>
              </a:buClr>
              <a:buSzPts val="3200"/>
              <a:buChar char="•"/>
            </a:pPr>
            <a:r>
              <a:rPr lang="en-GB"/>
              <a:t>Irrelevant?</a:t>
            </a:r>
            <a:endParaRPr/>
          </a:p>
          <a:p>
            <a:pPr indent="-285750" lvl="1" marL="742950" rtl="0" algn="l">
              <a:lnSpc>
                <a:spcPct val="100000"/>
              </a:lnSpc>
              <a:spcBef>
                <a:spcPts val="560"/>
              </a:spcBef>
              <a:spcAft>
                <a:spcPts val="0"/>
              </a:spcAft>
              <a:buClr>
                <a:schemeClr val="dk1"/>
              </a:buClr>
              <a:buSzPts val="2800"/>
              <a:buChar char="–"/>
            </a:pPr>
            <a:r>
              <a:rPr lang="en-GB"/>
              <a:t>Reinforces bad practice?</a:t>
            </a:r>
            <a:endParaRPr/>
          </a:p>
          <a:p>
            <a:pPr indent="-285750" lvl="1" marL="742950" rtl="0" algn="l">
              <a:lnSpc>
                <a:spcPct val="100000"/>
              </a:lnSpc>
              <a:spcBef>
                <a:spcPts val="560"/>
              </a:spcBef>
              <a:spcAft>
                <a:spcPts val="0"/>
              </a:spcAft>
              <a:buClr>
                <a:schemeClr val="dk1"/>
              </a:buClr>
              <a:buSzPts val="2800"/>
              <a:buChar char="–"/>
            </a:pPr>
            <a:r>
              <a:rPr lang="en-GB"/>
              <a:t>Appropriate for the course?</a:t>
            </a:r>
            <a:endParaRPr/>
          </a:p>
          <a:p>
            <a:pPr indent="-342900" lvl="0" marL="342900" rtl="0" algn="l">
              <a:lnSpc>
                <a:spcPct val="100000"/>
              </a:lnSpc>
              <a:spcBef>
                <a:spcPts val="640"/>
              </a:spcBef>
              <a:spcAft>
                <a:spcPts val="0"/>
              </a:spcAft>
              <a:buClr>
                <a:schemeClr val="dk1"/>
              </a:buClr>
              <a:buSzPts val="3200"/>
              <a:buChar char="•"/>
            </a:pPr>
            <a:r>
              <a:rPr lang="en-GB"/>
              <a:t>You cannot answer? </a:t>
            </a:r>
            <a:endParaRPr/>
          </a:p>
        </p:txBody>
      </p:sp>
      <p:pic>
        <p:nvPicPr>
          <p:cNvPr id="457" name="Google Shape;457;p41"/>
          <p:cNvPicPr preferRelativeResize="0"/>
          <p:nvPr/>
        </p:nvPicPr>
        <p:blipFill rotWithShape="1">
          <a:blip r:embed="rId3">
            <a:alphaModFix/>
          </a:blip>
          <a:srcRect b="0" l="0" r="0" t="0"/>
          <a:stretch/>
        </p:blipFill>
        <p:spPr>
          <a:xfrm>
            <a:off x="6043961" y="1600200"/>
            <a:ext cx="5538439" cy="310561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6">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6">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4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Break</a:t>
            </a:r>
            <a:endParaRPr/>
          </a:p>
        </p:txBody>
      </p:sp>
      <p:pic>
        <p:nvPicPr>
          <p:cNvPr id="464" name="Google Shape;464;p42"/>
          <p:cNvPicPr preferRelativeResize="0"/>
          <p:nvPr>
            <p:ph idx="1" type="body"/>
          </p:nvPr>
        </p:nvPicPr>
        <p:blipFill rotWithShape="1">
          <a:blip r:embed="rId3">
            <a:alphaModFix/>
          </a:blip>
          <a:srcRect b="0" l="0" r="0" t="0"/>
          <a:stretch/>
        </p:blipFill>
        <p:spPr>
          <a:xfrm>
            <a:off x="1562911" y="1417638"/>
            <a:ext cx="9066178" cy="424386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4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Facilitators Guide</a:t>
            </a:r>
            <a:endParaRPr/>
          </a:p>
        </p:txBody>
      </p:sp>
      <p:sp>
        <p:nvSpPr>
          <p:cNvPr id="471" name="Google Shape;471;p43"/>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What is it?</a:t>
            </a:r>
            <a:endParaRPr/>
          </a:p>
          <a:p>
            <a:pPr indent="0" lvl="0" marL="0" rtl="0" algn="l">
              <a:lnSpc>
                <a:spcPct val="100000"/>
              </a:lnSpc>
              <a:spcBef>
                <a:spcPts val="640"/>
              </a:spcBef>
              <a:spcAft>
                <a:spcPts val="0"/>
              </a:spcAft>
              <a:buClr>
                <a:schemeClr val="dk1"/>
              </a:buClr>
              <a:buSzPts val="3200"/>
              <a:buNone/>
            </a:pPr>
            <a:r>
              <a:t/>
            </a:r>
            <a:endParaRPr/>
          </a:p>
        </p:txBody>
      </p:sp>
      <p:pic>
        <p:nvPicPr>
          <p:cNvPr id="472" name="Google Shape;472;p43"/>
          <p:cNvPicPr preferRelativeResize="0"/>
          <p:nvPr/>
        </p:nvPicPr>
        <p:blipFill rotWithShape="1">
          <a:blip r:embed="rId3">
            <a:alphaModFix/>
          </a:blip>
          <a:srcRect b="0" l="0" r="0" t="0"/>
          <a:stretch/>
        </p:blipFill>
        <p:spPr>
          <a:xfrm>
            <a:off x="93519" y="2531477"/>
            <a:ext cx="4523509" cy="2468993"/>
          </a:xfrm>
          <a:prstGeom prst="rect">
            <a:avLst/>
          </a:prstGeom>
          <a:noFill/>
          <a:ln>
            <a:noFill/>
          </a:ln>
        </p:spPr>
      </p:pic>
      <p:pic>
        <p:nvPicPr>
          <p:cNvPr id="473" name="Google Shape;473;p43"/>
          <p:cNvPicPr preferRelativeResize="0"/>
          <p:nvPr/>
        </p:nvPicPr>
        <p:blipFill rotWithShape="1">
          <a:blip r:embed="rId3">
            <a:alphaModFix/>
          </a:blip>
          <a:srcRect b="0" l="0" r="0" t="0"/>
          <a:stretch/>
        </p:blipFill>
        <p:spPr>
          <a:xfrm>
            <a:off x="5126806" y="2906135"/>
            <a:ext cx="4523509" cy="2468993"/>
          </a:xfrm>
          <a:prstGeom prst="rect">
            <a:avLst/>
          </a:prstGeom>
          <a:noFill/>
          <a:ln>
            <a:noFill/>
          </a:ln>
        </p:spPr>
      </p:pic>
      <p:sp>
        <p:nvSpPr>
          <p:cNvPr id="474" name="Google Shape;474;p43"/>
          <p:cNvSpPr txBox="1"/>
          <p:nvPr/>
        </p:nvSpPr>
        <p:spPr>
          <a:xfrm>
            <a:off x="4527597" y="3401517"/>
            <a:ext cx="1198418" cy="923330"/>
          </a:xfrm>
          <a:prstGeom prst="rect">
            <a:avLst/>
          </a:prstGeom>
          <a:solidFill>
            <a:schemeClr val="lt1"/>
          </a:solid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400"/>
              <a:buFont typeface="Arial"/>
              <a:buNone/>
            </a:pPr>
            <a:r>
              <a:rPr b="0" i="0" lang="en-GB" sz="5400" u="none" cap="none" strike="noStrike">
                <a:solidFill>
                  <a:schemeClr val="dk1"/>
                </a:solidFill>
                <a:latin typeface="Arial"/>
                <a:ea typeface="Arial"/>
                <a:cs typeface="Arial"/>
                <a:sym typeface="Arial"/>
              </a:rPr>
              <a:t>BY</a:t>
            </a:r>
            <a:endParaRPr b="0" i="0" sz="1400" u="none" cap="none" strike="noStrike">
              <a:solidFill>
                <a:srgbClr val="000000"/>
              </a:solidFill>
              <a:latin typeface="Arial"/>
              <a:ea typeface="Arial"/>
              <a:cs typeface="Arial"/>
              <a:sym typeface="Arial"/>
            </a:endParaRPr>
          </a:p>
        </p:txBody>
      </p:sp>
      <p:pic>
        <p:nvPicPr>
          <p:cNvPr id="475" name="Google Shape;475;p43"/>
          <p:cNvPicPr preferRelativeResize="0"/>
          <p:nvPr/>
        </p:nvPicPr>
        <p:blipFill rotWithShape="1">
          <a:blip r:embed="rId4">
            <a:alphaModFix/>
          </a:blip>
          <a:srcRect b="0" l="0" r="0" t="0"/>
          <a:stretch/>
        </p:blipFill>
        <p:spPr>
          <a:xfrm>
            <a:off x="9134234" y="2531476"/>
            <a:ext cx="2728721" cy="246899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4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The Facilitators guide – HOW TO</a:t>
            </a:r>
            <a:endParaRPr/>
          </a:p>
        </p:txBody>
      </p:sp>
      <p:pic>
        <p:nvPicPr>
          <p:cNvPr id="482" name="Google Shape;482;p44"/>
          <p:cNvPicPr preferRelativeResize="0"/>
          <p:nvPr>
            <p:ph idx="1" type="body"/>
          </p:nvPr>
        </p:nvPicPr>
        <p:blipFill rotWithShape="1">
          <a:blip r:embed="rId3">
            <a:alphaModFix/>
          </a:blip>
          <a:srcRect b="0" l="0" r="0" t="0"/>
          <a:stretch/>
        </p:blipFill>
        <p:spPr>
          <a:xfrm>
            <a:off x="1219200" y="1649392"/>
            <a:ext cx="10363200" cy="4868139"/>
          </a:xfrm>
          <a:prstGeom prst="rect">
            <a:avLst/>
          </a:prstGeom>
          <a:noFill/>
          <a:ln>
            <a:noFill/>
          </a:ln>
        </p:spPr>
      </p:pic>
      <p:cxnSp>
        <p:nvCxnSpPr>
          <p:cNvPr id="483" name="Google Shape;483;p44"/>
          <p:cNvCxnSpPr/>
          <p:nvPr/>
        </p:nvCxnSpPr>
        <p:spPr>
          <a:xfrm flipH="1" rot="10800000">
            <a:off x="1219200" y="2028533"/>
            <a:ext cx="1479395" cy="1539857"/>
          </a:xfrm>
          <a:prstGeom prst="straightConnector1">
            <a:avLst/>
          </a:prstGeom>
          <a:noFill/>
          <a:ln cap="flat" cmpd="sng" w="38100">
            <a:solidFill>
              <a:schemeClr val="accent2"/>
            </a:solidFill>
            <a:prstDash val="solid"/>
            <a:round/>
            <a:headEnd len="sm" w="sm" type="none"/>
            <a:tailEnd len="med" w="med" type="triangle"/>
          </a:ln>
          <a:effectLst>
            <a:outerShdw blurRad="40000" rotWithShape="0" dir="5400000" dist="23000">
              <a:srgbClr val="000000">
                <a:alpha val="34509"/>
              </a:srgbClr>
            </a:outerShdw>
          </a:effectLst>
        </p:spPr>
      </p:cxnSp>
      <p:cxnSp>
        <p:nvCxnSpPr>
          <p:cNvPr id="484" name="Google Shape;484;p44"/>
          <p:cNvCxnSpPr/>
          <p:nvPr/>
        </p:nvCxnSpPr>
        <p:spPr>
          <a:xfrm flipH="1" rot="10800000">
            <a:off x="2364059" y="3055434"/>
            <a:ext cx="334536" cy="512956"/>
          </a:xfrm>
          <a:prstGeom prst="straightConnector1">
            <a:avLst/>
          </a:prstGeom>
          <a:noFill/>
          <a:ln cap="flat" cmpd="sng" w="38100">
            <a:solidFill>
              <a:schemeClr val="accent2"/>
            </a:solidFill>
            <a:prstDash val="solid"/>
            <a:round/>
            <a:headEnd len="sm" w="sm" type="none"/>
            <a:tailEnd len="med" w="med" type="triangle"/>
          </a:ln>
          <a:effectLst>
            <a:outerShdw blurRad="40000" rotWithShape="0" dir="5400000" dist="23000">
              <a:srgbClr val="000000">
                <a:alpha val="34509"/>
              </a:srgbClr>
            </a:outerShdw>
          </a:effectLst>
        </p:spPr>
      </p:cxnSp>
      <p:cxnSp>
        <p:nvCxnSpPr>
          <p:cNvPr id="485" name="Google Shape;485;p44"/>
          <p:cNvCxnSpPr/>
          <p:nvPr/>
        </p:nvCxnSpPr>
        <p:spPr>
          <a:xfrm>
            <a:off x="2364059" y="3800144"/>
            <a:ext cx="512956" cy="303505"/>
          </a:xfrm>
          <a:prstGeom prst="straightConnector1">
            <a:avLst/>
          </a:prstGeom>
          <a:noFill/>
          <a:ln cap="flat" cmpd="sng" w="38100">
            <a:solidFill>
              <a:schemeClr val="accent2"/>
            </a:solidFill>
            <a:prstDash val="solid"/>
            <a:round/>
            <a:headEnd len="sm" w="sm" type="none"/>
            <a:tailEnd len="med" w="med" type="triangle"/>
          </a:ln>
          <a:effectLst>
            <a:outerShdw blurRad="40000" rotWithShape="0" dir="5400000" dist="23000">
              <a:srgbClr val="000000">
                <a:alpha val="34509"/>
              </a:srgbClr>
            </a:outerShdw>
          </a:effectLst>
        </p:spPr>
      </p:cxnSp>
      <p:cxnSp>
        <p:nvCxnSpPr>
          <p:cNvPr id="486" name="Google Shape;486;p44"/>
          <p:cNvCxnSpPr/>
          <p:nvPr/>
        </p:nvCxnSpPr>
        <p:spPr>
          <a:xfrm flipH="1" rot="10800000">
            <a:off x="8898673" y="4928839"/>
            <a:ext cx="557561" cy="713678"/>
          </a:xfrm>
          <a:prstGeom prst="straightConnector1">
            <a:avLst/>
          </a:prstGeom>
          <a:noFill/>
          <a:ln cap="flat" cmpd="sng" w="38100">
            <a:solidFill>
              <a:schemeClr val="accent2"/>
            </a:solidFill>
            <a:prstDash val="solid"/>
            <a:round/>
            <a:headEnd len="sm" w="sm" type="none"/>
            <a:tailEnd len="med" w="med" type="triangle"/>
          </a:ln>
          <a:effectLst>
            <a:outerShdw blurRad="40000" rotWithShape="0" dir="5400000" dist="23000">
              <a:srgbClr val="000000">
                <a:alpha val="34509"/>
              </a:srgbClr>
            </a:outerShdw>
          </a:effectLst>
        </p:spPr>
      </p:cxnSp>
      <p:cxnSp>
        <p:nvCxnSpPr>
          <p:cNvPr id="487" name="Google Shape;487;p44"/>
          <p:cNvCxnSpPr/>
          <p:nvPr/>
        </p:nvCxnSpPr>
        <p:spPr>
          <a:xfrm flipH="1" rot="10800000">
            <a:off x="892098" y="4928839"/>
            <a:ext cx="535258" cy="981307"/>
          </a:xfrm>
          <a:prstGeom prst="straightConnector1">
            <a:avLst/>
          </a:prstGeom>
          <a:noFill/>
          <a:ln cap="flat" cmpd="sng" w="38100">
            <a:solidFill>
              <a:schemeClr val="accent2"/>
            </a:solidFill>
            <a:prstDash val="solid"/>
            <a:round/>
            <a:headEnd len="sm" w="sm" type="none"/>
            <a:tailEnd len="med" w="med" type="triangle"/>
          </a:ln>
          <a:effectLst>
            <a:outerShdw blurRad="40000" rotWithShape="0" dir="5400000" dist="23000">
              <a:srgbClr val="000000">
                <a:alpha val="34509"/>
              </a:srgbClr>
            </a:outerShdw>
          </a:effectLst>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4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Demonstration - </a:t>
            </a:r>
            <a:endParaRPr/>
          </a:p>
        </p:txBody>
      </p:sp>
      <p:sp>
        <p:nvSpPr>
          <p:cNvPr id="493" name="Google Shape;493;p45"/>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SzPts val="3200"/>
              <a:buNone/>
            </a:pPr>
            <a:r>
              <a:t/>
            </a:r>
            <a:endParaRPr/>
          </a:p>
        </p:txBody>
      </p:sp>
      <p:sp>
        <p:nvSpPr>
          <p:cNvPr id="494" name="Google Shape;494;p45"/>
          <p:cNvSpPr/>
          <p:nvPr/>
        </p:nvSpPr>
        <p:spPr>
          <a:xfrm>
            <a:off x="3048000" y="3105835"/>
            <a:ext cx="6096000"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Times New Roman"/>
                <a:ea typeface="Times New Roman"/>
                <a:cs typeface="Times New Roman"/>
                <a:sym typeface="Times New Roman"/>
              </a:rPr>
              <a:t> </a:t>
            </a:r>
            <a:br>
              <a:rPr b="0" i="0" lang="en-GB" sz="1800" u="none" cap="none" strike="noStrike">
                <a:solidFill>
                  <a:schemeClr val="dk1"/>
                </a:solidFill>
                <a:latin typeface="Arial"/>
                <a:ea typeface="Arial"/>
                <a:cs typeface="Arial"/>
                <a:sym typeface="Arial"/>
              </a:rPr>
            </a:b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46"/>
          <p:cNvSpPr txBox="1"/>
          <p:nvPr>
            <p:ph type="title"/>
          </p:nvPr>
        </p:nvSpPr>
        <p:spPr>
          <a:xfrm>
            <a:off x="2448732" y="2069914"/>
            <a:ext cx="7128792" cy="711015"/>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4410"/>
              <a:buNone/>
            </a:pPr>
            <a:r>
              <a:rPr lang="en-GB" sz="4410">
                <a:latin typeface="Calibri"/>
                <a:ea typeface="Calibri"/>
                <a:cs typeface="Calibri"/>
                <a:sym typeface="Calibri"/>
              </a:rPr>
              <a:t>MODULE 1</a:t>
            </a:r>
            <a:br>
              <a:rPr lang="en-GB" sz="4410"/>
            </a:br>
            <a:br>
              <a:rPr lang="en-GB" sz="3600"/>
            </a:br>
            <a:r>
              <a:rPr lang="en-GB" sz="3600">
                <a:latin typeface="Calibri"/>
                <a:ea typeface="Calibri"/>
                <a:cs typeface="Calibri"/>
                <a:sym typeface="Calibri"/>
              </a:rPr>
              <a:t>GAME OVERVIEW</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47"/>
          <p:cNvSpPr txBox="1"/>
          <p:nvPr>
            <p:ph type="title"/>
          </p:nvPr>
        </p:nvSpPr>
        <p:spPr>
          <a:xfrm>
            <a:off x="2441747" y="274639"/>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4400"/>
              <a:buFont typeface="Arial"/>
              <a:buNone/>
            </a:pPr>
            <a:r>
              <a:rPr lang="en-GB">
                <a:solidFill>
                  <a:schemeClr val="dk1"/>
                </a:solidFill>
                <a:latin typeface="Arial"/>
                <a:ea typeface="Arial"/>
                <a:cs typeface="Arial"/>
                <a:sym typeface="Arial"/>
              </a:rPr>
              <a:t>Field of Play</a:t>
            </a:r>
            <a:endParaRPr/>
          </a:p>
        </p:txBody>
      </p:sp>
      <p:sp>
        <p:nvSpPr>
          <p:cNvPr id="505" name="Google Shape;505;p47"/>
          <p:cNvSpPr/>
          <p:nvPr/>
        </p:nvSpPr>
        <p:spPr>
          <a:xfrm>
            <a:off x="2423592" y="1671099"/>
            <a:ext cx="7992888" cy="2965256"/>
          </a:xfrm>
          <a:prstGeom prst="rect">
            <a:avLst/>
          </a:prstGeom>
          <a:solidFill>
            <a:srgbClr val="17365D">
              <a:alpha val="34901"/>
            </a:srgbClr>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Field dimensions: 70 x 50m</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pic>
        <p:nvPicPr>
          <p:cNvPr id="506" name="Google Shape;506;p47"/>
          <p:cNvPicPr preferRelativeResize="0"/>
          <p:nvPr/>
        </p:nvPicPr>
        <p:blipFill rotWithShape="1">
          <a:blip r:embed="rId3">
            <a:alphaModFix/>
          </a:blip>
          <a:srcRect b="0" l="0" r="0" t="0"/>
          <a:stretch/>
        </p:blipFill>
        <p:spPr>
          <a:xfrm>
            <a:off x="2567609" y="2365043"/>
            <a:ext cx="6264695" cy="3497421"/>
          </a:xfrm>
          <a:prstGeom prst="rect">
            <a:avLst/>
          </a:prstGeom>
          <a:noFill/>
          <a:ln>
            <a:noFill/>
          </a:ln>
        </p:spPr>
      </p:pic>
      <p:sp>
        <p:nvSpPr>
          <p:cNvPr id="507" name="Google Shape;507;p47"/>
          <p:cNvSpPr/>
          <p:nvPr/>
        </p:nvSpPr>
        <p:spPr>
          <a:xfrm>
            <a:off x="4799856" y="2348880"/>
            <a:ext cx="1800200" cy="432048"/>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8" name="Google Shape;508;p47"/>
          <p:cNvSpPr/>
          <p:nvPr/>
        </p:nvSpPr>
        <p:spPr>
          <a:xfrm>
            <a:off x="4799855" y="5229200"/>
            <a:ext cx="1800200" cy="432048"/>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9" name="Google Shape;509;p47"/>
          <p:cNvSpPr txBox="1"/>
          <p:nvPr/>
        </p:nvSpPr>
        <p:spPr>
          <a:xfrm>
            <a:off x="2733609" y="2907506"/>
            <a:ext cx="595086" cy="246221"/>
          </a:xfrm>
          <a:prstGeom prst="rect">
            <a:avLst/>
          </a:prstGeom>
          <a:solidFill>
            <a:srgbClr val="7F7F7F"/>
          </a:solid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FFFF00"/>
                </a:solidFill>
                <a:latin typeface="Arial"/>
                <a:ea typeface="Arial"/>
                <a:cs typeface="Arial"/>
                <a:sym typeface="Arial"/>
              </a:rPr>
              <a:t>5 M</a:t>
            </a:r>
            <a:endParaRPr b="0" i="0" sz="1400" u="none" cap="none" strike="noStrike">
              <a:solidFill>
                <a:srgbClr val="000000"/>
              </a:solidFill>
              <a:latin typeface="Arial"/>
              <a:ea typeface="Arial"/>
              <a:cs typeface="Arial"/>
              <a:sym typeface="Arial"/>
            </a:endParaRPr>
          </a:p>
        </p:txBody>
      </p:sp>
      <p:sp>
        <p:nvSpPr>
          <p:cNvPr id="510" name="Google Shape;510;p47"/>
          <p:cNvSpPr txBox="1"/>
          <p:nvPr/>
        </p:nvSpPr>
        <p:spPr>
          <a:xfrm>
            <a:off x="8096637" y="2884253"/>
            <a:ext cx="595086" cy="246221"/>
          </a:xfrm>
          <a:prstGeom prst="rect">
            <a:avLst/>
          </a:prstGeom>
          <a:solidFill>
            <a:srgbClr val="7F7F7F"/>
          </a:solid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FFFF00"/>
                </a:solidFill>
                <a:latin typeface="Arial"/>
                <a:ea typeface="Arial"/>
                <a:cs typeface="Arial"/>
                <a:sym typeface="Arial"/>
              </a:rPr>
              <a:t>5 M</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0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48"/>
          <p:cNvSpPr txBox="1"/>
          <p:nvPr>
            <p:ph type="title"/>
          </p:nvPr>
        </p:nvSpPr>
        <p:spPr>
          <a:xfrm>
            <a:off x="2441747" y="274639"/>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4400"/>
              <a:buFont typeface="Arial"/>
              <a:buNone/>
            </a:pPr>
            <a:r>
              <a:rPr lang="en-GB">
                <a:solidFill>
                  <a:schemeClr val="dk1"/>
                </a:solidFill>
                <a:latin typeface="Arial"/>
                <a:ea typeface="Arial"/>
                <a:cs typeface="Arial"/>
                <a:sym typeface="Arial"/>
              </a:rPr>
              <a:t>Composition</a:t>
            </a:r>
            <a:endParaRPr/>
          </a:p>
        </p:txBody>
      </p:sp>
      <p:sp>
        <p:nvSpPr>
          <p:cNvPr id="516" name="Google Shape;516;p48"/>
          <p:cNvSpPr/>
          <p:nvPr/>
        </p:nvSpPr>
        <p:spPr>
          <a:xfrm>
            <a:off x="2423592" y="1671099"/>
            <a:ext cx="7992888" cy="3702118"/>
          </a:xfrm>
          <a:prstGeom prst="rect">
            <a:avLst/>
          </a:prstGeom>
          <a:solidFill>
            <a:srgbClr val="17365D">
              <a:alpha val="34901"/>
            </a:srgbClr>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long is a game of touch?</a:t>
            </a:r>
            <a:endParaRPr b="0" i="0" sz="1800" u="none" cap="none" strike="noStrike">
              <a:solidFill>
                <a:schemeClr val="dk1"/>
              </a:solidFill>
              <a:latin typeface="Arial"/>
              <a:ea typeface="Arial"/>
              <a:cs typeface="Arial"/>
              <a:sym typeface="Arial"/>
            </a:endParaRPr>
          </a:p>
          <a:p>
            <a:pPr indent="-279400" lvl="0" marL="45720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are the maximum number of people per side? (male/female &amp; mixed)</a:t>
            </a:r>
            <a:endParaRPr b="0" i="0" sz="1800" u="none" cap="none" strike="noStrike">
              <a:solidFill>
                <a:schemeClr val="dk1"/>
              </a:solidFill>
              <a:latin typeface="Arial"/>
              <a:ea typeface="Arial"/>
              <a:cs typeface="Arial"/>
              <a:sym typeface="Arial"/>
            </a:endParaRPr>
          </a:p>
          <a:p>
            <a:pPr indent="-279400" lvl="0" marL="45720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many players do you need to start a game?</a:t>
            </a:r>
            <a:endParaRPr b="0" i="0" sz="1800" u="none" cap="none" strike="noStrike">
              <a:solidFill>
                <a:schemeClr val="dk1"/>
              </a:solidFill>
              <a:latin typeface="Arial"/>
              <a:ea typeface="Arial"/>
              <a:cs typeface="Arial"/>
              <a:sym typeface="Arial"/>
            </a:endParaRPr>
          </a:p>
          <a:p>
            <a:pPr indent="-279400" lvl="0" marL="45720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a:p>
            <a:pPr indent="-279400" lvl="0" marL="45720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49"/>
          <p:cNvSpPr txBox="1"/>
          <p:nvPr>
            <p:ph type="title"/>
          </p:nvPr>
        </p:nvSpPr>
        <p:spPr>
          <a:xfrm>
            <a:off x="2441747" y="274639"/>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4400"/>
              <a:buFont typeface="Arial"/>
              <a:buNone/>
            </a:pPr>
            <a:r>
              <a:rPr lang="en-GB">
                <a:solidFill>
                  <a:schemeClr val="dk1"/>
                </a:solidFill>
                <a:latin typeface="Arial"/>
                <a:ea typeface="Arial"/>
                <a:cs typeface="Arial"/>
                <a:sym typeface="Arial"/>
              </a:rPr>
              <a:t>Player Attire and Safety</a:t>
            </a:r>
            <a:endParaRPr/>
          </a:p>
        </p:txBody>
      </p:sp>
      <p:sp>
        <p:nvSpPr>
          <p:cNvPr id="522" name="Google Shape;522;p49"/>
          <p:cNvSpPr/>
          <p:nvPr/>
        </p:nvSpPr>
        <p:spPr>
          <a:xfrm>
            <a:off x="2351585" y="1387245"/>
            <a:ext cx="8145253" cy="1224136"/>
          </a:xfrm>
          <a:prstGeom prst="rect">
            <a:avLst/>
          </a:prstGeom>
          <a:solidFill>
            <a:srgbClr val="17365D">
              <a:alpha val="52941"/>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Which of the following items are part of the Referee’s pre-game safety check?</a:t>
            </a:r>
            <a:endParaRPr b="0" i="0" sz="1800" u="none" cap="none" strike="noStrike">
              <a:solidFill>
                <a:schemeClr val="dk1"/>
              </a:solidFill>
              <a:latin typeface="Arial"/>
              <a:ea typeface="Arial"/>
              <a:cs typeface="Arial"/>
              <a:sym typeface="Arial"/>
            </a:endParaRPr>
          </a:p>
        </p:txBody>
      </p:sp>
      <p:pic>
        <p:nvPicPr>
          <p:cNvPr id="523" name="Google Shape;523;p49"/>
          <p:cNvPicPr preferRelativeResize="0"/>
          <p:nvPr/>
        </p:nvPicPr>
        <p:blipFill rotWithShape="1">
          <a:blip r:embed="rId3">
            <a:alphaModFix/>
          </a:blip>
          <a:srcRect b="0" l="0" r="0" t="0"/>
          <a:stretch/>
        </p:blipFill>
        <p:spPr>
          <a:xfrm>
            <a:off x="2319687" y="2800063"/>
            <a:ext cx="2466975" cy="1847850"/>
          </a:xfrm>
          <a:prstGeom prst="rect">
            <a:avLst/>
          </a:prstGeom>
          <a:noFill/>
          <a:ln>
            <a:noFill/>
          </a:ln>
        </p:spPr>
      </p:pic>
      <p:pic>
        <p:nvPicPr>
          <p:cNvPr id="524" name="Google Shape;524;p49"/>
          <p:cNvPicPr preferRelativeResize="0"/>
          <p:nvPr/>
        </p:nvPicPr>
        <p:blipFill rotWithShape="1">
          <a:blip r:embed="rId4">
            <a:alphaModFix/>
          </a:blip>
          <a:srcRect b="0" l="0" r="0" t="0"/>
          <a:stretch/>
        </p:blipFill>
        <p:spPr>
          <a:xfrm>
            <a:off x="5087888" y="2530245"/>
            <a:ext cx="2362572" cy="2362572"/>
          </a:xfrm>
          <a:prstGeom prst="rect">
            <a:avLst/>
          </a:prstGeom>
          <a:noFill/>
          <a:ln>
            <a:noFill/>
          </a:ln>
        </p:spPr>
      </p:pic>
      <p:pic>
        <p:nvPicPr>
          <p:cNvPr id="525" name="Google Shape;525;p49"/>
          <p:cNvPicPr preferRelativeResize="0"/>
          <p:nvPr/>
        </p:nvPicPr>
        <p:blipFill rotWithShape="1">
          <a:blip r:embed="rId5">
            <a:alphaModFix/>
          </a:blip>
          <a:srcRect b="0" l="0" r="0" t="0"/>
          <a:stretch/>
        </p:blipFill>
        <p:spPr>
          <a:xfrm>
            <a:off x="7751687" y="2785312"/>
            <a:ext cx="2381250" cy="1933575"/>
          </a:xfrm>
          <a:prstGeom prst="rect">
            <a:avLst/>
          </a:prstGeom>
          <a:noFill/>
          <a:ln>
            <a:noFill/>
          </a:ln>
        </p:spPr>
      </p:pic>
      <p:pic>
        <p:nvPicPr>
          <p:cNvPr id="526" name="Google Shape;526;p49"/>
          <p:cNvPicPr preferRelativeResize="0"/>
          <p:nvPr/>
        </p:nvPicPr>
        <p:blipFill rotWithShape="1">
          <a:blip r:embed="rId6">
            <a:alphaModFix/>
          </a:blip>
          <a:srcRect b="0" l="0" r="0" t="0"/>
          <a:stretch/>
        </p:blipFill>
        <p:spPr>
          <a:xfrm>
            <a:off x="2711625" y="4725144"/>
            <a:ext cx="1593521" cy="1804984"/>
          </a:xfrm>
          <a:prstGeom prst="rect">
            <a:avLst/>
          </a:prstGeom>
          <a:noFill/>
          <a:ln>
            <a:noFill/>
          </a:ln>
        </p:spPr>
      </p:pic>
      <p:pic>
        <p:nvPicPr>
          <p:cNvPr id="527" name="Google Shape;527;p49"/>
          <p:cNvPicPr preferRelativeResize="0"/>
          <p:nvPr/>
        </p:nvPicPr>
        <p:blipFill rotWithShape="1">
          <a:blip r:embed="rId7">
            <a:alphaModFix/>
          </a:blip>
          <a:srcRect b="0" l="0" r="0" t="0"/>
          <a:stretch/>
        </p:blipFill>
        <p:spPr>
          <a:xfrm>
            <a:off x="4727848" y="4807595"/>
            <a:ext cx="2435008" cy="1280343"/>
          </a:xfrm>
          <a:prstGeom prst="rect">
            <a:avLst/>
          </a:prstGeom>
          <a:noFill/>
          <a:ln>
            <a:noFill/>
          </a:ln>
        </p:spPr>
      </p:pic>
      <p:pic>
        <p:nvPicPr>
          <p:cNvPr id="528" name="Google Shape;528;p49"/>
          <p:cNvPicPr preferRelativeResize="0"/>
          <p:nvPr/>
        </p:nvPicPr>
        <p:blipFill rotWithShape="1">
          <a:blip r:embed="rId8">
            <a:alphaModFix/>
          </a:blip>
          <a:srcRect b="0" l="0" r="0" t="0"/>
          <a:stretch/>
        </p:blipFill>
        <p:spPr>
          <a:xfrm>
            <a:off x="3287689" y="2776828"/>
            <a:ext cx="741325" cy="721816"/>
          </a:xfrm>
          <a:prstGeom prst="rect">
            <a:avLst/>
          </a:prstGeom>
          <a:noFill/>
          <a:ln>
            <a:noFill/>
          </a:ln>
        </p:spPr>
      </p:pic>
      <p:pic>
        <p:nvPicPr>
          <p:cNvPr id="529" name="Google Shape;529;p49"/>
          <p:cNvPicPr preferRelativeResize="0"/>
          <p:nvPr/>
        </p:nvPicPr>
        <p:blipFill rotWithShape="1">
          <a:blip r:embed="rId9">
            <a:alphaModFix/>
          </a:blip>
          <a:srcRect b="0" l="0" r="0" t="0"/>
          <a:stretch/>
        </p:blipFill>
        <p:spPr>
          <a:xfrm>
            <a:off x="3685297" y="4446686"/>
            <a:ext cx="741325" cy="721816"/>
          </a:xfrm>
          <a:prstGeom prst="rect">
            <a:avLst/>
          </a:prstGeom>
          <a:noFill/>
          <a:ln>
            <a:noFill/>
          </a:ln>
        </p:spPr>
      </p:pic>
      <p:pic>
        <p:nvPicPr>
          <p:cNvPr id="530" name="Google Shape;530;p49"/>
          <p:cNvPicPr preferRelativeResize="0"/>
          <p:nvPr/>
        </p:nvPicPr>
        <p:blipFill rotWithShape="1">
          <a:blip r:embed="rId9">
            <a:alphaModFix/>
          </a:blip>
          <a:srcRect b="0" l="0" r="0" t="0"/>
          <a:stretch/>
        </p:blipFill>
        <p:spPr>
          <a:xfrm>
            <a:off x="6256113" y="2890658"/>
            <a:ext cx="741325" cy="721816"/>
          </a:xfrm>
          <a:prstGeom prst="rect">
            <a:avLst/>
          </a:prstGeom>
          <a:noFill/>
          <a:ln>
            <a:noFill/>
          </a:ln>
        </p:spPr>
      </p:pic>
      <p:pic>
        <p:nvPicPr>
          <p:cNvPr id="531" name="Google Shape;531;p49"/>
          <p:cNvPicPr preferRelativeResize="0"/>
          <p:nvPr/>
        </p:nvPicPr>
        <p:blipFill rotWithShape="1">
          <a:blip r:embed="rId9">
            <a:alphaModFix/>
          </a:blip>
          <a:srcRect b="0" l="0" r="0" t="0"/>
          <a:stretch/>
        </p:blipFill>
        <p:spPr>
          <a:xfrm>
            <a:off x="8618685" y="3030283"/>
            <a:ext cx="741325" cy="721816"/>
          </a:xfrm>
          <a:prstGeom prst="rect">
            <a:avLst/>
          </a:prstGeom>
          <a:noFill/>
          <a:ln>
            <a:noFill/>
          </a:ln>
        </p:spPr>
      </p:pic>
      <p:pic>
        <p:nvPicPr>
          <p:cNvPr id="532" name="Google Shape;532;p49"/>
          <p:cNvPicPr preferRelativeResize="0"/>
          <p:nvPr/>
        </p:nvPicPr>
        <p:blipFill rotWithShape="1">
          <a:blip r:embed="rId10">
            <a:alphaModFix/>
          </a:blip>
          <a:srcRect b="0" l="0" r="0" t="0"/>
          <a:stretch/>
        </p:blipFill>
        <p:spPr>
          <a:xfrm>
            <a:off x="6275221" y="4915437"/>
            <a:ext cx="785282" cy="86891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3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2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2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100000"/>
              <a:buFont typeface="Arial"/>
              <a:buNone/>
            </a:pPr>
            <a:r>
              <a:rPr lang="en-GB"/>
              <a:t>Introduction </a:t>
            </a:r>
            <a:br>
              <a:rPr lang="en-GB"/>
            </a:br>
            <a:r>
              <a:rPr lang="en-GB"/>
              <a:t>How?</a:t>
            </a:r>
            <a:endParaRPr/>
          </a:p>
        </p:txBody>
      </p:sp>
      <p:sp>
        <p:nvSpPr>
          <p:cNvPr id="130" name="Google Shape;130;p5"/>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100000"/>
              </a:lnSpc>
              <a:spcBef>
                <a:spcPts val="0"/>
              </a:spcBef>
              <a:spcAft>
                <a:spcPts val="0"/>
              </a:spcAft>
              <a:buClr>
                <a:schemeClr val="dk1"/>
              </a:buClr>
              <a:buSzPct val="100000"/>
              <a:buNone/>
            </a:pPr>
            <a:r>
              <a:rPr lang="en-GB"/>
              <a:t>By the end of the course you will –</a:t>
            </a:r>
            <a:endParaRPr/>
          </a:p>
          <a:p>
            <a:pPr indent="-342900" lvl="0" marL="342900" rtl="0" algn="l">
              <a:lnSpc>
                <a:spcPct val="100000"/>
              </a:lnSpc>
              <a:spcBef>
                <a:spcPts val="592"/>
              </a:spcBef>
              <a:spcAft>
                <a:spcPts val="0"/>
              </a:spcAft>
              <a:buClr>
                <a:schemeClr val="dk1"/>
              </a:buClr>
              <a:buSzPct val="100000"/>
              <a:buChar char="•"/>
            </a:pPr>
            <a:r>
              <a:rPr lang="en-GB"/>
              <a:t>Gain some presenting skills</a:t>
            </a:r>
            <a:endParaRPr/>
          </a:p>
          <a:p>
            <a:pPr indent="-342900" lvl="0" marL="342900" rtl="0" algn="l">
              <a:lnSpc>
                <a:spcPct val="100000"/>
              </a:lnSpc>
              <a:spcBef>
                <a:spcPts val="592"/>
              </a:spcBef>
              <a:spcAft>
                <a:spcPts val="0"/>
              </a:spcAft>
              <a:buClr>
                <a:schemeClr val="dk1"/>
              </a:buClr>
              <a:buSzPct val="100000"/>
              <a:buChar char="•"/>
            </a:pPr>
            <a:r>
              <a:rPr lang="en-GB"/>
              <a:t>Understand how to deal with questions and how to question</a:t>
            </a:r>
            <a:endParaRPr/>
          </a:p>
          <a:p>
            <a:pPr indent="-342900" lvl="0" marL="342900" rtl="0" algn="l">
              <a:lnSpc>
                <a:spcPct val="100000"/>
              </a:lnSpc>
              <a:spcBef>
                <a:spcPts val="592"/>
              </a:spcBef>
              <a:spcAft>
                <a:spcPts val="0"/>
              </a:spcAft>
              <a:buClr>
                <a:schemeClr val="dk1"/>
              </a:buClr>
              <a:buSzPct val="100000"/>
              <a:buChar char="•"/>
            </a:pPr>
            <a:r>
              <a:rPr lang="en-GB"/>
              <a:t>Have some in class controlled presenting experience</a:t>
            </a:r>
            <a:endParaRPr/>
          </a:p>
          <a:p>
            <a:pPr indent="-342900" lvl="0" marL="342900" rtl="0" algn="l">
              <a:lnSpc>
                <a:spcPct val="100000"/>
              </a:lnSpc>
              <a:spcBef>
                <a:spcPts val="592"/>
              </a:spcBef>
              <a:spcAft>
                <a:spcPts val="0"/>
              </a:spcAft>
              <a:buClr>
                <a:schemeClr val="dk1"/>
              </a:buClr>
              <a:buSzPct val="100000"/>
              <a:buChar char="•"/>
            </a:pPr>
            <a:r>
              <a:rPr lang="en-GB"/>
              <a:t>Understand what a coach is, the different types and how they best suit others</a:t>
            </a:r>
            <a:endParaRPr/>
          </a:p>
          <a:p>
            <a:pPr indent="-342900" lvl="0" marL="342900" rtl="0" algn="l">
              <a:lnSpc>
                <a:spcPct val="100000"/>
              </a:lnSpc>
              <a:spcBef>
                <a:spcPts val="592"/>
              </a:spcBef>
              <a:spcAft>
                <a:spcPts val="0"/>
              </a:spcAft>
              <a:buClr>
                <a:schemeClr val="dk1"/>
              </a:buClr>
              <a:buSzPct val="100000"/>
              <a:buChar char="•"/>
            </a:pPr>
            <a:r>
              <a:rPr lang="en-GB"/>
              <a:t>Have some in class controlled coaching experience</a:t>
            </a:r>
            <a:endParaRPr/>
          </a:p>
          <a:p>
            <a:pPr indent="-342900" lvl="0" marL="342900" rtl="0" algn="l">
              <a:lnSpc>
                <a:spcPct val="100000"/>
              </a:lnSpc>
              <a:spcBef>
                <a:spcPts val="592"/>
              </a:spcBef>
              <a:spcAft>
                <a:spcPts val="0"/>
              </a:spcAft>
              <a:buClr>
                <a:schemeClr val="dk1"/>
              </a:buClr>
              <a:buSzPct val="100000"/>
              <a:buChar char="•"/>
            </a:pPr>
            <a:r>
              <a:rPr lang="en-GB"/>
              <a:t>Have feedback on your presenting and coaching skills to improve for the real thing</a:t>
            </a:r>
            <a:endParaRPr/>
          </a:p>
          <a:p>
            <a:pPr indent="-154940" lvl="0" marL="342900" rtl="0" algn="l">
              <a:lnSpc>
                <a:spcPct val="100000"/>
              </a:lnSpc>
              <a:spcBef>
                <a:spcPts val="592"/>
              </a:spcBef>
              <a:spcAft>
                <a:spcPts val="0"/>
              </a:spcAft>
              <a:buClr>
                <a:schemeClr val="dk1"/>
              </a:buClr>
              <a:buSzPct val="100000"/>
              <a:buNone/>
            </a:pPr>
            <a:r>
              <a:t/>
            </a:r>
            <a:endParaRPr/>
          </a:p>
          <a:p>
            <a:pPr indent="-154940" lvl="0" marL="342900" rtl="0" algn="l">
              <a:lnSpc>
                <a:spcPct val="100000"/>
              </a:lnSpc>
              <a:spcBef>
                <a:spcPts val="592"/>
              </a:spcBef>
              <a:spcAft>
                <a:spcPts val="0"/>
              </a:spcAft>
              <a:buClr>
                <a:schemeClr val="dk1"/>
              </a:buClr>
              <a:buSzPct val="100000"/>
              <a:buNone/>
            </a:pPr>
            <a:r>
              <a:t/>
            </a:r>
            <a:endParaRPr/>
          </a:p>
          <a:p>
            <a:pPr indent="-154940" lvl="0" marL="342900" rtl="0" algn="l">
              <a:lnSpc>
                <a:spcPct val="100000"/>
              </a:lnSpc>
              <a:spcBef>
                <a:spcPts val="592"/>
              </a:spcBef>
              <a:spcAft>
                <a:spcPts val="0"/>
              </a:spcAft>
              <a:buClr>
                <a:schemeClr val="dk1"/>
              </a:buClr>
              <a:buSzPct val="100000"/>
              <a:buNone/>
            </a:pPr>
            <a:r>
              <a:t/>
            </a:r>
            <a:endParaRPr/>
          </a:p>
          <a:p>
            <a:pPr indent="0" lvl="0" marL="0" rtl="0" algn="l">
              <a:lnSpc>
                <a:spcPct val="100000"/>
              </a:lnSpc>
              <a:spcBef>
                <a:spcPts val="592"/>
              </a:spcBef>
              <a:spcAft>
                <a:spcPts val="0"/>
              </a:spcAft>
              <a:buClr>
                <a:schemeClr val="dk1"/>
              </a:buClr>
              <a:buSzPct val="100000"/>
              <a:buNone/>
            </a:pPr>
            <a:r>
              <a:t/>
            </a:r>
            <a:endParaRPr/>
          </a:p>
          <a:p>
            <a:pPr indent="-87630" lvl="2" marL="1143000" rtl="0" algn="l">
              <a:lnSpc>
                <a:spcPct val="100000"/>
              </a:lnSpc>
              <a:spcBef>
                <a:spcPts val="444"/>
              </a:spcBef>
              <a:spcAft>
                <a:spcPts val="0"/>
              </a:spcAft>
              <a:buClr>
                <a:schemeClr val="dk1"/>
              </a:buClr>
              <a:buSzPct val="100000"/>
              <a:buNone/>
            </a:pPr>
            <a:r>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pic>
        <p:nvPicPr>
          <p:cNvPr id="537" name="Google Shape;537;p50"/>
          <p:cNvPicPr preferRelativeResize="0"/>
          <p:nvPr/>
        </p:nvPicPr>
        <p:blipFill rotWithShape="1">
          <a:blip r:embed="rId3">
            <a:alphaModFix/>
          </a:blip>
          <a:srcRect b="0" l="0" r="0" t="0"/>
          <a:stretch/>
        </p:blipFill>
        <p:spPr>
          <a:xfrm>
            <a:off x="2762250" y="620688"/>
            <a:ext cx="6142062" cy="6142062"/>
          </a:xfrm>
          <a:prstGeom prst="rect">
            <a:avLst/>
          </a:prstGeom>
          <a:noFill/>
          <a:ln>
            <a:noFill/>
          </a:ln>
        </p:spPr>
      </p:pic>
      <p:sp>
        <p:nvSpPr>
          <p:cNvPr id="538" name="Google Shape;538;p50"/>
          <p:cNvSpPr txBox="1"/>
          <p:nvPr>
            <p:ph type="title"/>
          </p:nvPr>
        </p:nvSpPr>
        <p:spPr>
          <a:xfrm>
            <a:off x="2441747" y="274639"/>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4400"/>
              <a:buFont typeface="Arial"/>
              <a:buNone/>
            </a:pPr>
            <a:r>
              <a:rPr lang="en-GB">
                <a:solidFill>
                  <a:schemeClr val="dk1"/>
                </a:solidFill>
                <a:latin typeface="Arial"/>
                <a:ea typeface="Arial"/>
                <a:cs typeface="Arial"/>
                <a:sym typeface="Arial"/>
              </a:rPr>
              <a:t>The Ball</a:t>
            </a:r>
            <a:endParaRPr/>
          </a:p>
        </p:txBody>
      </p:sp>
      <p:sp>
        <p:nvSpPr>
          <p:cNvPr id="539" name="Google Shape;539;p50"/>
          <p:cNvSpPr/>
          <p:nvPr/>
        </p:nvSpPr>
        <p:spPr>
          <a:xfrm>
            <a:off x="2351585" y="2132856"/>
            <a:ext cx="8145253" cy="1296144"/>
          </a:xfrm>
          <a:prstGeom prst="rect">
            <a:avLst/>
          </a:prstGeom>
          <a:solidFill>
            <a:srgbClr val="17365D">
              <a:alpha val="52941"/>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 Touch ball is officially 36cm long and 55cm in circumference. Size 4 is approximately the same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5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End of Demonstration</a:t>
            </a:r>
            <a:endParaRPr/>
          </a:p>
        </p:txBody>
      </p:sp>
      <p:sp>
        <p:nvSpPr>
          <p:cNvPr id="545" name="Google Shape;545;p51"/>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139700" lvl="0" marL="342900" rtl="0" algn="l">
              <a:lnSpc>
                <a:spcPct val="100000"/>
              </a:lnSpc>
              <a:spcBef>
                <a:spcPts val="0"/>
              </a:spcBef>
              <a:spcAft>
                <a:spcPts val="0"/>
              </a:spcAft>
              <a:buClr>
                <a:schemeClr val="dk1"/>
              </a:buClr>
              <a:buSzPts val="3200"/>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5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Now your turn - </a:t>
            </a:r>
            <a:endParaRPr/>
          </a:p>
        </p:txBody>
      </p:sp>
      <p:sp>
        <p:nvSpPr>
          <p:cNvPr id="551" name="Google Shape;551;p52"/>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The remainder of the day is time for you to prep</a:t>
            </a:r>
            <a:endParaRPr/>
          </a:p>
          <a:p>
            <a:pPr indent="-342900" lvl="0" marL="342900" rtl="0" algn="l">
              <a:lnSpc>
                <a:spcPct val="100000"/>
              </a:lnSpc>
              <a:spcBef>
                <a:spcPts val="640"/>
              </a:spcBef>
              <a:spcAft>
                <a:spcPts val="0"/>
              </a:spcAft>
              <a:buClr>
                <a:schemeClr val="dk1"/>
              </a:buClr>
              <a:buSzPts val="3200"/>
              <a:buChar char="•"/>
            </a:pPr>
            <a:r>
              <a:rPr lang="en-GB"/>
              <a:t>All the modules will be 15 mins plus around five minutes for you to Introduce and set out aims</a:t>
            </a:r>
            <a:endParaRPr/>
          </a:p>
          <a:p>
            <a:pPr indent="-342900" lvl="0" marL="342900" rtl="0" algn="l">
              <a:lnSpc>
                <a:spcPct val="100000"/>
              </a:lnSpc>
              <a:spcBef>
                <a:spcPts val="640"/>
              </a:spcBef>
              <a:spcAft>
                <a:spcPts val="0"/>
              </a:spcAft>
              <a:buClr>
                <a:schemeClr val="dk1"/>
              </a:buClr>
              <a:buSzPts val="3200"/>
              <a:buChar char="•"/>
            </a:pPr>
            <a:r>
              <a:rPr lang="en-GB"/>
              <a:t>Now for the modules -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1">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5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Time for some practice</a:t>
            </a:r>
            <a:endParaRPr/>
          </a:p>
        </p:txBody>
      </p:sp>
      <p:sp>
        <p:nvSpPr>
          <p:cNvPr id="557" name="Google Shape;557;p53"/>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Relax </a:t>
            </a:r>
            <a:endParaRPr/>
          </a:p>
          <a:p>
            <a:pPr indent="-342900" lvl="0" marL="342900" rtl="0" algn="l">
              <a:lnSpc>
                <a:spcPct val="100000"/>
              </a:lnSpc>
              <a:spcBef>
                <a:spcPts val="640"/>
              </a:spcBef>
              <a:spcAft>
                <a:spcPts val="0"/>
              </a:spcAft>
              <a:buClr>
                <a:schemeClr val="dk1"/>
              </a:buClr>
              <a:buSzPts val="3200"/>
              <a:buChar char="•"/>
            </a:pPr>
            <a:r>
              <a:rPr lang="en-GB"/>
              <a:t>Enjoy</a:t>
            </a:r>
            <a:endParaRPr/>
          </a:p>
          <a:p>
            <a:pPr indent="-342900" lvl="0" marL="342900" rtl="0" algn="l">
              <a:lnSpc>
                <a:spcPct val="100000"/>
              </a:lnSpc>
              <a:spcBef>
                <a:spcPts val="640"/>
              </a:spcBef>
              <a:spcAft>
                <a:spcPts val="0"/>
              </a:spcAft>
              <a:buClr>
                <a:schemeClr val="dk1"/>
              </a:buClr>
              <a:buSzPts val="3200"/>
              <a:buChar char="•"/>
            </a:pPr>
            <a:r>
              <a:rPr lang="en-GB"/>
              <a:t>It’s a safe environment allow each other to learn</a:t>
            </a:r>
            <a:endParaRPr/>
          </a:p>
          <a:p>
            <a:pPr indent="-342900" lvl="0" marL="342900" rtl="0" algn="l">
              <a:lnSpc>
                <a:spcPct val="100000"/>
              </a:lnSpc>
              <a:spcBef>
                <a:spcPts val="640"/>
              </a:spcBef>
              <a:spcAft>
                <a:spcPts val="0"/>
              </a:spcAft>
              <a:buClr>
                <a:schemeClr val="dk1"/>
              </a:buClr>
              <a:buSzPts val="3200"/>
              <a:buChar char="•"/>
            </a:pPr>
            <a:r>
              <a:rPr lang="en-GB"/>
              <a:t>Follow the lesson plans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7">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Introduction</a:t>
            </a:r>
            <a:endParaRPr/>
          </a:p>
        </p:txBody>
      </p:sp>
      <p:sp>
        <p:nvSpPr>
          <p:cNvPr id="137" name="Google Shape;137;p6"/>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100000"/>
              </a:lnSpc>
              <a:spcBef>
                <a:spcPts val="0"/>
              </a:spcBef>
              <a:spcAft>
                <a:spcPts val="0"/>
              </a:spcAft>
              <a:buClr>
                <a:schemeClr val="dk1"/>
              </a:buClr>
              <a:buSzPct val="100000"/>
              <a:buNone/>
            </a:pPr>
            <a:r>
              <a:rPr lang="en-GB" sz="3600"/>
              <a:t>Why?</a:t>
            </a:r>
            <a:endParaRPr/>
          </a:p>
          <a:p>
            <a:pPr indent="-342900" lvl="0" marL="342900" rtl="0" algn="l">
              <a:lnSpc>
                <a:spcPct val="100000"/>
              </a:lnSpc>
              <a:spcBef>
                <a:spcPts val="592"/>
              </a:spcBef>
              <a:spcAft>
                <a:spcPts val="0"/>
              </a:spcAft>
              <a:buClr>
                <a:schemeClr val="dk1"/>
              </a:buClr>
              <a:buSzPct val="100000"/>
              <a:buChar char="•"/>
            </a:pPr>
            <a:r>
              <a:rPr lang="en-GB" sz="3200"/>
              <a:t>Why are you here?</a:t>
            </a:r>
            <a:endParaRPr/>
          </a:p>
          <a:p>
            <a:pPr indent="-342900" lvl="0" marL="342900" rtl="0" algn="l">
              <a:lnSpc>
                <a:spcPct val="100000"/>
              </a:lnSpc>
              <a:spcBef>
                <a:spcPts val="592"/>
              </a:spcBef>
              <a:spcAft>
                <a:spcPts val="0"/>
              </a:spcAft>
              <a:buClr>
                <a:schemeClr val="dk1"/>
              </a:buClr>
              <a:buSzPct val="100000"/>
              <a:buChar char="•"/>
            </a:pPr>
            <a:r>
              <a:rPr lang="en-GB"/>
              <a:t>We at EFT ERC have a Vision “To support the development of Touch across Europe by improving referees at all levels of the sport” </a:t>
            </a:r>
            <a:endParaRPr sz="3200"/>
          </a:p>
          <a:p>
            <a:pPr indent="-342900" lvl="0" marL="342900" rtl="0" algn="l">
              <a:lnSpc>
                <a:spcPct val="100000"/>
              </a:lnSpc>
              <a:spcBef>
                <a:spcPts val="592"/>
              </a:spcBef>
              <a:spcAft>
                <a:spcPts val="0"/>
              </a:spcAft>
              <a:buClr>
                <a:schemeClr val="dk1"/>
              </a:buClr>
              <a:buSzPct val="100000"/>
              <a:buChar char="•"/>
            </a:pPr>
            <a:r>
              <a:rPr lang="en-GB" sz="3200"/>
              <a:t>What do you get out of it?</a:t>
            </a:r>
            <a:endParaRPr/>
          </a:p>
          <a:p>
            <a:pPr indent="-154940" lvl="0" marL="342900" rtl="0" algn="l">
              <a:lnSpc>
                <a:spcPct val="100000"/>
              </a:lnSpc>
              <a:spcBef>
                <a:spcPts val="592"/>
              </a:spcBef>
              <a:spcAft>
                <a:spcPts val="0"/>
              </a:spcAft>
              <a:buClr>
                <a:schemeClr val="dk1"/>
              </a:buClr>
              <a:buSzPct val="100000"/>
              <a:buNone/>
            </a:pPr>
            <a:r>
              <a:t/>
            </a:r>
            <a:endParaRPr sz="3200"/>
          </a:p>
          <a:p>
            <a:pPr indent="0" lvl="0" marL="0" rtl="0" algn="l">
              <a:lnSpc>
                <a:spcPct val="100000"/>
              </a:lnSpc>
              <a:spcBef>
                <a:spcPts val="592"/>
              </a:spcBef>
              <a:spcAft>
                <a:spcPts val="0"/>
              </a:spcAft>
              <a:buClr>
                <a:schemeClr val="dk1"/>
              </a:buClr>
              <a:buSzPct val="100000"/>
              <a:buNone/>
            </a:pPr>
            <a:r>
              <a:t/>
            </a:r>
            <a:endParaRPr sz="3200"/>
          </a:p>
          <a:p>
            <a:pPr indent="0" lvl="0" marL="0" rtl="0" algn="l">
              <a:lnSpc>
                <a:spcPct val="100000"/>
              </a:lnSpc>
              <a:spcBef>
                <a:spcPts val="592"/>
              </a:spcBef>
              <a:spcAft>
                <a:spcPts val="0"/>
              </a:spcAft>
              <a:buClr>
                <a:schemeClr val="dk1"/>
              </a:buClr>
              <a:buSzPct val="100000"/>
              <a:buNone/>
            </a:pPr>
            <a:r>
              <a:rPr lang="en-GB"/>
              <a:t>  </a:t>
            </a:r>
            <a:endParaRPr/>
          </a:p>
          <a:p>
            <a:pPr indent="-154940" lvl="0" marL="342900" rtl="0" algn="l">
              <a:lnSpc>
                <a:spcPct val="100000"/>
              </a:lnSpc>
              <a:spcBef>
                <a:spcPts val="592"/>
              </a:spcBef>
              <a:spcAft>
                <a:spcPts val="0"/>
              </a:spcAft>
              <a:buClr>
                <a:schemeClr val="dk1"/>
              </a:buClr>
              <a:buSzPct val="1000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100000"/>
              <a:buFont typeface="Arial"/>
              <a:buNone/>
            </a:pPr>
            <a:r>
              <a:rPr lang="en-GB" sz="4000"/>
              <a:t>Difference between –</a:t>
            </a:r>
            <a:br>
              <a:rPr lang="en-GB" sz="4000"/>
            </a:br>
            <a:r>
              <a:rPr lang="en-GB" sz="4000"/>
              <a:t> Presenter and a Coach?</a:t>
            </a:r>
            <a:endParaRPr/>
          </a:p>
        </p:txBody>
      </p:sp>
      <p:sp>
        <p:nvSpPr>
          <p:cNvPr id="144" name="Google Shape;144;p7"/>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GB"/>
              <a:t>Presenter - A person who delivers a message to another. </a:t>
            </a:r>
            <a:endParaRPr/>
          </a:p>
          <a:p>
            <a:pPr indent="-342900" lvl="0" marL="342900" rtl="0" algn="l">
              <a:lnSpc>
                <a:spcPct val="100000"/>
              </a:lnSpc>
              <a:spcBef>
                <a:spcPts val="640"/>
              </a:spcBef>
              <a:spcAft>
                <a:spcPts val="0"/>
              </a:spcAft>
              <a:buClr>
                <a:schemeClr val="dk1"/>
              </a:buClr>
              <a:buSzPts val="3200"/>
              <a:buChar char="•"/>
            </a:pPr>
            <a:r>
              <a:rPr lang="en-GB"/>
              <a:t>Coach - Someone who helps identify and rectify problems within a referees performance. </a:t>
            </a:r>
            <a:endParaRPr/>
          </a:p>
          <a:p>
            <a:pPr indent="-139700" lvl="0" marL="342900" rtl="0" algn="l">
              <a:lnSpc>
                <a:spcPct val="100000"/>
              </a:lnSpc>
              <a:spcBef>
                <a:spcPts val="640"/>
              </a:spcBef>
              <a:spcAft>
                <a:spcPts val="0"/>
              </a:spcAft>
              <a:buClr>
                <a:schemeClr val="dk1"/>
              </a:buClr>
              <a:buSzPts val="3200"/>
              <a:buNone/>
            </a:pPr>
            <a:r>
              <a:t/>
            </a:r>
            <a:endParaRPr/>
          </a:p>
          <a:p>
            <a:pPr indent="-139700" lvl="0" marL="342900" rtl="0" algn="l">
              <a:lnSpc>
                <a:spcPct val="100000"/>
              </a:lnSpc>
              <a:spcBef>
                <a:spcPts val="640"/>
              </a:spcBef>
              <a:spcAft>
                <a:spcPts val="0"/>
              </a:spcAft>
              <a:buClr>
                <a:schemeClr val="dk1"/>
              </a:buClr>
              <a:buSzPts val="3200"/>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4">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Questions</a:t>
            </a:r>
            <a:endParaRPr/>
          </a:p>
        </p:txBody>
      </p:sp>
      <p:pic>
        <p:nvPicPr>
          <p:cNvPr id="151" name="Google Shape;151;p8"/>
          <p:cNvPicPr preferRelativeResize="0"/>
          <p:nvPr>
            <p:ph idx="1" type="body"/>
          </p:nvPr>
        </p:nvPicPr>
        <p:blipFill rotWithShape="1">
          <a:blip r:embed="rId3">
            <a:alphaModFix/>
          </a:blip>
          <a:srcRect b="0" l="0" r="0" t="0"/>
          <a:stretch/>
        </p:blipFill>
        <p:spPr>
          <a:xfrm>
            <a:off x="4285615" y="1600200"/>
            <a:ext cx="3620770" cy="452596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9"/>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Arial"/>
              <a:buNone/>
            </a:pPr>
            <a:r>
              <a:rPr lang="en-GB"/>
              <a:t>Presenter Module</a:t>
            </a:r>
            <a:endParaRPr/>
          </a:p>
        </p:txBody>
      </p:sp>
      <p:pic>
        <p:nvPicPr>
          <p:cNvPr id="158" name="Google Shape;158;p9"/>
          <p:cNvPicPr preferRelativeResize="0"/>
          <p:nvPr>
            <p:ph idx="1" type="body"/>
          </p:nvPr>
        </p:nvPicPr>
        <p:blipFill rotWithShape="1">
          <a:blip r:embed="rId3">
            <a:alphaModFix/>
          </a:blip>
          <a:srcRect b="0" l="0" r="0" t="0"/>
          <a:stretch/>
        </p:blipFill>
        <p:spPr>
          <a:xfrm>
            <a:off x="4066163" y="1417638"/>
            <a:ext cx="4649820" cy="465242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2018-02-19T10:34:15Z</dcterms:created>
  <dc:creator>Neil Fitzpatrick</dc:creator>
</cp:coreProperties>
</file>