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64"/>
  </p:notesMasterIdLst>
  <p:sldIdLst>
    <p:sldId id="256" r:id="rId2"/>
    <p:sldId id="257" r:id="rId3"/>
    <p:sldId id="258" r:id="rId4"/>
    <p:sldId id="259" r:id="rId5"/>
    <p:sldId id="260" r:id="rId6"/>
    <p:sldId id="261" r:id="rId7"/>
    <p:sldId id="262" r:id="rId8"/>
    <p:sldId id="32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7" r:id="rId62"/>
    <p:sldId id="319" r:id="rId6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FE78567-32EE-49B1-B4ED-253659D2DF60}">
  <a:tblStyle styleId="{6FE78567-32EE-49B1-B4ED-253659D2DF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6BEE89C-0D4F-4F47-8D5D-D7F0E64E290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937" autoAdjust="0"/>
  </p:normalViewPr>
  <p:slideViewPr>
    <p:cSldViewPr snapToGrid="0">
      <p:cViewPr varScale="1">
        <p:scale>
          <a:sx n="67" d="100"/>
          <a:sy n="67" d="100"/>
        </p:scale>
        <p:origin x="1834"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49980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8" name="Google Shape;16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Interactive Discussion:</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a:solidFill>
                  <a:schemeClr val="dk1"/>
                </a:solidFill>
                <a:latin typeface="Calibri"/>
                <a:ea typeface="Calibri"/>
                <a:cs typeface="Calibri"/>
                <a:sym typeface="Calibri"/>
              </a:rPr>
              <a:t>What does the winning captain get?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Answers should cover: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To start off with the ball</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Determine the direction of play for the first half</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Choice of interchange box</a:t>
            </a:r>
            <a:endParaRPr dirty="0"/>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Free set of steak knives….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dirty="0">
                <a:solidFill>
                  <a:schemeClr val="dk1"/>
                </a:solidFill>
                <a:latin typeface="Calibri"/>
                <a:ea typeface="Calibri"/>
                <a:cs typeface="Calibri"/>
                <a:sym typeface="Calibri"/>
              </a:rPr>
              <a:t>Ensure that all of the correct answers are covered off before moving on</a:t>
            </a:r>
            <a:endParaRPr dirty="0"/>
          </a:p>
          <a:p>
            <a:pPr marL="0" marR="0" lvl="0" indent="0" algn="l" rtl="0">
              <a:spcBef>
                <a:spcPts val="0"/>
              </a:spcBef>
              <a:spcAft>
                <a:spcPts val="0"/>
              </a:spcAft>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dirty="0">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3" name="Google Shape;18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Referee’s cast a ‘shadow’ in the game. This shadow is everything you say and do, and everything you don’t say or do.</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Ask:</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What do you think I mean by that?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(pause)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Prompt questions: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What is the impact of a referee’s whistle tone?</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Why would a referee’s posture be important?</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Say:</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dirty="0">
              <a:solidFill>
                <a:schemeClr val="dk1"/>
              </a:solidFill>
              <a:latin typeface="Calibri"/>
              <a:ea typeface="Calibri"/>
              <a:cs typeface="Calibri"/>
              <a:sym typeface="Calibri"/>
            </a:endParaRPr>
          </a:p>
        </p:txBody>
      </p:sp>
      <p:sp>
        <p:nvSpPr>
          <p:cNvPr id="203" name="Google Shape;20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23" name="Google Shape;2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controlled. The ball must be placed on the ground with a minimum of a foot passing over.</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ball does not have to be rolled, but if it is it must not be rolled not more than 1m.</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performed with effort to be parallel to the </a:t>
            </a:r>
            <a:r>
              <a:rPr lang="en-GB" sz="1200" b="0" i="0" u="none" strike="noStrike" cap="none" dirty="0" err="1">
                <a:solidFill>
                  <a:schemeClr val="dk1"/>
                </a:solidFill>
                <a:latin typeface="Calibri"/>
                <a:ea typeface="Calibri"/>
                <a:cs typeface="Calibri"/>
                <a:sym typeface="Calibri"/>
              </a:rPr>
              <a:t>sidelines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9" name="Google Shape;24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Once the Touch occurs, the defence must retreat “7m”. The defence may not advance until they reach the 7m line.</a:t>
            </a:r>
            <a:endParaRPr dirty="0"/>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referee anticipates the next Touch and positions on the new “7m”, 1-2 players left or right of the ball.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a:solidFill>
                  <a:srgbClr val="FF0000"/>
                </a:solidFill>
                <a:latin typeface="Calibri"/>
                <a:ea typeface="Calibri"/>
                <a:cs typeface="Calibri"/>
                <a:sym typeface="Calibri"/>
              </a:rPr>
              <a:t>The support referees  are to be in line with the control referee at the new “7m”. – separate slide?</a:t>
            </a:r>
            <a:endParaRPr sz="1200" b="0" i="0" u="none" strike="noStrike" cap="none" dirty="0">
              <a:solidFill>
                <a:srgbClr val="FF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57" name="Google Shape;25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Practice</a:t>
            </a:r>
            <a:r>
              <a:rPr lang="en-GB" sz="1200" b="1" i="0" u="none" strike="noStrike" cap="none" baseline="0" dirty="0">
                <a:solidFill>
                  <a:srgbClr val="FF0000"/>
                </a:solidFill>
                <a:latin typeface="Calibri"/>
                <a:ea typeface="Calibri"/>
                <a:cs typeface="Calibri"/>
                <a:sym typeface="Calibri"/>
              </a:rPr>
              <a:t> the signals </a:t>
            </a:r>
          </a:p>
          <a:p>
            <a:pPr marL="0" marR="0" lvl="0" indent="0" algn="l" rtl="0">
              <a:spcBef>
                <a:spcPts val="0"/>
              </a:spcBef>
              <a:spcAft>
                <a:spcPts val="0"/>
              </a:spcAft>
              <a:buClr>
                <a:schemeClr val="dk1"/>
              </a:buClr>
              <a:buSzPts val="1200"/>
              <a:buFont typeface="Arial"/>
              <a:buNone/>
            </a:pPr>
            <a:endParaRPr lang="en-GB"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6th touch</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tap</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a:solidFill>
                  <a:schemeClr val="dk1"/>
                </a:solidFill>
                <a:latin typeface="Calibri"/>
                <a:ea typeface="Calibri"/>
                <a:cs typeface="Calibri"/>
                <a:sym typeface="Calibri"/>
              </a:rPr>
              <a:t>scoreline</a:t>
            </a:r>
            <a:endParaRPr lang="en-GB"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GB" sz="2400" b="1" i="0" u="none" strike="noStrike" cap="none" baseline="0" dirty="0">
              <a:solidFill>
                <a:srgbClr val="FF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277" name="Google Shape;27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284" name="Google Shape;28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6" name="Google Shape;3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1" i="0" u="none" strike="noStrike" cap="none" dirty="0">
                <a:solidFill>
                  <a:schemeClr val="dk1"/>
                </a:solidFill>
                <a:latin typeface="Calibri"/>
                <a:ea typeface="Calibri"/>
                <a:cs typeface="Calibri"/>
                <a:sym typeface="Calibri"/>
              </a:rPr>
              <a:t>Practice </a:t>
            </a:r>
            <a:r>
              <a:rPr lang="fr-FR" sz="1200" b="1" i="0" u="none" strike="noStrike" cap="none" dirty="0" err="1">
                <a:solidFill>
                  <a:schemeClr val="dk1"/>
                </a:solidFill>
                <a:latin typeface="Calibri"/>
                <a:ea typeface="Calibri"/>
                <a:cs typeface="Calibri"/>
                <a:sym typeface="Calibri"/>
              </a:rPr>
              <a:t>signals</a:t>
            </a:r>
            <a:endParaRPr sz="1200" b="1" i="0" u="none" strike="noStrike" cap="none" dirty="0">
              <a:solidFill>
                <a:schemeClr val="dk1"/>
              </a:solidFill>
              <a:latin typeface="Calibri"/>
              <a:ea typeface="Calibri"/>
              <a:cs typeface="Calibri"/>
              <a:sym typeface="Calibri"/>
            </a:endParaRPr>
          </a:p>
        </p:txBody>
      </p:sp>
      <p:sp>
        <p:nvSpPr>
          <p:cNvPr id="334" name="Google Shape;334;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347" name="Google Shape;34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Expand on Score and Change of possession interchanges, second click</a:t>
            </a:r>
            <a:r>
              <a:rPr lang="en-GB" sz="1200" b="0" i="0" u="none" strike="noStrike" cap="none" baseline="0" dirty="0">
                <a:solidFill>
                  <a:schemeClr val="dk1"/>
                </a:solidFill>
                <a:latin typeface="Calibri"/>
                <a:ea typeface="Calibri"/>
                <a:cs typeface="Calibri"/>
                <a:sym typeface="Calibri"/>
              </a:rPr>
              <a:t> with bring up</a:t>
            </a:r>
            <a:r>
              <a:rPr lang="en-GB" sz="1200" b="0" i="0" u="none" strike="noStrike" cap="none" dirty="0">
                <a:solidFill>
                  <a:schemeClr val="dk1"/>
                </a:solidFill>
                <a:latin typeface="Calibri"/>
                <a:ea typeface="Calibri"/>
                <a:cs typeface="Calibri"/>
                <a:sym typeface="Calibri"/>
              </a:rPr>
              <a:t> penalty and player subbing - just mention but say this isn’t required for L1</a:t>
            </a:r>
            <a:endParaRPr sz="1200" b="0" i="0" u="none" strike="noStrike" cap="none" dirty="0">
              <a:solidFill>
                <a:schemeClr val="dk1"/>
              </a:solidFill>
              <a:latin typeface="Calibri"/>
              <a:ea typeface="Calibri"/>
              <a:cs typeface="Calibri"/>
              <a:sym typeface="Calibri"/>
            </a:endParaRPr>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364" name="Google Shape;364;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7" name="Google Shape;377;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Explain to attendees about the intention of ‘actions near the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is to allow the attack to create momentum to score. Clearly define with the aid of a simple image/physical field positioning that: if the defenders are on or within their 7m, and the ball is outside the 7m; defenders are to move forward from their </a:t>
            </a:r>
            <a:r>
              <a:rPr lang="en-GB" sz="1200" b="0" i="0" u="none" strike="noStrike" cap="none" dirty="0" err="1">
                <a:solidFill>
                  <a:schemeClr val="dk1"/>
                </a:solidFill>
                <a:latin typeface="Calibri"/>
                <a:ea typeface="Calibri"/>
                <a:cs typeface="Calibri"/>
                <a:sym typeface="Calibri"/>
              </a:rPr>
              <a:t>scoreline</a:t>
            </a:r>
            <a:r>
              <a:rPr lang="en-GB" sz="1200" b="0" i="0" u="none" strike="noStrike" cap="none" dirty="0">
                <a:solidFill>
                  <a:schemeClr val="dk1"/>
                </a:solidFill>
                <a:latin typeface="Calibri"/>
                <a:ea typeface="Calibri"/>
                <a:cs typeface="Calibri"/>
                <a:sym typeface="Calibri"/>
              </a:rPr>
              <a:t> and continue to do so until a touch is affected. Explain also when this ends – at the next touch, or if the ball comes within the 7m zone.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85" name="Google Shape;38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430" name="Google Shape;43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7" name="Google Shape;437;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1" name="Google Shape;451;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0" name="Google Shape;46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0" name="Google Shape;480;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7" name="Google Shape;487;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5" name="Google Shape;495;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06" name="Google Shape;506;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4" name="Google Shape;514;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2" name="Google Shape;612;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Google Shape;84;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 name="Google Shape;57;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1"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1"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1"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5.gif"/><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9.jp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8" name="Google Shape;158;p24"/>
          <p:cNvSpPr/>
          <p:nvPr/>
        </p:nvSpPr>
        <p:spPr>
          <a:xfrm>
            <a:off x="932154" y="1693241"/>
            <a:ext cx="7546021" cy="17533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What equipment should each referee  have with them at the start of a game?</a:t>
            </a:r>
            <a:endParaRPr dirty="0"/>
          </a:p>
        </p:txBody>
      </p:sp>
      <p:sp>
        <p:nvSpPr>
          <p:cNvPr id="2" name="ZoneTexte 1"/>
          <p:cNvSpPr txBox="1"/>
          <p:nvPr/>
        </p:nvSpPr>
        <p:spPr>
          <a:xfrm>
            <a:off x="1468314" y="3763108"/>
            <a:ext cx="4515235" cy="2308324"/>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Uniform</a:t>
            </a:r>
          </a:p>
          <a:p>
            <a:pPr marL="285750" indent="-285750">
              <a:buFont typeface="Arial" panose="020B0604020202020204" pitchFamily="34" charset="0"/>
              <a:buChar char="•"/>
            </a:pPr>
            <a:r>
              <a:rPr lang="fr-FR" sz="2400" dirty="0"/>
              <a:t>A </a:t>
            </a:r>
            <a:r>
              <a:rPr lang="fr-FR" sz="2400" dirty="0" err="1"/>
              <a:t>whistle</a:t>
            </a:r>
            <a:r>
              <a:rPr lang="fr-FR" sz="2400" dirty="0"/>
              <a:t> + a </a:t>
            </a:r>
            <a:r>
              <a:rPr lang="fr-FR" sz="2400" dirty="0" err="1"/>
              <a:t>spare</a:t>
            </a:r>
            <a:endParaRPr lang="fr-FR" sz="2400" dirty="0"/>
          </a:p>
          <a:p>
            <a:pPr marL="285750" indent="-285750">
              <a:buFont typeface="Arial" panose="020B0604020202020204" pitchFamily="34" charset="0"/>
              <a:buChar char="•"/>
            </a:pPr>
            <a:r>
              <a:rPr lang="fr-FR" sz="2400" dirty="0"/>
              <a:t>2 water </a:t>
            </a:r>
            <a:r>
              <a:rPr lang="fr-FR" sz="2400" dirty="0" err="1"/>
              <a:t>bottles</a:t>
            </a:r>
            <a:r>
              <a:rPr lang="fr-FR" sz="2400" dirty="0"/>
              <a:t> (1 </a:t>
            </a:r>
            <a:r>
              <a:rPr lang="fr-FR" sz="2400" dirty="0" err="1"/>
              <a:t>each</a:t>
            </a:r>
            <a:r>
              <a:rPr lang="fr-FR" sz="2400" dirty="0"/>
              <a:t> </a:t>
            </a:r>
            <a:r>
              <a:rPr lang="fr-FR" sz="2400" dirty="0" err="1"/>
              <a:t>side</a:t>
            </a:r>
            <a:r>
              <a:rPr lang="fr-FR" sz="2400" dirty="0"/>
              <a:t>)</a:t>
            </a:r>
          </a:p>
          <a:p>
            <a:pPr marL="285750" indent="-285750">
              <a:buFont typeface="Arial" panose="020B0604020202020204" pitchFamily="34" charset="0"/>
              <a:buChar char="•"/>
            </a:pPr>
            <a:r>
              <a:rPr lang="fr-FR" sz="2400" dirty="0"/>
              <a:t>Coin for the </a:t>
            </a:r>
            <a:r>
              <a:rPr lang="fr-FR" sz="2400" dirty="0" err="1"/>
              <a:t>toss</a:t>
            </a:r>
            <a:endParaRPr lang="fr-FR" sz="2400" dirty="0"/>
          </a:p>
          <a:p>
            <a:pPr marL="285750" indent="-285750">
              <a:buFont typeface="Arial" panose="020B0604020202020204" pitchFamily="34" charset="0"/>
              <a:buChar char="•"/>
            </a:pPr>
            <a:r>
              <a:rPr lang="fr-FR" sz="2400" dirty="0"/>
              <a:t>Watch (</a:t>
            </a:r>
            <a:r>
              <a:rPr lang="fr-FR" sz="2400" dirty="0" err="1"/>
              <a:t>covered</a:t>
            </a:r>
            <a:r>
              <a:rPr lang="fr-FR" sz="2400" dirty="0"/>
              <a:t>)</a:t>
            </a:r>
          </a:p>
          <a:p>
            <a:pPr marL="285750" indent="-285750">
              <a:buFont typeface="Arial" panose="020B0604020202020204" pitchFamily="34" charset="0"/>
              <a:buChar char="•"/>
            </a:pP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4" name="Google Shape;164;p25"/>
          <p:cNvSpPr/>
          <p:nvPr/>
        </p:nvSpPr>
        <p:spPr>
          <a:xfrm>
            <a:off x="923278" y="2132857"/>
            <a:ext cx="7430609" cy="2492410"/>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The strength of the team is each individual member.  The strength of each member is the team.</a:t>
            </a:r>
            <a:endParaRPr dirty="0"/>
          </a:p>
          <a:p>
            <a:pPr marL="457200" marR="0" lvl="1" indent="0" algn="l" rtl="0">
              <a:spcBef>
                <a:spcPts val="0"/>
              </a:spcBef>
              <a:spcAft>
                <a:spcPts val="0"/>
              </a:spcAft>
              <a:buNone/>
            </a:pPr>
            <a:r>
              <a:rPr lang="en-GB" sz="2400" b="0" i="1" u="none" strike="noStrike" cap="none" dirty="0">
                <a:solidFill>
                  <a:schemeClr val="lt1"/>
                </a:solidFill>
                <a:latin typeface="Calibri"/>
                <a:ea typeface="Calibri"/>
                <a:cs typeface="Calibri"/>
                <a:sym typeface="Calibri"/>
              </a:rPr>
              <a:t>                                                                             Phil Jackson</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2" name="Google Shape;172;p26"/>
          <p:cNvSpPr/>
          <p:nvPr/>
        </p:nvSpPr>
        <p:spPr>
          <a:xfrm>
            <a:off x="899592" y="1671099"/>
            <a:ext cx="7992888" cy="2965256"/>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Which side is the score card on?</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and when will you interchange?</a:t>
            </a:r>
            <a:endParaRPr dirty="0"/>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Who is checking the field and players?</a:t>
            </a:r>
            <a:endParaRPr dirty="0"/>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sp>
        <p:nvSpPr>
          <p:cNvPr id="170" name="Google Shape;170;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dirty="0">
                <a:solidFill>
                  <a:schemeClr val="dk1"/>
                </a:solidFill>
                <a:latin typeface="Calibri"/>
                <a:ea typeface="Calibri"/>
                <a:cs typeface="Calibri"/>
                <a:sym typeface="Calibri"/>
              </a:rPr>
              <a:t>Buddy referee discussion </a:t>
            </a:r>
            <a:endParaRPr dirty="0"/>
          </a:p>
        </p:txBody>
      </p:sp>
      <p:grpSp>
        <p:nvGrpSpPr>
          <p:cNvPr id="19" name="Groupe 4"/>
          <p:cNvGrpSpPr>
            <a:grpSpLocks/>
          </p:cNvGrpSpPr>
          <p:nvPr/>
        </p:nvGrpSpPr>
        <p:grpSpPr bwMode="auto">
          <a:xfrm>
            <a:off x="806545" y="3364553"/>
            <a:ext cx="4412688" cy="2876521"/>
            <a:chOff x="1764248" y="2220297"/>
            <a:chExt cx="5760000" cy="4279570"/>
          </a:xfrm>
        </p:grpSpPr>
        <p:grpSp>
          <p:nvGrpSpPr>
            <p:cNvPr id="20" name="Groupe 2"/>
            <p:cNvGrpSpPr>
              <a:grpSpLocks/>
            </p:cNvGrpSpPr>
            <p:nvPr/>
          </p:nvGrpSpPr>
          <p:grpSpPr bwMode="auto">
            <a:xfrm>
              <a:off x="1764248" y="2564904"/>
              <a:ext cx="5760000" cy="3600000"/>
              <a:chOff x="1331913" y="2927349"/>
              <a:chExt cx="5760000" cy="3600000"/>
            </a:xfrm>
          </p:grpSpPr>
          <p:sp>
            <p:nvSpPr>
              <p:cNvPr id="25"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26"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7"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8"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9"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23"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24"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
        <p:nvSpPr>
          <p:cNvPr id="13" name="Rectangle 40">
            <a:extLst>
              <a:ext uri="{FF2B5EF4-FFF2-40B4-BE49-F238E27FC236}">
                <a16:creationId xmlns:a16="http://schemas.microsoft.com/office/drawing/2014/main" id="{AE95280F-5D4A-4821-BF86-C0C8CB282C49}"/>
              </a:ext>
            </a:extLst>
          </p:cNvPr>
          <p:cNvSpPr>
            <a:spLocks noChangeArrowheads="1"/>
          </p:cNvSpPr>
          <p:nvPr/>
        </p:nvSpPr>
        <p:spPr bwMode="auto">
          <a:xfrm>
            <a:off x="5210355" y="358730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4" name="Rectangle 40">
            <a:extLst>
              <a:ext uri="{FF2B5EF4-FFF2-40B4-BE49-F238E27FC236}">
                <a16:creationId xmlns:a16="http://schemas.microsoft.com/office/drawing/2014/main" id="{59E1691E-3A8F-4600-8047-8F85561C83EF}"/>
              </a:ext>
            </a:extLst>
          </p:cNvPr>
          <p:cNvSpPr>
            <a:spLocks noChangeArrowheads="1"/>
          </p:cNvSpPr>
          <p:nvPr/>
        </p:nvSpPr>
        <p:spPr bwMode="auto">
          <a:xfrm>
            <a:off x="5225345" y="532093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5" name="Rectangle 40">
            <a:extLst>
              <a:ext uri="{FF2B5EF4-FFF2-40B4-BE49-F238E27FC236}">
                <a16:creationId xmlns:a16="http://schemas.microsoft.com/office/drawing/2014/main" id="{9CA0564F-1B5E-40E9-ACA0-3A7687CE6CB9}"/>
              </a:ext>
            </a:extLst>
          </p:cNvPr>
          <p:cNvSpPr>
            <a:spLocks noChangeArrowheads="1"/>
          </p:cNvSpPr>
          <p:nvPr/>
        </p:nvSpPr>
        <p:spPr bwMode="auto">
          <a:xfrm>
            <a:off x="601314" y="358730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6" name="Rectangle 40">
            <a:extLst>
              <a:ext uri="{FF2B5EF4-FFF2-40B4-BE49-F238E27FC236}">
                <a16:creationId xmlns:a16="http://schemas.microsoft.com/office/drawing/2014/main" id="{D431399D-0343-498B-B174-DF4D0D5512AD}"/>
              </a:ext>
            </a:extLst>
          </p:cNvPr>
          <p:cNvSpPr>
            <a:spLocks noChangeArrowheads="1"/>
          </p:cNvSpPr>
          <p:nvPr/>
        </p:nvSpPr>
        <p:spPr bwMode="auto">
          <a:xfrm>
            <a:off x="616304" y="5320933"/>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79" name="Google Shape;179;p27" descr="http://www.betterrugbycoaching.com/images/rugby-drill-content/rugby_drill_image224.gif"/>
          <p:cNvPicPr preferRelativeResize="0"/>
          <p:nvPr/>
        </p:nvPicPr>
        <p:blipFill rotWithShape="1">
          <a:blip r:embed="rId3">
            <a:alphaModFix/>
          </a:blip>
          <a:srcRect/>
          <a:stretch/>
        </p:blipFill>
        <p:spPr>
          <a:xfrm>
            <a:off x="1380529" y="1555514"/>
            <a:ext cx="6071792" cy="4078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092009"/>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 name="ZoneTexte 3"/>
          <p:cNvSpPr txBox="1"/>
          <p:nvPr/>
        </p:nvSpPr>
        <p:spPr>
          <a:xfrm>
            <a:off x="1185927" y="4139626"/>
            <a:ext cx="6368970" cy="1569660"/>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a:t>which</a:t>
            </a:r>
            <a:r>
              <a:rPr lang="fr-FR" sz="2400" dirty="0"/>
              <a:t> team has initial </a:t>
            </a:r>
            <a:r>
              <a:rPr lang="fr-FR" sz="2400" dirty="0" err="1"/>
              <a:t>tap</a:t>
            </a:r>
            <a:r>
              <a:rPr lang="fr-FR" sz="2400" dirty="0"/>
              <a:t>-off</a:t>
            </a:r>
          </a:p>
          <a:p>
            <a:pPr marL="285750" lvl="3" indent="-285750">
              <a:buFont typeface="Arial" panose="020B0604020202020204" pitchFamily="34" charset="0"/>
              <a:buChar char="•"/>
            </a:pPr>
            <a:r>
              <a:rPr lang="fr-FR" sz="2400" dirty="0"/>
              <a:t>The </a:t>
            </a:r>
            <a:r>
              <a:rPr lang="fr-FR" sz="2400" dirty="0" err="1"/>
              <a:t>choice</a:t>
            </a:r>
            <a:r>
              <a:rPr lang="fr-FR" sz="2400" dirty="0"/>
              <a:t> of </a:t>
            </a:r>
            <a:r>
              <a:rPr lang="fr-FR" sz="2400" dirty="0" err="1"/>
              <a:t>which</a:t>
            </a:r>
            <a:r>
              <a:rPr lang="fr-FR" sz="2400" dirty="0"/>
              <a:t> </a:t>
            </a:r>
            <a:r>
              <a:rPr lang="fr-FR" sz="2400" dirty="0" err="1"/>
              <a:t>sub</a:t>
            </a:r>
            <a:r>
              <a:rPr lang="fr-FR" sz="2400" dirty="0"/>
              <a:t>-box for the </a:t>
            </a:r>
            <a:r>
              <a:rPr lang="fr-FR" sz="2400" dirty="0" err="1"/>
              <a:t>game</a:t>
            </a:r>
            <a:endParaRPr lang="fr-FR" sz="2400" dirty="0"/>
          </a:p>
          <a:p>
            <a:pPr marL="285750" lvl="3" indent="-285750">
              <a:buFont typeface="Arial" panose="020B0604020202020204" pitchFamily="34" charset="0"/>
              <a:buChar char="•"/>
            </a:pPr>
            <a:r>
              <a:rPr lang="fr-FR" sz="2400" dirty="0"/>
              <a:t>The direction of </a:t>
            </a:r>
            <a:r>
              <a:rPr lang="fr-FR" sz="2400" dirty="0" err="1"/>
              <a:t>play</a:t>
            </a:r>
            <a:r>
              <a:rPr lang="fr-FR" sz="2400" dirty="0"/>
              <a:t> for the first </a:t>
            </a:r>
            <a:r>
              <a:rPr lang="fr-FR" sz="2400" dirty="0" err="1"/>
              <a:t>half</a:t>
            </a:r>
            <a:endParaRPr lang="fr-FR" sz="2400" dirty="0"/>
          </a:p>
          <a:p>
            <a:pPr marL="285750" indent="-285750">
              <a:buFont typeface="Arial" panose="020B0604020202020204" pitchFamily="34" charset="0"/>
              <a:buChar char="•"/>
            </a:pPr>
            <a:endParaRPr lang="fr-FR" sz="2400" dirty="0"/>
          </a:p>
        </p:txBody>
      </p:sp>
      <p:graphicFrame>
        <p:nvGraphicFramePr>
          <p:cNvPr id="5" name="Object 2"/>
          <p:cNvGraphicFramePr>
            <a:graphicFrameLocks noChangeAspect="1"/>
          </p:cNvGraphicFramePr>
          <p:nvPr>
            <p:extLst>
              <p:ext uri="{D42A27DB-BD31-4B8C-83A1-F6EECF244321}">
                <p14:modId xmlns:p14="http://schemas.microsoft.com/office/powerpoint/2010/main" val="1557341631"/>
              </p:ext>
            </p:extLst>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50" r:id="rId4" imgW="1016124" imgH="812676" progId="">
                  <p:embed/>
                </p:oleObj>
              </mc:Choice>
              <mc:Fallback>
                <p:oleObj r:id="rId4" imgW="1016124" imgH="812676" progId="">
                  <p:embed/>
                  <p:pic>
                    <p:nvPicPr>
                      <p:cNvPr id="1331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6792" y="1671099"/>
                        <a:ext cx="1065688" cy="84506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199" name="Google Shape;199;p30"/>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a:p>
        </p:txBody>
      </p:sp>
      <p:grpSp>
        <p:nvGrpSpPr>
          <p:cNvPr id="4" name="Groupe 4"/>
          <p:cNvGrpSpPr>
            <a:grpSpLocks/>
          </p:cNvGrpSpPr>
          <p:nvPr/>
        </p:nvGrpSpPr>
        <p:grpSpPr bwMode="auto">
          <a:xfrm>
            <a:off x="1854679" y="2622430"/>
            <a:ext cx="5003322" cy="3247457"/>
            <a:chOff x="1764248" y="2220297"/>
            <a:chExt cx="5760000" cy="4279570"/>
          </a:xfrm>
        </p:grpSpPr>
        <p:grpSp>
          <p:nvGrpSpPr>
            <p:cNvPr id="5" name="Groupe 2"/>
            <p:cNvGrpSpPr>
              <a:grpSpLocks/>
            </p:cNvGrpSpPr>
            <p:nvPr/>
          </p:nvGrpSpPr>
          <p:grpSpPr bwMode="auto">
            <a:xfrm>
              <a:off x="1764248" y="2564904"/>
              <a:ext cx="5760000" cy="3600000"/>
              <a:chOff x="1331913" y="2927349"/>
              <a:chExt cx="5760000" cy="3600000"/>
            </a:xfrm>
          </p:grpSpPr>
          <p:sp>
            <p:nvSpPr>
              <p:cNvPr id="10"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1"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2"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8"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9"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3" name="Groupe 2"/>
          <p:cNvGrpSpPr/>
          <p:nvPr/>
        </p:nvGrpSpPr>
        <p:grpSpPr>
          <a:xfrm>
            <a:off x="4356340" y="3127995"/>
            <a:ext cx="517584" cy="2405156"/>
            <a:chOff x="4356340" y="3127995"/>
            <a:chExt cx="517584" cy="2405156"/>
          </a:xfrm>
        </p:grpSpPr>
        <p:sp>
          <p:nvSpPr>
            <p:cNvPr id="2" name="Ellipse 1"/>
            <p:cNvSpPr/>
            <p:nvPr/>
          </p:nvSpPr>
          <p:spPr>
            <a:xfrm>
              <a:off x="4356340" y="4149306"/>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4528868" y="4525992"/>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426430" y="365150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4574158" y="312799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598958" y="498458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4701396" y="536062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p:cNvGrpSpPr/>
          <p:nvPr/>
        </p:nvGrpSpPr>
        <p:grpSpPr>
          <a:xfrm>
            <a:off x="3535753" y="3127689"/>
            <a:ext cx="199484" cy="2439960"/>
            <a:chOff x="3535753" y="3127689"/>
            <a:chExt cx="199484" cy="2439960"/>
          </a:xfrm>
        </p:grpSpPr>
        <p:sp>
          <p:nvSpPr>
            <p:cNvPr id="21" name="Ellipse 20"/>
            <p:cNvSpPr/>
            <p:nvPr/>
          </p:nvSpPr>
          <p:spPr>
            <a:xfrm>
              <a:off x="3558397" y="41635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 name="Ellipse 21"/>
            <p:cNvSpPr/>
            <p:nvPr/>
          </p:nvSpPr>
          <p:spPr>
            <a:xfrm>
              <a:off x="3558396" y="36667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3" name="Ellipse 22"/>
            <p:cNvSpPr/>
            <p:nvPr/>
          </p:nvSpPr>
          <p:spPr>
            <a:xfrm>
              <a:off x="3535753" y="3127689"/>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3562709" y="453584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 name="Ellipse 24"/>
            <p:cNvSpPr/>
            <p:nvPr/>
          </p:nvSpPr>
          <p:spPr>
            <a:xfrm>
              <a:off x="3558396" y="498458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 name="Ellipse 25"/>
            <p:cNvSpPr/>
            <p:nvPr/>
          </p:nvSpPr>
          <p:spPr>
            <a:xfrm>
              <a:off x="3535753" y="5395121"/>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29" name="Ellipse 28"/>
          <p:cNvSpPr/>
          <p:nvPr/>
        </p:nvSpPr>
        <p:spPr>
          <a:xfrm>
            <a:off x="3957367" y="365941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7" name="Groupe 26"/>
          <p:cNvGrpSpPr/>
          <p:nvPr/>
        </p:nvGrpSpPr>
        <p:grpSpPr>
          <a:xfrm>
            <a:off x="3612313" y="2707390"/>
            <a:ext cx="172528" cy="3113905"/>
            <a:chOff x="3612313" y="2707390"/>
            <a:chExt cx="172528" cy="3113905"/>
          </a:xfrm>
        </p:grpSpPr>
        <p:sp>
          <p:nvSpPr>
            <p:cNvPr id="30" name="Ellipse 29"/>
            <p:cNvSpPr/>
            <p:nvPr/>
          </p:nvSpPr>
          <p:spPr>
            <a:xfrm>
              <a:off x="3612313" y="2707390"/>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 name="Ellipse 30"/>
            <p:cNvSpPr/>
            <p:nvPr/>
          </p:nvSpPr>
          <p:spPr>
            <a:xfrm>
              <a:off x="3612313" y="564876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33" name="Ellipse 32"/>
          <p:cNvSpPr/>
          <p:nvPr/>
        </p:nvSpPr>
        <p:spPr>
          <a:xfrm>
            <a:off x="7366241" y="2385428"/>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7538769" y="2317803"/>
            <a:ext cx="811601" cy="307777"/>
          </a:xfrm>
          <a:prstGeom prst="rect">
            <a:avLst/>
          </a:prstGeom>
          <a:noFill/>
        </p:spPr>
        <p:txBody>
          <a:bodyPr wrap="square" rtlCol="0">
            <a:spAutoFit/>
          </a:bodyPr>
          <a:lstStyle/>
          <a:p>
            <a:r>
              <a:rPr lang="fr-FR" dirty="0"/>
              <a:t>Attack</a:t>
            </a:r>
          </a:p>
        </p:txBody>
      </p:sp>
      <p:sp>
        <p:nvSpPr>
          <p:cNvPr id="36" name="ZoneTexte 35"/>
          <p:cNvSpPr txBox="1"/>
          <p:nvPr/>
        </p:nvSpPr>
        <p:spPr>
          <a:xfrm>
            <a:off x="7538769" y="2613809"/>
            <a:ext cx="882770" cy="307777"/>
          </a:xfrm>
          <a:prstGeom prst="rect">
            <a:avLst/>
          </a:prstGeom>
          <a:noFill/>
        </p:spPr>
        <p:txBody>
          <a:bodyPr wrap="square" rtlCol="0">
            <a:spAutoFit/>
          </a:bodyPr>
          <a:lstStyle/>
          <a:p>
            <a:r>
              <a:rPr lang="fr-FR" dirty="0" err="1"/>
              <a:t>Defence</a:t>
            </a:r>
            <a:endParaRPr lang="fr-FR" dirty="0"/>
          </a:p>
        </p:txBody>
      </p:sp>
      <p:sp>
        <p:nvSpPr>
          <p:cNvPr id="38" name="ZoneTexte 37"/>
          <p:cNvSpPr txBox="1"/>
          <p:nvPr/>
        </p:nvSpPr>
        <p:spPr>
          <a:xfrm>
            <a:off x="7538769" y="2909815"/>
            <a:ext cx="958250" cy="307777"/>
          </a:xfrm>
          <a:prstGeom prst="rect">
            <a:avLst/>
          </a:prstGeom>
          <a:noFill/>
        </p:spPr>
        <p:txBody>
          <a:bodyPr wrap="square" rtlCol="0">
            <a:spAutoFit/>
          </a:bodyPr>
          <a:lstStyle/>
          <a:p>
            <a:r>
              <a:rPr lang="fr-FR" dirty="0"/>
              <a:t>Referees</a:t>
            </a:r>
          </a:p>
        </p:txBody>
      </p:sp>
      <p:sp>
        <p:nvSpPr>
          <p:cNvPr id="39" name="Ellipse 38"/>
          <p:cNvSpPr/>
          <p:nvPr/>
        </p:nvSpPr>
        <p:spPr>
          <a:xfrm>
            <a:off x="7366241" y="2971342"/>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 name="Ellipse 39"/>
          <p:cNvSpPr/>
          <p:nvPr/>
        </p:nvSpPr>
        <p:spPr>
          <a:xfrm>
            <a:off x="7366241" y="266356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7" name="Rectangle 40">
            <a:extLst>
              <a:ext uri="{FF2B5EF4-FFF2-40B4-BE49-F238E27FC236}">
                <a16:creationId xmlns:a16="http://schemas.microsoft.com/office/drawing/2014/main" id="{23C3D701-488E-4D24-A56C-94CB6862DB98}"/>
              </a:ext>
            </a:extLst>
          </p:cNvPr>
          <p:cNvSpPr>
            <a:spLocks noChangeArrowheads="1"/>
          </p:cNvSpPr>
          <p:nvPr/>
        </p:nvSpPr>
        <p:spPr bwMode="auto">
          <a:xfrm>
            <a:off x="1659147" y="2907896"/>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41" name="Rectangle 40">
            <a:extLst>
              <a:ext uri="{FF2B5EF4-FFF2-40B4-BE49-F238E27FC236}">
                <a16:creationId xmlns:a16="http://schemas.microsoft.com/office/drawing/2014/main" id="{603225EA-FADB-4E41-9AF6-BF289E902B2E}"/>
              </a:ext>
            </a:extLst>
          </p:cNvPr>
          <p:cNvSpPr>
            <a:spLocks noChangeArrowheads="1"/>
          </p:cNvSpPr>
          <p:nvPr/>
        </p:nvSpPr>
        <p:spPr bwMode="auto">
          <a:xfrm>
            <a:off x="1674137" y="4921230"/>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42" name="Rectangle 40">
            <a:extLst>
              <a:ext uri="{FF2B5EF4-FFF2-40B4-BE49-F238E27FC236}">
                <a16:creationId xmlns:a16="http://schemas.microsoft.com/office/drawing/2014/main" id="{986282BF-D91D-41D8-85F7-259A0DADE7F6}"/>
              </a:ext>
            </a:extLst>
          </p:cNvPr>
          <p:cNvSpPr>
            <a:spLocks noChangeArrowheads="1"/>
          </p:cNvSpPr>
          <p:nvPr/>
        </p:nvSpPr>
        <p:spPr bwMode="auto">
          <a:xfrm>
            <a:off x="6870619" y="2897138"/>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43" name="Rectangle 40">
            <a:extLst>
              <a:ext uri="{FF2B5EF4-FFF2-40B4-BE49-F238E27FC236}">
                <a16:creationId xmlns:a16="http://schemas.microsoft.com/office/drawing/2014/main" id="{7C2EC916-4AD0-4A6D-BB6A-2D3421A8FEE7}"/>
              </a:ext>
            </a:extLst>
          </p:cNvPr>
          <p:cNvSpPr>
            <a:spLocks noChangeArrowheads="1"/>
          </p:cNvSpPr>
          <p:nvPr/>
        </p:nvSpPr>
        <p:spPr bwMode="auto">
          <a:xfrm>
            <a:off x="6885609" y="4921234"/>
            <a:ext cx="173868" cy="686117"/>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1" descr="http://www.englandtouch.org.uk/wp/wp-content/uploads/Referees-Euros-2014-v2.png"/>
          <p:cNvPicPr preferRelativeResize="0"/>
          <p:nvPr/>
        </p:nvPicPr>
        <p:blipFill rotWithShape="1">
          <a:blip r:embed="rId3">
            <a:alphaModFix/>
          </a:blip>
          <a:srcRect/>
          <a:stretch/>
        </p:blipFill>
        <p:spPr>
          <a:xfrm>
            <a:off x="107504" y="620688"/>
            <a:ext cx="8604448" cy="4840002"/>
          </a:xfrm>
          <a:prstGeom prst="rect">
            <a:avLst/>
          </a:prstGeom>
          <a:noFill/>
          <a:ln>
            <a:noFill/>
          </a:ln>
          <a:effectLst>
            <a:outerShdw blurRad="76200" sy="23000" kx="1200000" algn="br" rotWithShape="0">
              <a:srgbClr val="000000">
                <a:alpha val="20000"/>
              </a:srgbClr>
            </a:outerShdw>
          </a:effectLst>
        </p:spPr>
      </p:pic>
      <p:sp>
        <p:nvSpPr>
          <p:cNvPr id="206" name="Google Shape;206;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4324767"/>
            <a:ext cx="7272808" cy="121489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dirty="0">
                <a:solidFill>
                  <a:srgbClr val="000000"/>
                </a:solidFill>
                <a:latin typeface="Arial"/>
                <a:ea typeface="Arial"/>
                <a:cs typeface="Arial"/>
                <a:sym typeface="Arial"/>
              </a:rPr>
              <a:t>The referee’s shadow</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11" name="Groupe 10"/>
          <p:cNvGrpSpPr/>
          <p:nvPr/>
        </p:nvGrpSpPr>
        <p:grpSpPr>
          <a:xfrm>
            <a:off x="269488" y="1733436"/>
            <a:ext cx="1810003" cy="2594250"/>
            <a:chOff x="269488" y="1733436"/>
            <a:chExt cx="1810003" cy="2594250"/>
          </a:xfrm>
        </p:grpSpPr>
        <p:sp>
          <p:nvSpPr>
            <p:cNvPr id="2" name="ZoneTexte 1"/>
            <p:cNvSpPr txBox="1"/>
            <p:nvPr/>
          </p:nvSpPr>
          <p:spPr>
            <a:xfrm>
              <a:off x="398524" y="4019909"/>
              <a:ext cx="1266374" cy="307777"/>
            </a:xfrm>
            <a:prstGeom prst="rect">
              <a:avLst/>
            </a:prstGeom>
            <a:noFill/>
          </p:spPr>
          <p:txBody>
            <a:bodyPr wrap="square" rtlCol="0">
              <a:spAutoFit/>
            </a:bodyPr>
            <a:lstStyle/>
            <a:p>
              <a:pPr algn="ctr"/>
              <a:r>
                <a:rPr lang="fr-FR" dirty="0"/>
                <a:t>1- Place</a:t>
              </a:r>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390033" y="1790594"/>
            <a:ext cx="1800476" cy="2536939"/>
            <a:chOff x="2390033" y="1790594"/>
            <a:chExt cx="1800476" cy="2536939"/>
          </a:xfrm>
        </p:grpSpPr>
        <p:sp>
          <p:nvSpPr>
            <p:cNvPr id="6" name="ZoneTexte 5"/>
            <p:cNvSpPr txBox="1"/>
            <p:nvPr/>
          </p:nvSpPr>
          <p:spPr>
            <a:xfrm>
              <a:off x="2559111" y="4019756"/>
              <a:ext cx="1266374" cy="307777"/>
            </a:xfrm>
            <a:prstGeom prst="rect">
              <a:avLst/>
            </a:prstGeom>
            <a:noFill/>
          </p:spPr>
          <p:txBody>
            <a:bodyPr wrap="square" rtlCol="0">
              <a:spAutoFit/>
            </a:bodyPr>
            <a:lstStyle/>
            <a:p>
              <a:pPr algn="ctr"/>
              <a:r>
                <a:rPr lang="fr-FR" dirty="0"/>
                <a:t>2 - Release</a:t>
              </a:r>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999739"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rtlCol="0">
              <a:spAutoFit/>
            </a:bodyPr>
            <a:lstStyle/>
            <a:p>
              <a:pPr algn="ctr"/>
              <a:r>
                <a:rPr lang="fr-FR" dirty="0"/>
                <a:t>3 - </a:t>
              </a:r>
              <a:r>
                <a:rPr lang="fr-FR" dirty="0" err="1"/>
                <a:t>Tap</a:t>
              </a:r>
              <a:endParaRPr lang="fr-FR" dirty="0"/>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7000429" y="1660125"/>
            <a:ext cx="1806220" cy="2667408"/>
            <a:chOff x="7000429" y="2047805"/>
            <a:chExt cx="1590897" cy="2279727"/>
          </a:xfrm>
        </p:grpSpPr>
        <p:sp>
          <p:nvSpPr>
            <p:cNvPr id="8" name="ZoneTexte 7"/>
            <p:cNvSpPr txBox="1"/>
            <p:nvPr/>
          </p:nvSpPr>
          <p:spPr>
            <a:xfrm>
              <a:off x="7305407" y="4019755"/>
              <a:ext cx="1266374" cy="307777"/>
            </a:xfrm>
            <a:prstGeom prst="rect">
              <a:avLst/>
            </a:prstGeom>
            <a:noFill/>
          </p:spPr>
          <p:txBody>
            <a:bodyPr wrap="square" rtlCol="0">
              <a:spAutoFit/>
            </a:bodyPr>
            <a:lstStyle/>
            <a:p>
              <a:pPr algn="ctr"/>
              <a:r>
                <a:rPr lang="fr-FR" dirty="0"/>
                <a:t>4 - </a:t>
              </a:r>
              <a:r>
                <a:rPr lang="fr-FR" dirty="0" err="1"/>
                <a:t>Pick</a:t>
              </a:r>
              <a:r>
                <a:rPr lang="fr-FR" dirty="0"/>
                <a:t> up</a:t>
              </a:r>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777867" y="4611283"/>
            <a:ext cx="2131891" cy="1169551"/>
          </a:xfrm>
          <a:prstGeom prst="rect">
            <a:avLst/>
          </a:prstGeom>
          <a:noFill/>
        </p:spPr>
        <p:txBody>
          <a:bodyPr wrap="square" rtlCol="0">
            <a:spAutoFit/>
          </a:bodyPr>
          <a:lstStyle/>
          <a:p>
            <a:pPr marL="285750" indent="-285750">
              <a:buFont typeface="Arial" panose="020B0604020202020204" pitchFamily="34" charset="0"/>
              <a:buChar char="•"/>
            </a:pPr>
            <a:r>
              <a:rPr lang="fr-FR" dirty="0" err="1"/>
              <a:t>Wait</a:t>
            </a:r>
            <a:r>
              <a:rPr lang="fr-FR" dirty="0"/>
              <a:t> for the </a:t>
            </a:r>
            <a:r>
              <a:rPr lang="fr-FR" dirty="0" err="1"/>
              <a:t>Whistle</a:t>
            </a:r>
            <a:endParaRPr lang="fr-FR" dirty="0"/>
          </a:p>
          <a:p>
            <a:pPr marL="285750" indent="-285750">
              <a:buFont typeface="Arial" panose="020B0604020202020204" pitchFamily="34" charset="0"/>
              <a:buChar char="•"/>
            </a:pPr>
            <a:r>
              <a:rPr lang="fr-FR" dirty="0" err="1"/>
              <a:t>Any</a:t>
            </a:r>
            <a:r>
              <a:rPr lang="fr-FR" dirty="0"/>
              <a:t> direction</a:t>
            </a:r>
          </a:p>
          <a:p>
            <a:pPr marL="285750" indent="-285750">
              <a:buFont typeface="Arial" panose="020B0604020202020204" pitchFamily="34" charset="0"/>
              <a:buChar char="•"/>
            </a:pPr>
            <a:r>
              <a:rPr lang="fr-FR" dirty="0"/>
              <a:t>No more </a:t>
            </a:r>
            <a:r>
              <a:rPr lang="fr-FR" dirty="0" err="1"/>
              <a:t>than</a:t>
            </a:r>
            <a:r>
              <a:rPr lang="fr-FR" dirty="0"/>
              <a:t> 1m</a:t>
            </a:r>
          </a:p>
          <a:p>
            <a:pPr marL="285750" indent="-285750">
              <a:buFont typeface="Arial" panose="020B0604020202020204" pitchFamily="34" charset="0"/>
              <a:buChar char="•"/>
            </a:pPr>
            <a:r>
              <a:rPr lang="fr-FR" dirty="0" err="1"/>
              <a:t>Defence</a:t>
            </a:r>
            <a:r>
              <a:rPr lang="fr-FR" dirty="0"/>
              <a:t> </a:t>
            </a:r>
            <a:r>
              <a:rPr lang="fr-FR" dirty="0" err="1"/>
              <a:t>can</a:t>
            </a:r>
            <a:r>
              <a:rPr lang="fr-FR" dirty="0"/>
              <a:t> </a:t>
            </a:r>
            <a:r>
              <a:rPr lang="fr-FR" dirty="0" err="1"/>
              <a:t>now</a:t>
            </a:r>
            <a:r>
              <a:rPr lang="fr-FR" dirty="0"/>
              <a:t> move </a:t>
            </a:r>
            <a:r>
              <a:rPr lang="fr-FR" dirty="0" err="1"/>
              <a:t>forward</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Why become a referee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Touch 1.01</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Pre-Game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Starting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The Touch</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Change of Possession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Penalties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Interchanges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Scoring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Positioning</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Communication</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Conflict Management</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End of the Game</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Sports Officials Responsibilities</a:t>
            </a:r>
            <a:endParaRPr dirty="0"/>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dirty="0">
                <a:solidFill>
                  <a:schemeClr val="dk1"/>
                </a:solidFill>
                <a:latin typeface="Arial"/>
                <a:ea typeface="Arial"/>
                <a:cs typeface="Arial"/>
                <a:sym typeface="Arial"/>
              </a:rPr>
              <a:t>Referee Opportunities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26" name="Google Shape;226;p34" descr="http://www.google.co.uk/url?sa=i&amp;source=images&amp;cd=&amp;ved=0CAUQjBw&amp;url=http%3A%2F%2Fi.ytimg.com%2Fvi%2FVDocljyLnpw%2Fhqdefault.jpg&amp;ei=By_7VI-cLobuUsSTgtAP&amp;psig=AFQjCNEWeUuv2eu7apTXjEGXgBUsMXe8uw&amp;ust=1425834119831885"/>
          <p:cNvPicPr preferRelativeResize="0"/>
          <p:nvPr/>
        </p:nvPicPr>
        <p:blipFill rotWithShape="1">
          <a:blip r:embed="rId3">
            <a:alphaModFix/>
          </a:blip>
          <a:srcRect/>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a:p>
        </p:txBody>
      </p:sp>
      <p:pic>
        <p:nvPicPr>
          <p:cNvPr id="230" name="Google Shape;230;p34" descr="Image result for touch"/>
          <p:cNvPicPr preferRelativeResize="0"/>
          <p:nvPr/>
        </p:nvPicPr>
        <p:blipFill rotWithShape="1">
          <a:blip r:embed="rId4">
            <a:alphaModFix/>
          </a:blip>
          <a:srcRect/>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id="232" name="Google Shape;232;p34" descr="https://wildwesttouch.files.wordpress.com/2012/01/kev-hobbs.jpg"/>
            <p:cNvPicPr preferRelativeResize="0"/>
            <p:nvPr/>
          </p:nvPicPr>
          <p:blipFill rotWithShape="1">
            <a:blip r:embed="rId5">
              <a:alphaModFix/>
            </a:blip>
            <a:srcRect/>
            <a:stretch/>
          </p:blipFill>
          <p:spPr>
            <a:xfrm>
              <a:off x="1693797" y="1052736"/>
              <a:ext cx="3599160" cy="4798880"/>
            </a:xfrm>
            <a:prstGeom prst="rect">
              <a:avLst/>
            </a:prstGeom>
            <a:noFill/>
            <a:ln>
              <a:noFill/>
            </a:ln>
          </p:spPr>
        </p:pic>
        <p:pic>
          <p:nvPicPr>
            <p:cNvPr id="233" name="Google Shape;233;p34" descr="http://www.google.co.uk/url?sa=i&amp;source=images&amp;cd=&amp;ved=0CAUQjBw&amp;url=http%3A%2F%2F67.23.252.251%2F~stylex%2Fimage%2Fcache%2Fdata%2Fchina%2F237-600x600.png&amp;ei=3zT7VKL6HMbeU6enhMgK&amp;psig=AFQjCNHhu-MHSJakZNo-smF_cD1qxVltiA&amp;ust=1425835615538231"/>
            <p:cNvPicPr preferRelativeResize="0"/>
            <p:nvPr/>
          </p:nvPicPr>
          <p:blipFill rotWithShape="1">
            <a:blip r:embed="rId6">
              <a:alphaModFix/>
            </a:blip>
            <a:srcRect/>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a:stretch/>
        </p:blipFill>
        <p:spPr>
          <a:xfrm>
            <a:off x="6372200" y="4289141"/>
            <a:ext cx="986315" cy="1588131"/>
          </a:xfrm>
          <a:prstGeom prst="rect">
            <a:avLst/>
          </a:prstGeom>
          <a:noFill/>
          <a:ln>
            <a:noFill/>
          </a:ln>
        </p:spPr>
      </p:pic>
      <p:pic>
        <p:nvPicPr>
          <p:cNvPr id="235" name="Google Shape;235;p34" descr="http://www-static2.spulsecdn.net/pics/00/01/11/48/1114878_1_O.jpg"/>
          <p:cNvPicPr preferRelativeResize="0"/>
          <p:nvPr/>
        </p:nvPicPr>
        <p:blipFill rotWithShape="1">
          <a:blip r:embed="rId8">
            <a:alphaModFix/>
          </a:blip>
          <a:srcRect/>
          <a:stretch/>
        </p:blipFill>
        <p:spPr>
          <a:xfrm>
            <a:off x="7433894" y="3898718"/>
            <a:ext cx="1386578" cy="19065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42" name="Google Shape;242;p35"/>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pic>
        <p:nvPicPr>
          <p:cNvPr id="243" name="Google Shape;243;p35" descr="http://www.google.co.uk/url?sa=i&amp;source=images&amp;cd=&amp;ved=0CAUQjBw&amp;url=http%3A%2F%2Fwww.buzzardrugby.co.uk%2Ftwo%2Folympic%2Fcache%2Flofthumbs%2F650x300-ball2.jpg&amp;ei=Azj7VOe4CIT2UJCXhNgE&amp;psig=AFQjCNFfYOxp5YtKu8x7YnwVNSKSPFunxg&amp;ust=1425836419196146"/>
          <p:cNvPicPr preferRelativeResize="0"/>
          <p:nvPr/>
        </p:nvPicPr>
        <p:blipFill rotWithShape="1">
          <a:blip r:embed="rId3">
            <a:alphaModFix/>
          </a:blip>
          <a:srcRect/>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a:p>
        </p:txBody>
      </p:sp>
      <p:pic>
        <p:nvPicPr>
          <p:cNvPr id="245" name="Google Shape;245;p35" descr="http://www.google.co.uk/url?sa=i&amp;source=images&amp;cd=&amp;ved=0CAUQjBw&amp;url=https%3A%2F%2Ferikhultman.files.wordpress.com%2F2010%2F10%2Fsixfingerhand.jpg&amp;ei=bzn7VMr6DMXlUqDxguAL&amp;psig=AFQjCNHGzcB0Zm4V0evXxnEXZVIOzQBuew&amp;ust=1425836783281673"/>
          <p:cNvPicPr preferRelativeResize="0"/>
          <p:nvPr/>
        </p:nvPicPr>
        <p:blipFill rotWithShape="1">
          <a:blip r:embed="rId4">
            <a:alphaModFix/>
          </a:blip>
          <a:srcRect/>
          <a:stretch/>
        </p:blipFill>
        <p:spPr>
          <a:xfrm>
            <a:off x="251520" y="3933056"/>
            <a:ext cx="3003922" cy="268350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52" name="Google Shape;252;p36" descr="http://www.google.co.uk/url?sa=i&amp;source=images&amp;cd=&amp;ved=0CAUQjBw&amp;url=http%3A%2F%2Fwww.touchdump.com%2Fimages%2Fhome_sliders%2FAustralia_South_Africa.jpg&amp;ei=pSP8VJHpL4K0Pez4gZAD&amp;psig=AFQjCNGKjcgYmoF-WTBT86oe_ION4D6U2A&amp;ust=1425896741888135"/>
          <p:cNvPicPr preferRelativeResize="0"/>
          <p:nvPr/>
        </p:nvPicPr>
        <p:blipFill rotWithShape="1">
          <a:blip r:embed="rId3">
            <a:alphaModFix/>
          </a:blip>
          <a:srcRect/>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dirty="0">
                <a:solidFill>
                  <a:schemeClr val="lt1"/>
                </a:solidFill>
              </a:rPr>
              <a:t>Make effort to be </a:t>
            </a:r>
            <a:r>
              <a:rPr lang="en-GB" sz="2200" b="1" i="0" u="none" strike="noStrike" cap="none" dirty="0">
                <a:solidFill>
                  <a:schemeClr val="lt1"/>
                </a:solidFill>
                <a:latin typeface="Arial"/>
                <a:ea typeface="Arial"/>
                <a:cs typeface="Arial"/>
                <a:sym typeface="Arial"/>
              </a:rPr>
              <a:t>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260" name="Google Shape;260;p3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261" name="Google Shape;261;p37"/>
          <p:cNvSpPr/>
          <p:nvPr/>
        </p:nvSpPr>
        <p:spPr>
          <a:xfrm>
            <a:off x="251519" y="2852936"/>
            <a:ext cx="8617273" cy="2232248"/>
          </a:xfrm>
          <a:prstGeom prst="rect">
            <a:avLst/>
          </a:prstGeom>
          <a:solidFill>
            <a:srgbClr val="17375E">
              <a:alpha val="83921"/>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Once the touch occurs, 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must retreat </a:t>
            </a:r>
            <a:r>
              <a:rPr lang="en-GB" sz="2200" b="1" i="0" u="none" strike="noStrike" cap="none" dirty="0">
                <a:solidFill>
                  <a:schemeClr val="lt1"/>
                </a:solidFill>
                <a:latin typeface="Arial"/>
                <a:ea typeface="Arial"/>
                <a:cs typeface="Arial"/>
                <a:sym typeface="Arial"/>
              </a:rPr>
              <a:t>7m</a:t>
            </a:r>
            <a:r>
              <a:rPr lang="en-GB" sz="2200" b="0" i="0" u="none" strike="noStrike" cap="none" dirty="0">
                <a:solidFill>
                  <a:schemeClr val="lt1"/>
                </a:solidFill>
                <a:latin typeface="Arial"/>
                <a:ea typeface="Arial"/>
                <a:cs typeface="Arial"/>
                <a:sym typeface="Arial"/>
              </a:rPr>
              <a:t>.</a:t>
            </a:r>
            <a:endParaRPr dirty="0"/>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may only advance once they reach this </a:t>
            </a:r>
            <a:r>
              <a:rPr lang="en-GB" sz="2200" b="1" i="0" u="none" strike="noStrike" cap="none" dirty="0">
                <a:solidFill>
                  <a:schemeClr val="lt1"/>
                </a:solidFill>
                <a:latin typeface="Arial"/>
                <a:ea typeface="Arial"/>
                <a:cs typeface="Arial"/>
                <a:sym typeface="Arial"/>
              </a:rPr>
              <a:t>onside</a:t>
            </a:r>
            <a:r>
              <a:rPr lang="en-GB" sz="2200" b="0" i="0" u="none" strike="noStrike" cap="none" dirty="0">
                <a:solidFill>
                  <a:schemeClr val="lt1"/>
                </a:solidFill>
                <a:latin typeface="Arial"/>
                <a:ea typeface="Arial"/>
                <a:cs typeface="Arial"/>
                <a:sym typeface="Arial"/>
              </a:rPr>
              <a:t> </a:t>
            </a:r>
            <a:r>
              <a:rPr lang="en-GB" sz="2200" i="0" u="none" strike="noStrike" cap="none" dirty="0">
                <a:solidFill>
                  <a:schemeClr val="lt1"/>
                </a:solidFill>
                <a:latin typeface="Arial"/>
                <a:ea typeface="Arial"/>
                <a:cs typeface="Arial"/>
                <a:sym typeface="Arial"/>
              </a:rPr>
              <a:t>line, or their try line with both feet</a:t>
            </a:r>
            <a:r>
              <a:rPr lang="en-GB" sz="2200" dirty="0">
                <a:solidFill>
                  <a:schemeClr val="lt1"/>
                </a:solidFill>
                <a:latin typeface="Arial"/>
                <a:ea typeface="Arial"/>
                <a:cs typeface="Arial"/>
                <a:sym typeface="Arial"/>
              </a:rPr>
              <a:t>.</a:t>
            </a: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7812000" cy="241384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change of possession</a:t>
                      </a:r>
                      <a:endParaRPr/>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73" name="Google Shape;273;p39"/>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6th touch</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out of play</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ball to ground</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incorrect </a:t>
            </a:r>
            <a:r>
              <a:rPr lang="en-GB" sz="2800" b="0" i="0" u="none" strike="noStrike" cap="none" dirty="0" err="1">
                <a:solidFill>
                  <a:srgbClr val="000000"/>
                </a:solidFill>
                <a:latin typeface="Calibri"/>
                <a:ea typeface="Calibri"/>
                <a:cs typeface="Calibri"/>
                <a:sym typeface="Calibri"/>
              </a:rPr>
              <a:t>rollball</a:t>
            </a:r>
            <a:endParaRPr sz="28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caught</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places the ball on or over the try line</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7812000" cy="417600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players</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a:p>
                    <a:p>
                      <a:pPr marL="0" marR="0" lvl="0" indent="0" algn="l" rtl="0">
                        <a:spcBef>
                          <a:spcPts val="0"/>
                        </a:spcBef>
                        <a:spcAft>
                          <a:spcPts val="0"/>
                        </a:spcAft>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far?</a:t>
                      </a:r>
                      <a:endParaRPr/>
                    </a:p>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1. The touch is made by either the defending player or the player in possession.</a:t>
              </a:r>
              <a:endParaRPr dirty="0"/>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02" name="Google Shape;302;p42"/>
          <p:cNvGrpSpPr/>
          <p:nvPr/>
        </p:nvGrpSpPr>
        <p:grpSpPr>
          <a:xfrm>
            <a:off x="179388" y="3563938"/>
            <a:ext cx="4248150" cy="1593850"/>
            <a:chOff x="113" y="2245"/>
            <a:chExt cx="2676" cy="1004"/>
          </a:xfrm>
        </p:grpSpPr>
        <p:sp>
          <p:nvSpPr>
            <p:cNvPr id="303" name="Google Shape;303;p42"/>
            <p:cNvSpPr txBox="1"/>
            <p:nvPr/>
          </p:nvSpPr>
          <p:spPr>
            <a:xfrm>
              <a:off x="1020" y="2245"/>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3. Perform the </a:t>
              </a:r>
              <a:r>
                <a:rPr lang="en-GB" sz="2000" b="0" i="0" u="none" strike="noStrike" cap="none" dirty="0" err="1">
                  <a:solidFill>
                    <a:srgbClr val="000000"/>
                  </a:solidFill>
                  <a:latin typeface="Arial"/>
                  <a:ea typeface="Arial"/>
                  <a:cs typeface="Arial"/>
                  <a:sym typeface="Arial"/>
                </a:rPr>
                <a:t>rollball</a:t>
              </a:r>
              <a:r>
                <a:rPr lang="en-GB" sz="2000" b="0" i="0" u="none" strike="noStrike" cap="none" dirty="0">
                  <a:solidFill>
                    <a:srgbClr val="000000"/>
                  </a:solidFill>
                  <a:latin typeface="Arial"/>
                  <a:ea typeface="Arial"/>
                  <a:cs typeface="Arial"/>
                  <a:sym typeface="Arial"/>
                </a:rPr>
                <a:t> without delay.  An attempt must be made to be square on to the try line.</a:t>
              </a:r>
              <a:endParaRPr dirty="0"/>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12" name="Google Shape;312;p42"/>
          <p:cNvGrpSpPr/>
          <p:nvPr/>
        </p:nvGrpSpPr>
        <p:grpSpPr>
          <a:xfrm>
            <a:off x="768634" y="5161990"/>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gtEl>
                                        <p:attrNameLst>
                                          <p:attrName>style.visibility</p:attrName>
                                        </p:attrNameLst>
                                      </p:cBhvr>
                                      <p:to>
                                        <p:strVal val="visible"/>
                                      </p:to>
                                    </p:set>
                                    <p:animEffect transition="in" filter="fade">
                                      <p:cBhvr>
                                        <p:cTn id="7" dur="1000"/>
                                        <p:tgtEl>
                                          <p:spTgt spid="2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
                                        </p:tgtEl>
                                        <p:attrNameLst>
                                          <p:attrName>style.visibility</p:attrName>
                                        </p:attrNameLst>
                                      </p:cBhvr>
                                      <p:to>
                                        <p:strVal val="visible"/>
                                      </p:to>
                                    </p:set>
                                    <p:animEffect transition="in" filter="fade">
                                      <p:cBhvr>
                                        <p:cTn id="12" dur="1000"/>
                                        <p:tgtEl>
                                          <p:spTgt spid="29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animEffect transition="in" filter="fade">
                                      <p:cBhvr>
                                        <p:cTn id="17" dur="1000"/>
                                        <p:tgtEl>
                                          <p:spTgt spid="3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gtEl>
                                        <p:attrNameLst>
                                          <p:attrName>style.visibility</p:attrName>
                                        </p:attrNameLst>
                                      </p:cBhvr>
                                      <p:to>
                                        <p:strVal val="visible"/>
                                      </p:to>
                                    </p:set>
                                    <p:animEffect transition="in" filter="fade">
                                      <p:cBhvr>
                                        <p:cTn id="22" dur="1000"/>
                                        <p:tgtEl>
                                          <p:spTgt spid="30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2"/>
                                        </p:tgtEl>
                                        <p:attrNameLst>
                                          <p:attrName>style.visibility</p:attrName>
                                        </p:attrNameLst>
                                      </p:cBhvr>
                                      <p:to>
                                        <p:strVal val="visible"/>
                                      </p:to>
                                    </p:set>
                                    <p:animEffect transition="in" filter="fade">
                                      <p:cBhvr>
                                        <p:cTn id="27"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Motivation</a:t>
            </a:r>
            <a:endParaRPr dirty="0"/>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Why are you interested in becoming a referee?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29" name="Google Shape;329;p44"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5400600" cy="2592350"/>
        </p:xfrm>
        <a:graphic>
          <a:graphicData uri="http://schemas.openxmlformats.org/drawingml/2006/table">
            <a:tbl>
              <a:tblPr firstRow="1" firstCol="1" bandRow="1">
                <a:noFill/>
                <a:tableStyleId>{76BEE89C-0D4F-4F47-8D5D-D7F0E64E2907}</a:tableStyleId>
              </a:tblPr>
              <a:tblGrid>
                <a:gridCol w="2700675">
                  <a:extLst>
                    <a:ext uri="{9D8B030D-6E8A-4147-A177-3AD203B41FA5}">
                      <a16:colId xmlns:a16="http://schemas.microsoft.com/office/drawing/2014/main" val="20000"/>
                    </a:ext>
                  </a:extLst>
                </a:gridCol>
                <a:gridCol w="2699925">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None/>
                      </a:pPr>
                      <a:r>
                        <a:rPr lang="en-GB" sz="1400" u="none" strike="noStrike" cap="none" dirty="0"/>
                        <a:t>Situation</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None/>
                      </a:pPr>
                      <a:r>
                        <a:rPr lang="en-GB" sz="1400" u="none" strike="noStrike" cap="none"/>
                        <a:t>Touch and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None/>
                      </a:pPr>
                      <a:r>
                        <a:rPr lang="en-GB" sz="1400" u="none" strike="noStrike" cap="none" dirty="0"/>
                        <a:t>Phantom Touch</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None/>
                      </a:pPr>
                      <a:r>
                        <a:rPr lang="en-GB" sz="1400" u="none" strike="noStrike" cap="none" dirty="0"/>
                        <a:t>Offside</a:t>
                      </a:r>
                      <a:endParaRPr sz="1400" u="none" strike="noStrike" cap="none" dirty="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7" descr="http://www.google.co.uk/url?sa=i&amp;source=images&amp;cd=&amp;ved=0CAUQjBw&amp;url=http%3A%2F%2Fwww-static4.spulsecdn.net%2Fpics%2F00%2F01%2F44%2F74%2F1447438_1_O.jpg&amp;ei=c8QqVYH9J4bgOJzHgNgF&amp;psig=AFQjCNHdjAA1eLzd2Xdwf4h7YBekPuMiZA&amp;ust=1428952563727128"/>
          <p:cNvPicPr preferRelativeResize="0"/>
          <p:nvPr/>
        </p:nvPicPr>
        <p:blipFill rotWithShape="1">
          <a:blip r:embed="rId3">
            <a:alphaModFix/>
          </a:blip>
          <a:srcRect/>
          <a:stretch/>
        </p:blipFill>
        <p:spPr>
          <a:xfrm>
            <a:off x="-324544" y="1966698"/>
            <a:ext cx="6937875" cy="4869160"/>
          </a:xfrm>
          <a:prstGeom prst="rect">
            <a:avLst/>
          </a:prstGeom>
          <a:noFill/>
          <a:ln>
            <a:noFill/>
          </a:ln>
        </p:spPr>
      </p:pic>
      <p:sp>
        <p:nvSpPr>
          <p:cNvPr id="350" name="Google Shape;350;p4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51" name="Google Shape;351;p47"/>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Share the workload</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Avoid tiredness/improve decision making ability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Teamwork – touch is unique in not having separate set of  on/off field referees</a:t>
            </a:r>
            <a:endParaRPr dirty="0"/>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359" name="Google Shape;359;p48"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When?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Score</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Change of possession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Penalty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Player subbing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68" name="Google Shape;368;p49"/>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a:p>
        </p:txBody>
      </p:sp>
      <p:grpSp>
        <p:nvGrpSpPr>
          <p:cNvPr id="8" name="Groupe 2"/>
          <p:cNvGrpSpPr>
            <a:grpSpLocks/>
          </p:cNvGrpSpPr>
          <p:nvPr/>
        </p:nvGrpSpPr>
        <p:grpSpPr bwMode="auto">
          <a:xfrm>
            <a:off x="1996739" y="2914442"/>
            <a:ext cx="4412688" cy="2419747"/>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11" name="Rectangle 40"/>
          <p:cNvSpPr>
            <a:spLocks noChangeArrowheads="1"/>
          </p:cNvSpPr>
          <p:nvPr/>
        </p:nvSpPr>
        <p:spPr bwMode="auto">
          <a:xfrm>
            <a:off x="3651496" y="5414150"/>
            <a:ext cx="1103172" cy="145185"/>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2" name="Rectangle 41"/>
          <p:cNvSpPr>
            <a:spLocks noChangeArrowheads="1"/>
          </p:cNvSpPr>
          <p:nvPr/>
        </p:nvSpPr>
        <p:spPr bwMode="auto">
          <a:xfrm>
            <a:off x="3651497" y="2682814"/>
            <a:ext cx="1103172" cy="145185"/>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nvGrpSpPr>
          <p:cNvPr id="21" name="Groupe 20"/>
          <p:cNvGrpSpPr/>
          <p:nvPr/>
        </p:nvGrpSpPr>
        <p:grpSpPr>
          <a:xfrm>
            <a:off x="357165" y="2901988"/>
            <a:ext cx="5776470" cy="2438769"/>
            <a:chOff x="357165" y="2901988"/>
            <a:chExt cx="5776470" cy="2438769"/>
          </a:xfrm>
        </p:grpSpPr>
        <p:grpSp>
          <p:nvGrpSpPr>
            <p:cNvPr id="19" name="Groupe 18"/>
            <p:cNvGrpSpPr/>
            <p:nvPr/>
          </p:nvGrpSpPr>
          <p:grpSpPr>
            <a:xfrm>
              <a:off x="357165" y="2901988"/>
              <a:ext cx="5776470" cy="2438769"/>
              <a:chOff x="357165" y="2901988"/>
              <a:chExt cx="5776470" cy="2438769"/>
            </a:xfrm>
          </p:grpSpPr>
          <p:sp>
            <p:nvSpPr>
              <p:cNvPr id="6" name="Rectangle 5"/>
              <p:cNvSpPr/>
              <p:nvPr/>
            </p:nvSpPr>
            <p:spPr>
              <a:xfrm>
                <a:off x="2272533" y="2934011"/>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cxnSp>
            <p:nvCxnSpPr>
              <p:cNvPr id="4" name="Connecteur droit avec flèche 3"/>
              <p:cNvCxnSpPr/>
              <p:nvPr/>
            </p:nvCxnSpPr>
            <p:spPr>
              <a:xfrm>
                <a:off x="1708030" y="2901988"/>
                <a:ext cx="8627" cy="6184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357165" y="2949623"/>
                <a:ext cx="1276911" cy="523220"/>
              </a:xfrm>
              <a:prstGeom prst="rect">
                <a:avLst/>
              </a:prstGeom>
              <a:noFill/>
            </p:spPr>
            <p:txBody>
              <a:bodyPr wrap="square" rtlCol="0">
                <a:spAutoFit/>
              </a:bodyPr>
              <a:lstStyle/>
              <a:p>
                <a:pPr algn="r"/>
                <a:r>
                  <a:rPr lang="fr-FR" dirty="0"/>
                  <a:t>10m</a:t>
                </a:r>
                <a:br>
                  <a:rPr lang="fr-FR" dirty="0"/>
                </a:br>
                <a:r>
                  <a:rPr lang="fr-FR" dirty="0" err="1"/>
                  <a:t>From</a:t>
                </a:r>
                <a:r>
                  <a:rPr lang="fr-FR" dirty="0"/>
                  <a:t> </a:t>
                </a:r>
                <a:r>
                  <a:rPr lang="fr-FR" dirty="0" err="1"/>
                  <a:t>sideline</a:t>
                </a:r>
                <a:endParaRPr lang="fr-FR" dirty="0"/>
              </a:p>
            </p:txBody>
          </p:sp>
          <p:sp>
            <p:nvSpPr>
              <p:cNvPr id="23" name="Rectangle 22"/>
              <p:cNvSpPr/>
              <p:nvPr/>
            </p:nvSpPr>
            <p:spPr>
              <a:xfrm>
                <a:off x="2272532" y="4754289"/>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sp>
          <p:nvSpPr>
            <p:cNvPr id="20" name="ZoneTexte 19"/>
            <p:cNvSpPr txBox="1"/>
            <p:nvPr/>
          </p:nvSpPr>
          <p:spPr>
            <a:xfrm>
              <a:off x="2831482" y="2980400"/>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sp>
          <p:nvSpPr>
            <p:cNvPr id="26" name="ZoneTexte 25"/>
            <p:cNvSpPr txBox="1"/>
            <p:nvPr/>
          </p:nvSpPr>
          <p:spPr>
            <a:xfrm>
              <a:off x="2831482" y="4842395"/>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380" name="Google Shape;380;p51"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A try is scored when the ball is placed on the ground within the try area in a controlled manner</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 A try is worth 1 point.</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Half cannot score (turnover)</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52"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a:solidFill>
                  <a:schemeClr val="dk1"/>
                </a:solidFill>
                <a:latin typeface="Calibri"/>
                <a:ea typeface="Calibri"/>
                <a:cs typeface="Calibri"/>
                <a:sym typeface="Calibri"/>
              </a:rPr>
              <a:t>Defence Policy </a:t>
            </a:r>
            <a:endParaRPr/>
          </a:p>
          <a:p>
            <a:pPr marL="0" marR="0" lvl="0" indent="0" algn="l" rtl="0">
              <a:lnSpc>
                <a:spcPct val="80000"/>
              </a:lnSpc>
              <a:spcBef>
                <a:spcPts val="0"/>
              </a:spcBef>
              <a:spcAft>
                <a:spcPts val="0"/>
              </a:spcAft>
              <a:buClr>
                <a:schemeClr val="dk1"/>
              </a:buClr>
              <a:buSzPts val="2790"/>
              <a:buFont typeface="Calibri"/>
              <a:buNone/>
            </a:pPr>
            <a:r>
              <a:rPr lang="en-GB" sz="2790" b="1">
                <a:solidFill>
                  <a:schemeClr val="dk1"/>
                </a:solidFill>
                <a:latin typeface="Calibri"/>
                <a:ea typeface="Calibri"/>
                <a:cs typeface="Calibri"/>
                <a:sym typeface="Calibri"/>
              </a:rPr>
              <a:t>(aka Mexican Standoff)</a:t>
            </a:r>
            <a:endParaRPr/>
          </a:p>
        </p:txBody>
      </p:sp>
      <p:sp>
        <p:nvSpPr>
          <p:cNvPr id="390" name="Google Shape;390;p52"/>
          <p:cNvSpPr/>
          <p:nvPr/>
        </p:nvSpPr>
        <p:spPr>
          <a:xfrm>
            <a:off x="643141" y="1644522"/>
            <a:ext cx="8145253" cy="151095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000" b="1" dirty="0">
                <a:solidFill>
                  <a:schemeClr val="lt1"/>
                </a:solidFill>
                <a:latin typeface="Arial"/>
                <a:ea typeface="Arial"/>
                <a:cs typeface="Arial"/>
                <a:sym typeface="Arial"/>
              </a:rPr>
              <a:t>When the defending team is defending inside their own 7m line and the attacking team takes ball back outside the 7m line, the defending team must move forward and continue moving forward until a touch is </a:t>
            </a:r>
            <a:r>
              <a:rPr lang="en-GB" sz="2000" b="1" u="sng" dirty="0">
                <a:solidFill>
                  <a:schemeClr val="lt1"/>
                </a:solidFill>
                <a:latin typeface="Arial"/>
                <a:ea typeface="Arial"/>
                <a:cs typeface="Arial"/>
                <a:sym typeface="Arial"/>
              </a:rPr>
              <a:t>imminent</a:t>
            </a:r>
            <a:r>
              <a:rPr lang="en-GB" sz="2000" b="1" dirty="0">
                <a:solidFill>
                  <a:schemeClr val="lt1"/>
                </a:solidFill>
                <a:latin typeface="Arial"/>
                <a:ea typeface="Arial"/>
                <a:cs typeface="Arial"/>
                <a:sym typeface="Arial"/>
              </a:rPr>
              <a:t>.</a:t>
            </a:r>
            <a:endParaRPr sz="1600" dirty="0">
              <a:solidFill>
                <a:schemeClr val="lt1"/>
              </a:solidFill>
              <a:latin typeface="Arial"/>
              <a:ea typeface="Arial"/>
              <a:cs typeface="Arial"/>
              <a:sym typeface="Arial"/>
            </a:endParaRPr>
          </a:p>
        </p:txBody>
      </p:sp>
      <p:pic>
        <p:nvPicPr>
          <p:cNvPr id="2" name="Image 1">
            <a:extLst>
              <a:ext uri="{FF2B5EF4-FFF2-40B4-BE49-F238E27FC236}">
                <a16:creationId xmlns:a16="http://schemas.microsoft.com/office/drawing/2014/main" id="{E2AD17F2-4DBC-42A1-9FC7-66BF3B7A29E2}"/>
              </a:ext>
            </a:extLst>
          </p:cNvPr>
          <p:cNvPicPr>
            <a:picLocks noChangeAspect="1"/>
          </p:cNvPicPr>
          <p:nvPr/>
        </p:nvPicPr>
        <p:blipFill>
          <a:blip r:embed="rId4"/>
          <a:stretch>
            <a:fillRect/>
          </a:stretch>
        </p:blipFill>
        <p:spPr>
          <a:xfrm>
            <a:off x="643141" y="3229620"/>
            <a:ext cx="3390180" cy="35642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02" name="Google Shape;402;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03" name="Google Shape;403;p54"/>
          <p:cNvSpPr/>
          <p:nvPr/>
        </p:nvSpPr>
        <p:spPr>
          <a:xfrm>
            <a:off x="3619770" y="1576769"/>
            <a:ext cx="5334448"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l" rtl="0">
              <a:spcBef>
                <a:spcPts val="0"/>
              </a:spcBef>
              <a:spcAft>
                <a:spcPts val="0"/>
              </a:spcAft>
              <a:buClr>
                <a:schemeClr val="lt1"/>
              </a:buClr>
              <a:buSzPts val="2160"/>
            </a:pPr>
            <a:r>
              <a:rPr lang="en-GB" sz="2400" b="0" i="0" u="none" strike="noStrike" cap="none" dirty="0">
                <a:solidFill>
                  <a:schemeClr val="lt1"/>
                </a:solidFill>
                <a:latin typeface="Arial"/>
                <a:ea typeface="Arial"/>
                <a:cs typeface="Arial"/>
                <a:sym typeface="Arial"/>
              </a:rPr>
              <a:t>There are three situations where referee positioning is </a:t>
            </a:r>
            <a:r>
              <a:rPr lang="en-GB" sz="2400" b="0" i="0" u="sng" strike="noStrike" cap="none" dirty="0">
                <a:solidFill>
                  <a:schemeClr val="lt1"/>
                </a:solidFill>
                <a:latin typeface="Arial"/>
                <a:ea typeface="Arial"/>
                <a:cs typeface="Arial"/>
                <a:sym typeface="Arial"/>
              </a:rPr>
              <a:t>critical</a:t>
            </a:r>
            <a:r>
              <a:rPr lang="en-GB" sz="2400" b="0" i="0" u="none" strike="noStrike" cap="none" dirty="0">
                <a:solidFill>
                  <a:schemeClr val="lt1"/>
                </a:solidFill>
                <a:latin typeface="Arial"/>
                <a:ea typeface="Arial"/>
                <a:cs typeface="Arial"/>
                <a:sym typeface="Arial"/>
              </a:rPr>
              <a:t> to a positive game outcome</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7m onside line (set and control)</a:t>
            </a:r>
            <a:endParaRPr dirty="0"/>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Try line</a:t>
            </a: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Sideline</a:t>
            </a:r>
            <a:endParaRPr sz="2400" b="0" i="0" u="none" strike="noStrike" cap="none" dirty="0">
              <a:solidFill>
                <a:schemeClr val="lt1"/>
              </a:solidFill>
              <a:latin typeface="Calibri"/>
              <a:ea typeface="Calibri"/>
              <a:cs typeface="Calibri"/>
              <a:sym typeface="Calibri"/>
            </a:endParaRPr>
          </a:p>
        </p:txBody>
      </p:sp>
      <p:grpSp>
        <p:nvGrpSpPr>
          <p:cNvPr id="5" name="Groupe 4"/>
          <p:cNvGrpSpPr>
            <a:grpSpLocks/>
          </p:cNvGrpSpPr>
          <p:nvPr/>
        </p:nvGrpSpPr>
        <p:grpSpPr bwMode="auto">
          <a:xfrm rot="5400000">
            <a:off x="-306239" y="2186797"/>
            <a:ext cx="4281054" cy="3336073"/>
            <a:chOff x="1764248" y="2220297"/>
            <a:chExt cx="5760000" cy="4279570"/>
          </a:xfrm>
        </p:grpSpPr>
        <p:grpSp>
          <p:nvGrpSpPr>
            <p:cNvPr id="6" name="Groupe 2"/>
            <p:cNvGrpSpPr>
              <a:grpSpLocks/>
            </p:cNvGrpSpPr>
            <p:nvPr/>
          </p:nvGrpSpPr>
          <p:grpSpPr bwMode="auto">
            <a:xfrm>
              <a:off x="1764248" y="2564904"/>
              <a:ext cx="5760000" cy="3600000"/>
              <a:chOff x="1331913" y="2927349"/>
              <a:chExt cx="5760000" cy="3600000"/>
            </a:xfrm>
          </p:grpSpPr>
          <p:sp>
            <p:nvSpPr>
              <p:cNvPr id="11"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2"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0"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414" name="Google Shape;414;p56"/>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The imparting or exchanging of information by speaking, writing, or using some other medium.</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Make (information) known.</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426" name="Google Shape;426;p58" descr="filters (put on orange)_PP.eps"/>
          <p:cNvPicPr preferRelativeResize="0">
            <a:picLocks noGrp="1"/>
          </p:cNvPicPr>
          <p:nvPr>
            <p:ph type="body" idx="1"/>
          </p:nvPr>
        </p:nvPicPr>
        <p:blipFill rotWithShape="1">
          <a:blip r:embed="rId3">
            <a:alphaModFix/>
          </a:blip>
          <a:srcRect/>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9"/>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433" name="Google Shape;433;p59"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0"/>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47" name="Google Shape;447;p61"/>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2"/>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55" name="Google Shape;455;p62"/>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An interception occurs and a defender player takes chase. They realise however that they are too far away and unable to make the touch. They intentionally sub off, resulting in replacement by a new defending player. The new defending player attempts to take chase.</a:t>
            </a:r>
            <a:endParaRPr dirty="0"/>
          </a:p>
        </p:txBody>
      </p:sp>
      <p:sp>
        <p:nvSpPr>
          <p:cNvPr id="456" name="Google Shape;456;p62"/>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3"/>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64" name="Google Shape;464;p63"/>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 player has not made it onside following a touch being made. They start to move forwards to make a touch.</a:t>
            </a:r>
            <a:endParaRPr dirty="0"/>
          </a:p>
        </p:txBody>
      </p:sp>
      <p:sp>
        <p:nvSpPr>
          <p:cNvPr id="465" name="Google Shape;465;p63"/>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Field of Play</a:t>
            </a:r>
            <a:endParaRPr dirty="0"/>
          </a:p>
        </p:txBody>
      </p:sp>
      <p:sp>
        <p:nvSpPr>
          <p:cNvPr id="26" name="Text Box 23"/>
          <p:cNvSpPr txBox="1">
            <a:spLocks noChangeArrowheads="1"/>
          </p:cNvSpPr>
          <p:nvPr/>
        </p:nvSpPr>
        <p:spPr bwMode="auto">
          <a:xfrm>
            <a:off x="6975475" y="6397625"/>
            <a:ext cx="2133600" cy="457200"/>
          </a:xfrm>
          <a:prstGeom prst="rect">
            <a:avLst/>
          </a:prstGeom>
          <a:noFill/>
          <a:ln>
            <a:noFill/>
          </a:ln>
          <a:effec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9pPr>
          </a:lstStyle>
          <a:p>
            <a:pPr algn="r" eaLnBrk="1" hangingPunct="1">
              <a:buClrTx/>
              <a:buFontTx/>
              <a:buNone/>
            </a:pPr>
            <a:fld id="{FBEC7BAF-8491-403A-BC89-8D1BC702AA29}" type="slidenum">
              <a:rPr lang="fr-FR" altLang="fr-FR" sz="1000">
                <a:solidFill>
                  <a:srgbClr val="003B76"/>
                </a:solidFill>
                <a:effectLst>
                  <a:outerShdw blurRad="38100" dist="38100" dir="2700000" algn="tl">
                    <a:srgbClr val="C0C0C0"/>
                  </a:outerShdw>
                </a:effectLst>
              </a:rPr>
              <a:pPr algn="r" eaLnBrk="1" hangingPunct="1">
                <a:buClrTx/>
                <a:buFontTx/>
                <a:buNone/>
              </a:pPr>
              <a:t>5</a:t>
            </a:fld>
            <a:endParaRPr lang="fr-FR" altLang="fr-FR" sz="1000">
              <a:solidFill>
                <a:srgbClr val="003B76"/>
              </a:solidFill>
              <a:effectLst>
                <a:outerShdw blurRad="38100" dist="38100" dir="2700000" algn="tl">
                  <a:srgbClr val="C0C0C0"/>
                </a:outerShdw>
              </a:effectLst>
            </a:endParaRPr>
          </a:p>
        </p:txBody>
      </p:sp>
      <p:pic>
        <p:nvPicPr>
          <p:cNvPr id="2" name="Image 1">
            <a:extLst>
              <a:ext uri="{FF2B5EF4-FFF2-40B4-BE49-F238E27FC236}">
                <a16:creationId xmlns:a16="http://schemas.microsoft.com/office/drawing/2014/main" id="{7B03B7A5-2BEF-4F2A-9F2A-F9929034346B}"/>
              </a:ext>
            </a:extLst>
          </p:cNvPr>
          <p:cNvPicPr>
            <a:picLocks noChangeAspect="1"/>
          </p:cNvPicPr>
          <p:nvPr/>
        </p:nvPicPr>
        <p:blipFill>
          <a:blip r:embed="rId3"/>
          <a:stretch>
            <a:fillRect/>
          </a:stretch>
        </p:blipFill>
        <p:spPr>
          <a:xfrm>
            <a:off x="156756" y="1328992"/>
            <a:ext cx="8264434" cy="5385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471" name="Google Shape;47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Each action of communication has an outcome whether it be positive or negative. As referees we need to identify these early and manage them effectively.</a:t>
            </a:r>
            <a:endParaRPr dirty="0"/>
          </a:p>
          <a:p>
            <a:pPr marL="342900" marR="0" lvl="0" indent="-342900" algn="l" rtl="0">
              <a:spcBef>
                <a:spcPts val="560"/>
              </a:spcBef>
              <a:spcAft>
                <a:spcPts val="0"/>
              </a:spcAft>
              <a:buClr>
                <a:schemeClr val="dk1"/>
              </a:buClr>
              <a:buSzPts val="2800"/>
              <a:buFont typeface="Arial"/>
              <a:buNone/>
            </a:pPr>
            <a:endParaRPr sz="2800" b="0" i="0" u="none" strike="noStrike" cap="none" dirty="0">
              <a:solidFill>
                <a:schemeClr val="dk1"/>
              </a:solidFill>
              <a:latin typeface="Arial"/>
              <a:ea typeface="Arial"/>
              <a:cs typeface="Arial"/>
              <a:sym typeface="Arial"/>
            </a:endParaRPr>
          </a:p>
          <a:p>
            <a:pPr marL="342900" marR="0" lvl="0" indent="-342900" algn="l" rtl="0">
              <a:spcBef>
                <a:spcPts val="56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7046909"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t="12200" b="12201"/>
          <a:stretch/>
        </p:blipFill>
        <p:spPr>
          <a:xfrm>
            <a:off x="827584" y="3482268"/>
            <a:ext cx="4572000" cy="2592288"/>
          </a:xfrm>
          <a:prstGeom prst="rect">
            <a:avLst/>
          </a:prstGeom>
          <a:noFill/>
          <a:ln>
            <a:noFill/>
          </a:ln>
        </p:spPr>
      </p:pic>
      <p:sp>
        <p:nvSpPr>
          <p:cNvPr id="490" name="Google Shape;490;p6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27068"/>
            <a:ext cx="7597325"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themselves and their lack of skill</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by the skill of the opposition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Teams are frustrated with the rulings / actions performed by the referee </a:t>
            </a:r>
            <a:endParaRPr dirty="0"/>
          </a:p>
          <a:p>
            <a:pPr marL="457200" marR="0" lvl="0" indent="-457200" algn="l" rtl="0">
              <a:spcBef>
                <a:spcPts val="0"/>
              </a:spcBef>
              <a:spcAft>
                <a:spcPts val="0"/>
              </a:spcAft>
              <a:buClr>
                <a:schemeClr val="lt1"/>
              </a:buClr>
              <a:buSzPts val="2000"/>
              <a:buFont typeface="Arial"/>
              <a:buAutoNum type="arabicPeriod"/>
            </a:pPr>
            <a:r>
              <a:rPr lang="en-GB" sz="2000" dirty="0">
                <a:solidFill>
                  <a:schemeClr val="lt1"/>
                </a:solidFill>
                <a:latin typeface="Arial"/>
                <a:ea typeface="Arial"/>
                <a:cs typeface="Arial"/>
                <a:sym typeface="Arial"/>
              </a:rPr>
              <a:t>Players with limited knowledge about the game get frustrated with referee decisions as they don’t know the rules.</a:t>
            </a:r>
            <a:endParaRPr dirty="0"/>
          </a:p>
          <a:p>
            <a:pPr marL="457200" marR="0" lvl="1" indent="0" algn="l" rtl="0">
              <a:spcBef>
                <a:spcPts val="0"/>
              </a:spcBef>
              <a:spcAft>
                <a:spcPts val="0"/>
              </a:spcAft>
              <a:buNone/>
            </a:pPr>
            <a:endParaRPr sz="24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509" name="Google Shape;509;p6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7845899"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2" name="Image 1">
            <a:extLst>
              <a:ext uri="{FF2B5EF4-FFF2-40B4-BE49-F238E27FC236}">
                <a16:creationId xmlns:a16="http://schemas.microsoft.com/office/drawing/2014/main" id="{EF2F9AF1-C4FB-44AA-BB26-FD47F400FEAB}"/>
              </a:ext>
            </a:extLst>
          </p:cNvPr>
          <p:cNvPicPr>
            <a:picLocks noChangeAspect="1"/>
          </p:cNvPicPr>
          <p:nvPr/>
        </p:nvPicPr>
        <p:blipFill>
          <a:blip r:embed="rId3"/>
          <a:stretch>
            <a:fillRect/>
          </a:stretch>
        </p:blipFill>
        <p:spPr>
          <a:xfrm>
            <a:off x="806896" y="1513840"/>
            <a:ext cx="6923228" cy="4431748"/>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529" name="Google Shape;529;p72"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at the end of half/full time hooter?</a:t>
            </a:r>
            <a:endParaRPr dirty="0"/>
          </a:p>
        </p:txBody>
      </p:sp>
      <p:pic>
        <p:nvPicPr>
          <p:cNvPr id="531" name="Google Shape;531;p72"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happens if there is a penalty after the hooter?</a:t>
            </a:r>
            <a:endParaRPr dirty="0"/>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id="534" name="Google Shape;534;p72"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What if it’s a knockout game and the scores are tied at full time?</a:t>
            </a:r>
            <a:endParaRPr dirty="0"/>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 grpId="0" animBg="1"/>
      <p:bldP spid="532" grpId="0" animBg="1"/>
      <p:bldP spid="533" grpId="0" animBg="1"/>
      <p:bldP spid="535" grpId="0" animBg="1"/>
      <p:bldP spid="53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596338" cy="3702118"/>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long is a game of touch?</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What are the maximum number of people per side? (male/female &amp; mixed)</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dirty="0">
                <a:solidFill>
                  <a:schemeClr val="lt1"/>
                </a:solidFill>
                <a:latin typeface="Arial"/>
                <a:ea typeface="Arial"/>
                <a:cs typeface="Arial"/>
                <a:sym typeface="Arial"/>
              </a:rPr>
              <a:t>How many players do you need to start a game?</a:t>
            </a:r>
            <a:endParaRPr dirty="0"/>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457200" marR="0" lvl="0" indent="-279400" algn="l" rtl="0">
              <a:spcBef>
                <a:spcPts val="0"/>
              </a:spcBef>
              <a:spcAft>
                <a:spcPts val="0"/>
              </a:spcAft>
              <a:buClr>
                <a:schemeClr val="dk1"/>
              </a:buClr>
              <a:buSzPts val="2800"/>
              <a:buFont typeface="Arial"/>
              <a:buNone/>
            </a:pPr>
            <a:endParaRPr sz="2800" dirty="0">
              <a:solidFill>
                <a:schemeClr val="lt1"/>
              </a:solidFill>
              <a:latin typeface="Arial"/>
              <a:ea typeface="Arial"/>
              <a:cs typeface="Arial"/>
              <a:sym typeface="Arial"/>
            </a:endParaRPr>
          </a:p>
          <a:p>
            <a:pPr marL="0" marR="0" lvl="0" indent="0" algn="l" rtl="0">
              <a:spcBef>
                <a:spcPts val="0"/>
              </a:spcBef>
              <a:spcAft>
                <a:spcPts val="0"/>
              </a:spcAft>
              <a:buNone/>
            </a:pPr>
            <a:endParaRPr sz="2800" dirty="0">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4"/>
          <p:cNvSpPr/>
          <p:nvPr/>
        </p:nvSpPr>
        <p:spPr>
          <a:xfrm>
            <a:off x="827585" y="1844823"/>
            <a:ext cx="7623958" cy="1510935"/>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dirty="0">
                <a:solidFill>
                  <a:schemeClr val="lt1"/>
                </a:solidFill>
                <a:latin typeface="Calibri"/>
                <a:ea typeface="Calibri"/>
                <a:cs typeface="Calibri"/>
                <a:sym typeface="Calibri"/>
              </a:rPr>
              <a:t>Our official responsibilities are to:</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Enforce the rules of Touch</a:t>
            </a:r>
            <a:endParaRPr dirty="0"/>
          </a:p>
          <a:p>
            <a:pPr marL="800100" marR="0" lvl="1" indent="-342900" algn="l" rtl="0">
              <a:spcBef>
                <a:spcPts val="0"/>
              </a:spcBef>
              <a:spcAft>
                <a:spcPts val="0"/>
              </a:spcAft>
              <a:buClr>
                <a:schemeClr val="lt1"/>
              </a:buClr>
              <a:buSzPts val="2160"/>
              <a:buFont typeface="Calibri"/>
              <a:buChar char="-"/>
            </a:pPr>
            <a:r>
              <a:rPr lang="en-GB" sz="2400" b="0" i="0" u="none" strike="noStrike" cap="none" dirty="0">
                <a:solidFill>
                  <a:schemeClr val="lt1"/>
                </a:solidFill>
                <a:latin typeface="Calibri"/>
                <a:ea typeface="Calibri"/>
                <a:cs typeface="Calibri"/>
                <a:sym typeface="Calibri"/>
              </a:rPr>
              <a:t>Facilitate the match</a:t>
            </a:r>
            <a:endParaRPr dirty="0"/>
          </a:p>
        </p:txBody>
      </p:sp>
      <p:sp>
        <p:nvSpPr>
          <p:cNvPr id="547" name="Google Shape;547;p7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76"/>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pPr>
            <a:r>
              <a:rPr lang="en-US" sz="2400" dirty="0">
                <a:latin typeface="Verdana"/>
                <a:ea typeface="Verdana"/>
                <a:cs typeface="Verdana"/>
                <a:sym typeface="Verdana"/>
              </a:rPr>
              <a:t> Level 5 : Practical 	</a:t>
            </a:r>
            <a:endParaRPr lang="en-US" sz="1600" dirty="0">
              <a:latin typeface="Verdana"/>
              <a:ea typeface="Verdana"/>
              <a:cs typeface="Verdana"/>
              <a:sym typeface="Verdana"/>
            </a:endParaRPr>
          </a:p>
          <a:p>
            <a:pPr lvl="0">
              <a:spcBef>
                <a:spcPts val="1700"/>
              </a:spcBef>
              <a:buClr>
                <a:schemeClr val="dk1"/>
              </a:buClr>
              <a:buSzPts val="2400"/>
            </a:pPr>
            <a:endParaRPr lang="fr-FR" sz="2400" dirty="0">
              <a:latin typeface="Verdana"/>
              <a:ea typeface="Verdana"/>
              <a:cs typeface="Verdana"/>
              <a:sym typeface="Verdana"/>
            </a:endParaRPr>
          </a:p>
          <a:p>
            <a:pPr lvl="0" indent="-91440">
              <a:spcBef>
                <a:spcPts val="1200"/>
              </a:spcBef>
              <a:buClr>
                <a:srgbClr val="FF3300"/>
              </a:buClr>
              <a:buSzPts val="1440"/>
              <a:buFont typeface="Noto Sans Symbols"/>
              <a:buChar char="■"/>
            </a:pPr>
            <a:r>
              <a:rPr lang="fr-FR" sz="2400" dirty="0">
                <a:latin typeface="Verdana"/>
                <a:ea typeface="Verdana"/>
                <a:cs typeface="Verdana"/>
                <a:sym typeface="Verdana"/>
              </a:rPr>
              <a:t> </a:t>
            </a:r>
            <a:r>
              <a:rPr lang="fr-FR" sz="2400" dirty="0" err="1">
                <a:latin typeface="Verdana"/>
                <a:ea typeface="Verdana"/>
                <a:cs typeface="Verdana"/>
                <a:sym typeface="Verdana"/>
              </a:rPr>
              <a:t>Level</a:t>
            </a:r>
            <a:r>
              <a:rPr lang="fr-FR" sz="2400" dirty="0">
                <a:latin typeface="Verdana"/>
                <a:ea typeface="Verdana"/>
                <a:cs typeface="Verdana"/>
                <a:sym typeface="Verdana"/>
              </a:rPr>
              <a:t> 4 : </a:t>
            </a:r>
            <a:r>
              <a:rPr lang="fr-FR" sz="2400" dirty="0" err="1">
                <a:latin typeface="Verdana"/>
                <a:ea typeface="Verdana"/>
                <a:cs typeface="Verdana"/>
                <a:sym typeface="Verdana"/>
              </a:rPr>
              <a:t>Practical</a:t>
            </a:r>
            <a:r>
              <a:rPr lang="fr-FR" sz="2400" dirty="0">
                <a:latin typeface="Verdana"/>
                <a:ea typeface="Verdana"/>
                <a:cs typeface="Verdana"/>
                <a:sym typeface="Verdana"/>
              </a:rPr>
              <a:t> 	</a:t>
            </a:r>
            <a:endParaRPr lang="fr-FR" sz="2400" dirty="0"/>
          </a:p>
          <a:p>
            <a:pPr lvl="0">
              <a:spcBef>
                <a:spcPts val="1700"/>
              </a:spcBef>
              <a:buClr>
                <a:schemeClr val="dk1"/>
              </a:buClr>
              <a:buSzPts val="2400"/>
            </a:pPr>
            <a:endParaRPr lang="en-US" sz="2400" dirty="0">
              <a:latin typeface="Verdana"/>
              <a:ea typeface="Verdana"/>
              <a:cs typeface="Verdana"/>
              <a:sym typeface="Verdana"/>
            </a:endParaRPr>
          </a:p>
          <a:p>
            <a:pPr lvl="0" indent="-91440">
              <a:spcBef>
                <a:spcPts val="1200"/>
              </a:spcBef>
              <a:buClr>
                <a:srgbClr val="FFFF00"/>
              </a:buClr>
              <a:buSzPts val="1440"/>
              <a:buFont typeface="Noto Sans Symbols"/>
              <a:buChar char="■"/>
            </a:pPr>
            <a:r>
              <a:rPr lang="en-US" sz="2400" dirty="0">
                <a:latin typeface="Verdana"/>
                <a:ea typeface="Verdana"/>
                <a:cs typeface="Verdana"/>
                <a:sym typeface="Verdana"/>
              </a:rPr>
              <a:t> Level 3 : Practical 	</a:t>
            </a:r>
            <a:endParaRPr lang="en-US" dirty="0"/>
          </a:p>
          <a:p>
            <a:pPr marL="2286000" lvl="5">
              <a:spcBef>
                <a:spcPts val="1200"/>
              </a:spcBef>
            </a:pPr>
            <a:r>
              <a:rPr lang="en-US" sz="1600" dirty="0">
                <a:latin typeface="Verdana"/>
                <a:ea typeface="Verdana"/>
                <a:cs typeface="Verdana"/>
                <a:sym typeface="Verdana"/>
              </a:rPr>
              <a:t>		</a:t>
            </a:r>
            <a:endParaRPr lang="en-US" dirty="0"/>
          </a:p>
          <a:p>
            <a:pPr marL="0" marR="0" lvl="0" indent="0" algn="l" rtl="0">
              <a:spcBef>
                <a:spcPts val="1700"/>
              </a:spcBef>
              <a:spcAft>
                <a:spcPts val="0"/>
              </a:spcAft>
              <a:buClr>
                <a:schemeClr val="dk1"/>
              </a:buClr>
              <a:buSzPts val="2400"/>
              <a:buFont typeface="Arial"/>
              <a:buNone/>
            </a:pPr>
            <a:endParaRPr sz="400" dirty="0">
              <a:solidFill>
                <a:srgbClr val="000000"/>
              </a:solidFill>
              <a:latin typeface="Verdana"/>
              <a:ea typeface="Verdana"/>
              <a:cs typeface="Verdana"/>
              <a:sym typeface="Verdana"/>
            </a:endParaRPr>
          </a:p>
          <a:p>
            <a:pPr marL="0" marR="0" lvl="0" indent="-91440" algn="l" rtl="0">
              <a:spcBef>
                <a:spcPts val="1200"/>
              </a:spcBef>
              <a:spcAft>
                <a:spcPts val="0"/>
              </a:spcAft>
              <a:buClr>
                <a:srgbClr val="009999"/>
              </a:buClr>
              <a:buSzPts val="1440"/>
              <a:buFont typeface="Noto Sans Symbols"/>
              <a:buChar char="■"/>
            </a:pPr>
            <a:r>
              <a:rPr lang="en-GB" sz="2400" dirty="0">
                <a:solidFill>
                  <a:srgbClr val="000000"/>
                </a:solidFill>
                <a:latin typeface="Verdana"/>
                <a:ea typeface="Verdana"/>
                <a:cs typeface="Verdana"/>
                <a:sym typeface="Verdana"/>
              </a:rPr>
              <a:t> Level 2 : Theory 	</a:t>
            </a:r>
            <a:endParaRPr lang="en-GB" sz="1600" dirty="0">
              <a:solidFill>
                <a:srgbClr val="000000"/>
              </a:solidFill>
              <a:latin typeface="Verdana"/>
              <a:ea typeface="Verdana"/>
              <a:cs typeface="Verdana"/>
              <a:sym typeface="Verdana"/>
            </a:endParaRPr>
          </a:p>
          <a:p>
            <a:pPr lvl="0">
              <a:spcBef>
                <a:spcPts val="1200"/>
              </a:spcBef>
              <a:buSzPts val="1440"/>
            </a:pPr>
            <a:endParaRPr lang="en-US" dirty="0"/>
          </a:p>
          <a:p>
            <a:pPr lvl="0">
              <a:spcBef>
                <a:spcPts val="1200"/>
              </a:spcBef>
              <a:buSzPts val="1440"/>
            </a:pPr>
            <a:endParaRPr lang="en-US" dirty="0"/>
          </a:p>
          <a:p>
            <a:pPr lvl="0" indent="-91440">
              <a:buClr>
                <a:srgbClr val="1F497D"/>
              </a:buClr>
              <a:buSzPts val="1440"/>
              <a:buFont typeface="Noto Sans Symbols"/>
              <a:buChar char="■"/>
            </a:pPr>
            <a:r>
              <a:rPr lang="en-US" sz="2400" dirty="0">
                <a:latin typeface="Verdana"/>
                <a:ea typeface="Verdana"/>
                <a:cs typeface="Verdana"/>
                <a:sym typeface="Verdana"/>
              </a:rPr>
              <a:t> Leve1 1: Foundation</a:t>
            </a:r>
            <a:endParaRPr lang="en-US" sz="2400" dirty="0"/>
          </a:p>
          <a:p>
            <a:pPr marR="0" lvl="0" algn="l" rtl="0">
              <a:spcBef>
                <a:spcPts val="1200"/>
              </a:spcBef>
              <a:spcAft>
                <a:spcPts val="0"/>
              </a:spcAft>
              <a:buClr>
                <a:srgbClr val="009999"/>
              </a:buClr>
              <a:buSzPts val="1440"/>
            </a:pPr>
            <a:endParaRPr dirty="0"/>
          </a:p>
        </p:txBody>
      </p:sp>
      <p:pic>
        <p:nvPicPr>
          <p:cNvPr id="616" name="Google Shape;616;p76"/>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17" name="Google Shape;617;p76"/>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18" name="Google Shape;618;p76"/>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19" name="Google Shape;619;p76"/>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20" name="Google Shape;620;p76"/>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3600"/>
              <a:buFont typeface="Calibri"/>
              <a:buNone/>
            </a:pPr>
            <a:r>
              <a:rPr lang="en-GB" sz="3600" b="1">
                <a:solidFill>
                  <a:srgbClr val="000000"/>
                </a:solidFill>
                <a:latin typeface="Calibri"/>
                <a:ea typeface="Calibri"/>
                <a:cs typeface="Calibri"/>
                <a:sym typeface="Calibri"/>
              </a:rPr>
              <a:t>Touch Europe Referee Levels</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US" sz="4000" b="1" dirty="0"/>
              <a:t>Touch Europe Referee Career Path</a:t>
            </a:r>
            <a:endParaRPr lang="fr-FR" sz="4000" dirty="0"/>
          </a:p>
        </p:txBody>
      </p:sp>
      <p:sp>
        <p:nvSpPr>
          <p:cNvPr id="3" name="Rectangle à coins arrondis 2"/>
          <p:cNvSpPr/>
          <p:nvPr/>
        </p:nvSpPr>
        <p:spPr>
          <a:xfrm>
            <a:off x="645459" y="5272265"/>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Referee L1</a:t>
            </a:r>
          </a:p>
        </p:txBody>
      </p:sp>
      <p:sp>
        <p:nvSpPr>
          <p:cNvPr id="4" name="Rectangle à coins arrondis 3"/>
          <p:cNvSpPr/>
          <p:nvPr/>
        </p:nvSpPr>
        <p:spPr>
          <a:xfrm>
            <a:off x="645459" y="4389241"/>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Referee L2</a:t>
            </a:r>
          </a:p>
        </p:txBody>
      </p:sp>
      <p:sp>
        <p:nvSpPr>
          <p:cNvPr id="5" name="Rectangle à coins arrondis 4"/>
          <p:cNvSpPr/>
          <p:nvPr/>
        </p:nvSpPr>
        <p:spPr>
          <a:xfrm>
            <a:off x="645459" y="3506217"/>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Referee L3</a:t>
            </a:r>
          </a:p>
        </p:txBody>
      </p:sp>
      <p:sp>
        <p:nvSpPr>
          <p:cNvPr id="6" name="Rectangle à coins arrondis 5"/>
          <p:cNvSpPr/>
          <p:nvPr/>
        </p:nvSpPr>
        <p:spPr>
          <a:xfrm>
            <a:off x="645459" y="2623193"/>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L4</a:t>
            </a:r>
          </a:p>
        </p:txBody>
      </p:sp>
      <p:sp>
        <p:nvSpPr>
          <p:cNvPr id="7" name="Rectangle à coins arrondis 6"/>
          <p:cNvSpPr/>
          <p:nvPr/>
        </p:nvSpPr>
        <p:spPr>
          <a:xfrm>
            <a:off x="645458" y="1740169"/>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L5</a:t>
            </a:r>
          </a:p>
        </p:txBody>
      </p:sp>
      <p:cxnSp>
        <p:nvCxnSpPr>
          <p:cNvPr id="9" name="Connecteur droit avec flèche 8"/>
          <p:cNvCxnSpPr>
            <a:stCxn id="3" idx="0"/>
            <a:endCxn id="4" idx="2"/>
          </p:cNvCxnSpPr>
          <p:nvPr/>
        </p:nvCxnSpPr>
        <p:spPr>
          <a:xfrm flipV="1">
            <a:off x="1411942" y="4994358"/>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4" idx="0"/>
            <a:endCxn id="5" idx="2"/>
          </p:cNvCxnSpPr>
          <p:nvPr/>
        </p:nvCxnSpPr>
        <p:spPr>
          <a:xfrm flipV="1">
            <a:off x="1411942" y="4111334"/>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5" idx="0"/>
            <a:endCxn id="6" idx="2"/>
          </p:cNvCxnSpPr>
          <p:nvPr/>
        </p:nvCxnSpPr>
        <p:spPr>
          <a:xfrm flipV="1">
            <a:off x="1411942" y="3228310"/>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a:stCxn id="6" idx="0"/>
            <a:endCxn id="7" idx="2"/>
          </p:cNvCxnSpPr>
          <p:nvPr/>
        </p:nvCxnSpPr>
        <p:spPr>
          <a:xfrm flipH="1" flipV="1">
            <a:off x="1411941" y="2345286"/>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à coins arrondis 18"/>
          <p:cNvSpPr/>
          <p:nvPr/>
        </p:nvSpPr>
        <p:spPr>
          <a:xfrm>
            <a:off x="2944906"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Coach L1</a:t>
            </a:r>
          </a:p>
        </p:txBody>
      </p:sp>
      <p:sp>
        <p:nvSpPr>
          <p:cNvPr id="20" name="Rectangle à coins arrondis 19"/>
          <p:cNvSpPr/>
          <p:nvPr/>
        </p:nvSpPr>
        <p:spPr>
          <a:xfrm>
            <a:off x="2944906"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Coach L2</a:t>
            </a:r>
          </a:p>
        </p:txBody>
      </p:sp>
      <p:sp>
        <p:nvSpPr>
          <p:cNvPr id="21" name="Rectangle à coins arrondis 20"/>
          <p:cNvSpPr/>
          <p:nvPr/>
        </p:nvSpPr>
        <p:spPr>
          <a:xfrm>
            <a:off x="2944906"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Coach L3</a:t>
            </a:r>
          </a:p>
        </p:txBody>
      </p:sp>
      <p:sp>
        <p:nvSpPr>
          <p:cNvPr id="22" name="Rectangle à coins arrondis 21"/>
          <p:cNvSpPr/>
          <p:nvPr/>
        </p:nvSpPr>
        <p:spPr>
          <a:xfrm>
            <a:off x="2944906" y="2623192"/>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L4</a:t>
            </a:r>
          </a:p>
        </p:txBody>
      </p:sp>
      <p:sp>
        <p:nvSpPr>
          <p:cNvPr id="23" name="Rectangle à coins arrondis 22"/>
          <p:cNvSpPr/>
          <p:nvPr/>
        </p:nvSpPr>
        <p:spPr>
          <a:xfrm>
            <a:off x="2944905" y="1740168"/>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L5</a:t>
            </a:r>
          </a:p>
        </p:txBody>
      </p:sp>
      <p:cxnSp>
        <p:nvCxnSpPr>
          <p:cNvPr id="24" name="Connecteur droit avec flèche 23"/>
          <p:cNvCxnSpPr>
            <a:stCxn id="19" idx="0"/>
            <a:endCxn id="20" idx="2"/>
          </p:cNvCxnSpPr>
          <p:nvPr/>
        </p:nvCxnSpPr>
        <p:spPr>
          <a:xfrm flipV="1">
            <a:off x="3711389"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0" idx="0"/>
            <a:endCxn id="21" idx="2"/>
          </p:cNvCxnSpPr>
          <p:nvPr/>
        </p:nvCxnSpPr>
        <p:spPr>
          <a:xfrm flipV="1">
            <a:off x="3711389"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1" idx="0"/>
            <a:endCxn id="22" idx="2"/>
          </p:cNvCxnSpPr>
          <p:nvPr/>
        </p:nvCxnSpPr>
        <p:spPr>
          <a:xfrm flipV="1">
            <a:off x="3711389" y="3228309"/>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2" idx="0"/>
            <a:endCxn id="23" idx="2"/>
          </p:cNvCxnSpPr>
          <p:nvPr/>
        </p:nvCxnSpPr>
        <p:spPr>
          <a:xfrm flipH="1" flipV="1">
            <a:off x="3711388" y="2345285"/>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à coins arrondis 27"/>
          <p:cNvSpPr/>
          <p:nvPr/>
        </p:nvSpPr>
        <p:spPr>
          <a:xfrm>
            <a:off x="5141259"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Presenter</a:t>
            </a:r>
            <a:r>
              <a:rPr lang="fr-FR" dirty="0"/>
              <a:t> L1</a:t>
            </a:r>
          </a:p>
        </p:txBody>
      </p:sp>
      <p:sp>
        <p:nvSpPr>
          <p:cNvPr id="29" name="Rectangle à coins arrondis 28"/>
          <p:cNvSpPr/>
          <p:nvPr/>
        </p:nvSpPr>
        <p:spPr>
          <a:xfrm>
            <a:off x="5141259"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t>Presenter</a:t>
            </a:r>
            <a:r>
              <a:rPr lang="fr-FR" dirty="0"/>
              <a:t> L1</a:t>
            </a:r>
          </a:p>
        </p:txBody>
      </p:sp>
      <p:sp>
        <p:nvSpPr>
          <p:cNvPr id="30" name="Rectangle à coins arrondis 29"/>
          <p:cNvSpPr/>
          <p:nvPr/>
        </p:nvSpPr>
        <p:spPr>
          <a:xfrm>
            <a:off x="5141259"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L3</a:t>
            </a:r>
          </a:p>
        </p:txBody>
      </p:sp>
      <p:cxnSp>
        <p:nvCxnSpPr>
          <p:cNvPr id="31" name="Connecteur droit avec flèche 30"/>
          <p:cNvCxnSpPr>
            <a:stCxn id="28" idx="0"/>
            <a:endCxn id="29" idx="2"/>
          </p:cNvCxnSpPr>
          <p:nvPr/>
        </p:nvCxnSpPr>
        <p:spPr>
          <a:xfrm flipV="1">
            <a:off x="5907742"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9" idx="0"/>
            <a:endCxn id="30" idx="2"/>
          </p:cNvCxnSpPr>
          <p:nvPr/>
        </p:nvCxnSpPr>
        <p:spPr>
          <a:xfrm flipV="1">
            <a:off x="5907742"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à coins arrondis 32"/>
          <p:cNvSpPr/>
          <p:nvPr/>
        </p:nvSpPr>
        <p:spPr>
          <a:xfrm>
            <a:off x="5141258" y="2596804"/>
            <a:ext cx="1532965" cy="60511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a:t>
            </a:r>
            <a:r>
              <a:rPr lang="fr-FR" dirty="0" err="1">
                <a:solidFill>
                  <a:schemeClr val="tx1"/>
                </a:solidFill>
              </a:rPr>
              <a:t>Recapt</a:t>
            </a:r>
            <a:endParaRPr lang="fr-FR" dirty="0">
              <a:solidFill>
                <a:schemeClr val="tx1"/>
              </a:solidFill>
            </a:endParaRPr>
          </a:p>
        </p:txBody>
      </p:sp>
      <p:sp>
        <p:nvSpPr>
          <p:cNvPr id="37" name="Rectangle à coins arrondis 36"/>
          <p:cNvSpPr/>
          <p:nvPr/>
        </p:nvSpPr>
        <p:spPr>
          <a:xfrm>
            <a:off x="7287880" y="4389240"/>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NDR</a:t>
            </a:r>
          </a:p>
        </p:txBody>
      </p:sp>
      <p:sp>
        <p:nvSpPr>
          <p:cNvPr id="38" name="Rectangle à coins arrondis 37"/>
          <p:cNvSpPr/>
          <p:nvPr/>
        </p:nvSpPr>
        <p:spPr>
          <a:xfrm>
            <a:off x="7287881" y="1304079"/>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EDR</a:t>
            </a:r>
          </a:p>
        </p:txBody>
      </p:sp>
      <p:sp>
        <p:nvSpPr>
          <p:cNvPr id="41" name="ZoneTexte 40"/>
          <p:cNvSpPr txBox="1"/>
          <p:nvPr/>
        </p:nvSpPr>
        <p:spPr>
          <a:xfrm>
            <a:off x="645458"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Referee</a:t>
            </a:r>
          </a:p>
        </p:txBody>
      </p:sp>
      <p:sp>
        <p:nvSpPr>
          <p:cNvPr id="42" name="ZoneTexte 41"/>
          <p:cNvSpPr txBox="1"/>
          <p:nvPr/>
        </p:nvSpPr>
        <p:spPr>
          <a:xfrm>
            <a:off x="2944905"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Coach</a:t>
            </a:r>
          </a:p>
        </p:txBody>
      </p:sp>
      <p:sp>
        <p:nvSpPr>
          <p:cNvPr id="43" name="ZoneTexte 42"/>
          <p:cNvSpPr txBox="1"/>
          <p:nvPr/>
        </p:nvSpPr>
        <p:spPr>
          <a:xfrm>
            <a:off x="5141257"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err="1"/>
              <a:t>Presenter</a:t>
            </a:r>
            <a:endParaRPr lang="fr-FR" dirty="0"/>
          </a:p>
        </p:txBody>
      </p:sp>
      <p:cxnSp>
        <p:nvCxnSpPr>
          <p:cNvPr id="45" name="Connecteur droit 44"/>
          <p:cNvCxnSpPr/>
          <p:nvPr/>
        </p:nvCxnSpPr>
        <p:spPr>
          <a:xfrm>
            <a:off x="2570673" y="1587265"/>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53797" y="1544210"/>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6924137" y="1587264"/>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773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5" name="Google Shape;135;p21"/>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026" name="Picture 2" descr="RÃ©sultat de recherche d'images pour &quot;lunette spor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955" y="4851818"/>
            <a:ext cx="2317037" cy="1419712"/>
          </a:xfrm>
          <a:prstGeom prst="rect">
            <a:avLst/>
          </a:prstGeom>
          <a:noFill/>
          <a:extLst>
            <a:ext uri="{909E8E84-426E-40DD-AFC4-6F175D3DCCD1}">
              <a14:hiddenFill xmlns:a14="http://schemas.microsoft.com/office/drawing/2010/main">
                <a:solidFill>
                  <a:srgbClr val="FFFFFF"/>
                </a:solidFill>
              </a14:hiddenFill>
            </a:ext>
          </a:extLst>
        </p:spPr>
      </p:pic>
      <p:sp>
        <p:nvSpPr>
          <p:cNvPr id="129" name="Google Shape;129;p2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946677"/>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Which of the following items allowed?</a:t>
            </a:r>
          </a:p>
          <a:p>
            <a:pPr marL="800100" marR="0" lvl="1" indent="-342900" algn="l" rtl="0">
              <a:spcBef>
                <a:spcPts val="0"/>
              </a:spcBef>
              <a:spcAft>
                <a:spcPts val="0"/>
              </a:spcAft>
              <a:buClr>
                <a:schemeClr val="lt1"/>
              </a:buClr>
              <a:buSzPts val="2160"/>
              <a:buFont typeface="Arial"/>
              <a:buChar char="•"/>
            </a:pPr>
            <a:r>
              <a:rPr lang="en-GB" sz="2400" dirty="0">
                <a:solidFill>
                  <a:schemeClr val="lt1"/>
                </a:solidFill>
                <a:latin typeface="Calibri"/>
                <a:cs typeface="Calibri"/>
                <a:sym typeface="Calibri"/>
              </a:rPr>
              <a:t>When these items must be controlled?</a:t>
            </a:r>
            <a:endParaRPr dirty="0"/>
          </a:p>
        </p:txBody>
      </p:sp>
      <p:pic>
        <p:nvPicPr>
          <p:cNvPr id="131" name="Google Shape;131;p21"/>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21"/>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21"/>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21"/>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7" name="Google Shape;137;p21"/>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4" name="Google Shape;140;p21"/>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5" name="Google Shape;140;p21"/>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6" name="Google Shape;140;p21"/>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8" name="Google Shape;140;p21"/>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7" name="Google Shape;137;p21">
            <a:extLst>
              <a:ext uri="{FF2B5EF4-FFF2-40B4-BE49-F238E27FC236}">
                <a16:creationId xmlns:a16="http://schemas.microsoft.com/office/drawing/2014/main" id="{AF69B00A-84C7-48E2-90F6-A3F0776DD139}"/>
              </a:ext>
            </a:extLst>
          </p:cNvPr>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2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22"/>
          <p:cNvSpPr/>
          <p:nvPr/>
        </p:nvSpPr>
        <p:spPr>
          <a:xfrm>
            <a:off x="787243" y="3302750"/>
            <a:ext cx="8145253" cy="12961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 Touch ball must  be approved by FIT. </a:t>
            </a:r>
            <a:br>
              <a:rPr lang="en-GB" sz="2400" b="0" i="0" u="none" strike="noStrike" cap="none" dirty="0">
                <a:solidFill>
                  <a:schemeClr val="lt1"/>
                </a:solidFill>
                <a:latin typeface="Calibri"/>
                <a:ea typeface="Calibri"/>
                <a:cs typeface="Calibri"/>
                <a:sym typeface="Calibri"/>
              </a:rPr>
            </a:br>
            <a:r>
              <a:rPr lang="en-GB" sz="2400" b="0" i="0" u="none" strike="noStrike" cap="none" dirty="0">
                <a:solidFill>
                  <a:schemeClr val="lt1"/>
                </a:solidFill>
                <a:latin typeface="Calibri"/>
                <a:ea typeface="Calibri"/>
                <a:cs typeface="Calibri"/>
                <a:sym typeface="Calibri"/>
              </a:rPr>
              <a:t>Size 4 is approximately the same</a:t>
            </a:r>
            <a:endParaRPr dirty="0"/>
          </a:p>
        </p:txBody>
      </p:sp>
      <p:sp>
        <p:nvSpPr>
          <p:cNvPr id="2" name="ZoneTexte 1"/>
          <p:cNvSpPr txBox="1"/>
          <p:nvPr/>
        </p:nvSpPr>
        <p:spPr>
          <a:xfrm>
            <a:off x="128337" y="1544040"/>
            <a:ext cx="2856910" cy="1107996"/>
          </a:xfrm>
          <a:prstGeom prst="rect">
            <a:avLst/>
          </a:prstGeom>
          <a:noFill/>
        </p:spPr>
        <p:txBody>
          <a:bodyPr wrap="square" rtlCol="0">
            <a:spAutoFit/>
          </a:bodyPr>
          <a:lstStyle/>
          <a:p>
            <a:r>
              <a:rPr lang="fr-FR" sz="6600" dirty="0">
                <a:solidFill>
                  <a:schemeClr val="tx1"/>
                </a:solidFill>
              </a:rPr>
              <a:t>Size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TotalTime>
  <Words>3011</Words>
  <Application>Microsoft Office PowerPoint</Application>
  <PresentationFormat>Affichage à l'écran (4:3)</PresentationFormat>
  <Paragraphs>432</Paragraphs>
  <Slides>62</Slides>
  <Notes>61</Notes>
  <HiddenSlides>0</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0</vt:i4>
      </vt:variant>
      <vt:variant>
        <vt:lpstr>Titres des diapositives</vt:lpstr>
      </vt:variant>
      <vt:variant>
        <vt:i4>62</vt:i4>
      </vt:variant>
    </vt:vector>
  </HeadingPairs>
  <TitlesOfParts>
    <vt:vector size="67" baseType="lpstr">
      <vt:lpstr>Arial</vt:lpstr>
      <vt:lpstr>Calibri</vt:lpstr>
      <vt:lpstr>Noto Sans Symbols</vt:lpstr>
      <vt:lpstr>Verdana</vt:lpstr>
      <vt:lpstr>Blank</vt:lpstr>
      <vt:lpstr>WELCOME  LEVEL 1 REFEREE COURSE</vt:lpstr>
      <vt:lpstr>Agenda</vt:lpstr>
      <vt:lpstr>Motivation</vt:lpstr>
      <vt:lpstr>MODULE 1  GAME OVERVIEW</vt:lpstr>
      <vt:lpstr>Field of Play</vt:lpstr>
      <vt:lpstr>Composition</vt:lpstr>
      <vt:lpstr>Player Attire and Safety</vt:lpstr>
      <vt:lpstr>The Ball</vt:lpstr>
      <vt:lpstr>MODULE 2  PRE-GAME</vt:lpstr>
      <vt:lpstr>Pre-Game Overview</vt:lpstr>
      <vt:lpstr>Proper Starting Mindset</vt:lpstr>
      <vt:lpstr>Buddy referee discussion </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Présentation PowerPoint</vt:lpstr>
      <vt:lpstr>MODULE 6 PENALTIES</vt:lpstr>
      <vt:lpstr>Penalties</vt:lpstr>
      <vt:lpstr>Penalties</vt:lpstr>
      <vt:lpstr>CHAPTER 7  INTERCHANGES</vt:lpstr>
      <vt:lpstr>Interchanges</vt:lpstr>
      <vt:lpstr>Interchanges</vt:lpstr>
      <vt:lpstr>Interchanges</vt:lpstr>
      <vt:lpstr>MODULE 8  SCORING</vt:lpstr>
      <vt:lpstr>Scoring</vt:lpstr>
      <vt:lpstr>Présentation PowerPoint</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CHAPTER 13  SPORTS OFFICIALS RESPONSIBILITES</vt:lpstr>
      <vt:lpstr>Your Responsibilites</vt:lpstr>
      <vt:lpstr>Présentation PowerPoint</vt:lpstr>
      <vt:lpstr>Touch Europe Referee Career Path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dc:creator>Bronwyn Wake</dc:creator>
  <cp:lastModifiedBy>CHARRAS Sylvain</cp:lastModifiedBy>
  <cp:revision>37</cp:revision>
  <dcterms:modified xsi:type="dcterms:W3CDTF">2020-08-01T19:22:15Z</dcterms:modified>
</cp:coreProperties>
</file>