
<file path=[Content_Types].xml><?xml version="1.0" encoding="utf-8"?>
<Types xmlns="http://schemas.openxmlformats.org/package/2006/content-types">
  <Default ContentType="image/jpeg" Extension="jpg"/>
  <Default ContentType="application/vnd.openxmlformats-officedocument.vmlDrawing" Extension="vml"/>
  <Default ContentType="image/gif" Extension="gif"/>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oleObject" PartName="/ppt/embeddings/oleObject1.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69" roundtripDataSignature="AMtx7mjys7JzhaCzIySitkld7ay0ndV8u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17DB2C8-7AE6-4BF8-8B11-79FB65A6AD08}">
  <a:tblStyle styleId="{D17DB2C8-7AE6-4BF8-8B11-79FB65A6AD08}"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b="off" i="off"/>
      <a:tcStyle>
        <a:fill>
          <a:solidFill>
            <a:srgbClr val="CFD7E7"/>
          </a:solidFill>
        </a:fill>
      </a:tcStyle>
    </a:band1H>
    <a:band2H>
      <a:tcTxStyle b="off" i="off"/>
    </a:band2H>
    <a:band1V>
      <a:tcTxStyle b="off" i="off"/>
      <a:tcStyle>
        <a:fill>
          <a:solidFill>
            <a:srgbClr val="CFD7E7"/>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977E1827-2EC6-40BE-95FC-7AAA482EB897}" styleName="Table_1">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F1F5"/>
          </a:solidFill>
        </a:fill>
      </a:tcStyle>
    </a:wholeTbl>
    <a:band1H>
      <a:tcTxStyle b="off" i="off"/>
      <a:tcStyle>
        <a:fill>
          <a:solidFill>
            <a:srgbClr val="CEE2EA"/>
          </a:solidFill>
        </a:fill>
      </a:tcStyle>
    </a:band1H>
    <a:band2H>
      <a:tcTxStyle b="off" i="off"/>
    </a:band2H>
    <a:band1V>
      <a:tcTxStyle b="off" i="off"/>
      <a:tcStyle>
        <a:fill>
          <a:solidFill>
            <a:srgbClr val="CEE2EA"/>
          </a:solidFill>
        </a:fill>
      </a:tcStyle>
    </a:band1V>
    <a:band2V>
      <a:tcTxStyle b="off" i="off"/>
    </a:band2V>
    <a:lastCol>
      <a:tcTxStyle b="on" i="off">
        <a:font>
          <a:latin typeface="Arial"/>
          <a:ea typeface="Arial"/>
          <a:cs typeface="Arial"/>
        </a:font>
        <a:schemeClr val="lt1"/>
      </a:tcTxStyle>
      <a:tcStyle>
        <a:fill>
          <a:solidFill>
            <a:schemeClr val="accent5"/>
          </a:solidFill>
        </a:fill>
      </a:tcStyle>
    </a:lastCol>
    <a:firstCol>
      <a:tcTxStyle b="on" i="off">
        <a:font>
          <a:latin typeface="Arial"/>
          <a:ea typeface="Arial"/>
          <a:cs typeface="Arial"/>
        </a:font>
        <a:schemeClr val="lt1"/>
      </a:tcTxStyle>
      <a:tcStyle>
        <a:fill>
          <a:solidFill>
            <a:schemeClr val="accent5"/>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5"/>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5"/>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slide" Target="slides/slide62.xml"/><Relationship Id="rId23" Type="http://schemas.openxmlformats.org/officeDocument/2006/relationships/slide" Target="slides/slide17.xml"/><Relationship Id="rId67" Type="http://schemas.openxmlformats.org/officeDocument/2006/relationships/slide" Target="slides/slide61.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customschemas.google.com/relationships/presentationmetadata" Target="meta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 name="Google Shape;89;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0" name="Google Shape;190;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7" name="Google Shape;197;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Interactive Discussion: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1" lang="en-GB" sz="1200" u="none" cap="none" strike="noStrike">
                <a:solidFill>
                  <a:schemeClr val="dk1"/>
                </a:solidFill>
                <a:latin typeface="Calibri"/>
                <a:ea typeface="Calibri"/>
                <a:cs typeface="Calibri"/>
                <a:sym typeface="Calibri"/>
              </a:rPr>
              <a:t>Has anyone had experience of this?(if yes) What did the referee (or you) do?</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Check of shoes and nails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Field check</a:t>
            </a:r>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Ensure that all of the correct answers are covered off before moving 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Why would it be important to do these checks? (Referee Responsibilities)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Player safety</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04" name="Google Shape;204;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22" name="Google Shape;222;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Interactive Discussion: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1" lang="en-GB" sz="1200" u="none" cap="none" strike="noStrike">
                <a:solidFill>
                  <a:schemeClr val="dk1"/>
                </a:solidFill>
                <a:latin typeface="Calibri"/>
                <a:ea typeface="Calibri"/>
                <a:cs typeface="Calibri"/>
                <a:sym typeface="Calibri"/>
              </a:rPr>
              <a:t>What does the winning captain get?</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To start off with the ball</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Determine the direction of play for the first half</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Choice of interchange box</a:t>
            </a:r>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Free set of steak knives….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Ensure that all of the correct answers are covered off before moving on</a:t>
            </a:r>
            <a:endParaRPr/>
          </a:p>
          <a:p>
            <a:pPr indent="0" lvl="0" marL="0" marR="0" rtl="0" algn="l">
              <a:lnSpc>
                <a:spcPct val="100000"/>
              </a:lnSpc>
              <a:spcBef>
                <a:spcPts val="0"/>
              </a:spcBef>
              <a:spcAft>
                <a:spcPts val="0"/>
              </a:spcAft>
              <a:buSzPts val="1400"/>
              <a:buNone/>
            </a:pPr>
            <a:r>
              <a:t/>
            </a:r>
            <a:endParaRPr b="0" i="1"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29" name="Google Shape;229;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7" name="Google Shape;237;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Ask people to point out or describe where everyone would be standing at the start of the game.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Who stands where?</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does the attaching team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Half way line facing their score line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does the defending team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10m line facing the attacking team</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Where should the on-field referee stand?</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Just in front of or behind the defensive line, with a clear line of sight to the attacking player with the ball.</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Hand raised in the air, whistle ready.</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should the side-line/buddy referee(s)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Just inline with the defensive line on the 10m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43" name="Google Shape;243;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Referee’s cast a ‘shadow’ in the game. This shadow is everything you say and do, and everything you don’t say or do.</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Ask:</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What do you think I mean by that?</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(pause)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Prompt questions: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What is the impact of a referee’s whistle tone?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Why would a referee’s posture be important?</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Say:</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b="0" i="0" sz="1200" u="none" cap="none" strike="noStrike">
              <a:solidFill>
                <a:schemeClr val="dk1"/>
              </a:solidFill>
              <a:latin typeface="Calibri"/>
              <a:ea typeface="Calibri"/>
              <a:cs typeface="Calibri"/>
              <a:sym typeface="Calibri"/>
            </a:endParaRPr>
          </a:p>
        </p:txBody>
      </p:sp>
      <p:sp>
        <p:nvSpPr>
          <p:cNvPr id="285" name="Google Shape;285;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2" name="Google Shape;292;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0" name="Google Shape;310;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 name="Google Shape;95;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 name="Google Shape;315;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A Touch can be made by the defender or the attacker.</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Touches should be claimed by the defender</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A Touch can be made on any part of the body, hair or clothing or the ball.</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It must be made with a minimum of force</a:t>
            </a:r>
            <a:endParaRPr/>
          </a:p>
        </p:txBody>
      </p:sp>
      <p:sp>
        <p:nvSpPr>
          <p:cNvPr id="316" name="Google Shape;316;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1" name="Google Shape;331;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Following a Touch, the attacker must perform a roll ball at the mark</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mark is where the Touch occurred</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If the Touch count reaches 6, a change of possession occurs</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32" name="Google Shape;332;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1" name="Google Shape;341;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 roll ball must be controlled. The ball must be placed on the ground with a minimum of a foot passing over.</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ball does not have to be rolled, but if it is it must not be rolled not more than 1m.</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 roll ball must be performed with feets parallel to the sidelines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42" name="Google Shape;342;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Once the Touch occurs, the defence must retreat “5m” (this is commonly 6-7m). The defence may not advance until they reach the 5m line.</a:t>
            </a:r>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The referee anticipates the next Touch and positions on the new “5m”, 1-2 players left or right of the ball. – separate slide?</a:t>
            </a:r>
            <a:endParaRPr b="0" i="0" sz="12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The support referees  are to be in line with the control referee at the new “5m”. – separate slide?</a:t>
            </a:r>
            <a:endParaRPr b="0" i="0" sz="12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50" name="Google Shape;350;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7" name="Google Shape;357;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2" name="Google Shape;362;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9" name="Google Shape;369;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b="1" i="0" lang="en-GB" sz="1200" u="none" cap="none" strike="noStrike">
                <a:solidFill>
                  <a:srgbClr val="FF0000"/>
                </a:solidFill>
                <a:latin typeface="Calibri"/>
                <a:ea typeface="Calibri"/>
                <a:cs typeface="Calibri"/>
                <a:sym typeface="Calibri"/>
              </a:rPr>
              <a:t>Practice the signals </a:t>
            </a:r>
            <a:endParaRPr/>
          </a:p>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6th touch</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out of play</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ball to ground</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incorrect rollball</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incorrect tap</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half caught</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half places the ball on or over the scoreline</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b="1" i="0" sz="24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b="1" i="0" sz="2400" u="none" cap="none" strike="noStrike">
              <a:solidFill>
                <a:srgbClr val="FF0000"/>
              </a:solidFill>
              <a:latin typeface="Calibri"/>
              <a:ea typeface="Calibri"/>
              <a:cs typeface="Calibri"/>
              <a:sym typeface="Calibri"/>
            </a:endParaRPr>
          </a:p>
        </p:txBody>
      </p:sp>
      <p:sp>
        <p:nvSpPr>
          <p:cNvPr id="370" name="Google Shape;370;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6" name="Google Shape;376;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Discuss how play restarts after a change of possession (roll ball on the mark, touch count</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restarts, defence gets back onside)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Also discuss what the mark is and where it is.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Discuss where the referee needs to be after the</a:t>
            </a:r>
            <a:endParaRPr b="0" i="0" sz="1200" u="none" cap="none" strike="noStrike">
              <a:solidFill>
                <a:schemeClr val="dk1"/>
              </a:solidFill>
              <a:latin typeface="Calibri"/>
              <a:ea typeface="Calibri"/>
              <a:cs typeface="Calibri"/>
              <a:sym typeface="Calibri"/>
            </a:endParaRPr>
          </a:p>
        </p:txBody>
      </p:sp>
      <p:sp>
        <p:nvSpPr>
          <p:cNvPr id="377" name="Google Shape;377;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3" name="Google Shape;383;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2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3" name="Google Shape;413;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8" name="Google Shape;418;p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19" name="Google Shape;419;p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6" name="Google Shape;426;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Practice signals</a:t>
            </a:r>
            <a:endParaRPr b="1" i="0" sz="1200" u="none" cap="none" strike="noStrike">
              <a:solidFill>
                <a:schemeClr val="dk1"/>
              </a:solidFill>
              <a:latin typeface="Calibri"/>
              <a:ea typeface="Calibri"/>
              <a:cs typeface="Calibri"/>
              <a:sym typeface="Calibri"/>
            </a:endParaRPr>
          </a:p>
        </p:txBody>
      </p:sp>
      <p:sp>
        <p:nvSpPr>
          <p:cNvPr id="427" name="Google Shape;427;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4" name="Google Shape;434;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9" name="Google Shape;439;p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Much harder work being the onfield ref, so if there are 2/3 referees, onfield responsibility should be shared evenly</a:t>
            </a:r>
            <a:endParaRPr/>
          </a:p>
        </p:txBody>
      </p:sp>
      <p:sp>
        <p:nvSpPr>
          <p:cNvPr id="440" name="Google Shape;440;p3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8" name="Google Shape;448;p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Expand on Score and Change of possession interchanges, just mention penalty and player subbing but say this isn’t required for L1</a:t>
            </a:r>
            <a:endParaRPr b="0" i="0" sz="1200" u="none" cap="none" strike="noStrike">
              <a:solidFill>
                <a:schemeClr val="dk1"/>
              </a:solidFill>
              <a:latin typeface="Calibri"/>
              <a:ea typeface="Calibri"/>
              <a:cs typeface="Calibri"/>
              <a:sym typeface="Calibri"/>
            </a:endParaRPr>
          </a:p>
        </p:txBody>
      </p:sp>
      <p:sp>
        <p:nvSpPr>
          <p:cNvPr id="449" name="Google Shape;449;p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6" name="Google Shape;456;p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For scores, onfield ref needs to come off to mark the score, so sideline ref should head for 10m line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For change of possession, ball should be within approx. 10m of sideline</a:t>
            </a:r>
            <a:endParaRPr b="0" i="0" sz="1200" u="none" cap="none" strike="noStrike">
              <a:solidFill>
                <a:schemeClr val="dk1"/>
              </a:solidFill>
              <a:latin typeface="Calibri"/>
              <a:ea typeface="Calibri"/>
              <a:cs typeface="Calibri"/>
              <a:sym typeface="Calibri"/>
            </a:endParaRPr>
          </a:p>
        </p:txBody>
      </p:sp>
      <p:sp>
        <p:nvSpPr>
          <p:cNvPr id="457" name="Google Shape;457;p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2" name="Google Shape;482;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7" name="Google Shape;487;p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88" name="Google Shape;488;p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5" name="Google Shape;495;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Explain to attendees about the intention of ‘actions near the scoreline’ is to allow the attack to create momentum to score. Clearly define with the aid of a simple image/physical field positioning that: if the defenders are on or within their 5m, and the ball is outside the 5m; defenders are to move forward from their scoreline and continue to do so until a touch is affected. Explain also when this ends – at the next touch, or if the ball comes within the 5m zone.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96" name="Google Shape;496;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3" name="Google Shape;513;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 name="Google Shape;107;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8" name="Google Shape;518;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19" name="Google Shape;519;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p4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7" name="Google Shape;537;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p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2" name="Google Shape;542;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8" name="Google Shape;548;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p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4" name="Google Shape;554;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0" name="Google Shape;560;p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Read aloud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How many people read ‘the’ twice?</a:t>
            </a:r>
            <a:endParaRPr b="0" i="0" sz="1200" u="none" cap="none" strike="noStrike">
              <a:solidFill>
                <a:schemeClr val="dk1"/>
              </a:solidFill>
              <a:latin typeface="Calibri"/>
              <a:ea typeface="Calibri"/>
              <a:cs typeface="Calibri"/>
              <a:sym typeface="Calibri"/>
            </a:endParaRPr>
          </a:p>
        </p:txBody>
      </p:sp>
      <p:sp>
        <p:nvSpPr>
          <p:cNvPr id="561" name="Google Shape;561;p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7" name="Google Shape;567;p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Voice-Tone – 38%</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Body Language – 55%</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Words – 7%</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1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1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68" name="Google Shape;568;p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p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4" name="Google Shape;574;p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p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1" name="Google Shape;581;p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Positive Outcome</a:t>
            </a:r>
            <a:endParaRPr/>
          </a:p>
          <a:p>
            <a:pPr indent="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support referee on the sideline communicates early to avoid the substitution taking place therefore avoiding a potential penalty try and sin binning of the player.</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Negative Outcome</a:t>
            </a:r>
            <a:endParaRPr/>
          </a:p>
          <a:p>
            <a:pPr indent="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new defending player leaves the box early and chases down the ball carrier. They arrive prior to the player scoring the touchdown effectively make the touch and then retire to an on side position. The on field referee orders the attacking player to roll the ball which he does not as he has no team mates near. The referee penalises the player for delaying play.</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82" name="Google Shape;582;p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0" name="Google Shape;590;p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Positive Outcome</a:t>
            </a:r>
            <a:endParaRPr/>
          </a:p>
          <a:p>
            <a:pPr indent="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Negative Outcome</a:t>
            </a:r>
            <a:endParaRPr/>
          </a:p>
          <a:p>
            <a:pPr indent="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 The offside player makes a touch, a penalty is called, stopping the attacking team’s flow.</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91" name="Google Shape;591;p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 name="Google Shape;112;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9" name="Google Shape;599;p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p5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5" name="Google Shape;605;p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 name="Shape 608"/>
        <p:cNvGrpSpPr/>
        <p:nvPr/>
      </p:nvGrpSpPr>
      <p:grpSpPr>
        <a:xfrm>
          <a:off x="0" y="0"/>
          <a:ext cx="0" cy="0"/>
          <a:chOff x="0" y="0"/>
          <a:chExt cx="0" cy="0"/>
        </a:xfrm>
      </p:grpSpPr>
      <p:sp>
        <p:nvSpPr>
          <p:cNvPr id="609" name="Google Shape;609;p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0" name="Google Shape;610;p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11" name="Google Shape;611;p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p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7" name="Google Shape;617;p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18" name="Google Shape;618;p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p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5" name="Google Shape;625;p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26" name="Google Shape;626;p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p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6" name="Google Shape;636;p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37" name="Google Shape;637;p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4" name="Google Shape;644;p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45" name="Google Shape;645;p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p5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1" name="Google Shape;651;p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p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6" name="Google Shape;656;p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Q&amp;A session to encourage audience participation, so questions scroll up 1 at a time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b="0" i="0" sz="1200" u="none" cap="none" strike="noStrike">
              <a:solidFill>
                <a:schemeClr val="dk1"/>
              </a:solidFill>
              <a:latin typeface="Calibri"/>
              <a:ea typeface="Calibri"/>
              <a:cs typeface="Calibri"/>
              <a:sym typeface="Calibri"/>
            </a:endParaRPr>
          </a:p>
        </p:txBody>
      </p:sp>
      <p:sp>
        <p:nvSpPr>
          <p:cNvPr id="657" name="Google Shape;657;p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p5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0" name="Google Shape;670;p5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3" name="Google Shape;153;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p6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5" name="Google Shape;675;p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p6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rgbClr val="000000"/>
                </a:solidFill>
                <a:latin typeface="Arial"/>
                <a:ea typeface="Arial"/>
                <a:cs typeface="Arial"/>
                <a:sym typeface="Arial"/>
              </a:rPr>
              <a:t>‹#›</a:t>
            </a:fld>
            <a:endParaRPr sz="1200">
              <a:solidFill>
                <a:srgbClr val="000000"/>
              </a:solidFill>
              <a:latin typeface="Arial"/>
              <a:ea typeface="Arial"/>
              <a:cs typeface="Arial"/>
              <a:sym typeface="Arial"/>
            </a:endParaRPr>
          </a:p>
        </p:txBody>
      </p:sp>
      <p:sp>
        <p:nvSpPr>
          <p:cNvPr id="681" name="Google Shape;681;p61:notes"/>
          <p:cNvSpPr txBox="1"/>
          <p:nvPr/>
        </p:nvSpPr>
        <p:spPr>
          <a:xfrm>
            <a:off x="3884613" y="8685213"/>
            <a:ext cx="2971800" cy="457200"/>
          </a:xfrm>
          <a:prstGeom prst="rect">
            <a:avLst/>
          </a:prstGeom>
          <a:noFill/>
          <a:ln>
            <a:noFill/>
          </a:ln>
        </p:spPr>
        <p:txBody>
          <a:bodyPr anchorCtr="0" anchor="b" bIns="46800" lIns="90000" spcFirstLastPara="1" rIns="90000" wrap="square" tIns="468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
        <p:nvSpPr>
          <p:cNvPr id="682" name="Google Shape;682;p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683" name="Google Shape;683;p61:notes"/>
          <p:cNvSpPr txBox="1"/>
          <p:nvPr>
            <p:ph idx="1" type="body"/>
          </p:nvPr>
        </p:nvSpPr>
        <p:spPr>
          <a:xfrm>
            <a:off x="685800" y="4343400"/>
            <a:ext cx="5486400" cy="4114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p6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4" name="Google Shape;694;p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9" name="Google Shape;159;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7" name="Google Shape;177;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5" name="Google Shape;18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8" name="Shape 18"/>
        <p:cNvGrpSpPr/>
        <p:nvPr/>
      </p:nvGrpSpPr>
      <p:grpSpPr>
        <a:xfrm>
          <a:off x="0" y="0"/>
          <a:ext cx="0" cy="0"/>
          <a:chOff x="0" y="0"/>
          <a:chExt cx="0" cy="0"/>
        </a:xfrm>
      </p:grpSpPr>
      <p:sp>
        <p:nvSpPr>
          <p:cNvPr id="19" name="Google Shape;19;p64"/>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20" name="Google Shape;20;p6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1" name="Google Shape;21;p6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 name="Google Shape;22;p6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9" name="Shape 69"/>
        <p:cNvGrpSpPr/>
        <p:nvPr/>
      </p:nvGrpSpPr>
      <p:grpSpPr>
        <a:xfrm>
          <a:off x="0" y="0"/>
          <a:ext cx="0" cy="0"/>
          <a:chOff x="0" y="0"/>
          <a:chExt cx="0" cy="0"/>
        </a:xfrm>
      </p:grpSpPr>
      <p:sp>
        <p:nvSpPr>
          <p:cNvPr id="70" name="Google Shape;70;p7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71" name="Google Shape;71;p73"/>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2" name="Google Shape;72;p7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3" name="Google Shape;73;p7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4" name="Google Shape;74;p7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5" name="Shape 75"/>
        <p:cNvGrpSpPr/>
        <p:nvPr/>
      </p:nvGrpSpPr>
      <p:grpSpPr>
        <a:xfrm>
          <a:off x="0" y="0"/>
          <a:ext cx="0" cy="0"/>
          <a:chOff x="0" y="0"/>
          <a:chExt cx="0" cy="0"/>
        </a:xfrm>
      </p:grpSpPr>
      <p:sp>
        <p:nvSpPr>
          <p:cNvPr id="76" name="Google Shape;76;p74"/>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77" name="Google Shape;77;p74"/>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8" name="Google Shape;78;p7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9" name="Google Shape;79;p7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0" name="Google Shape;80;p7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8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Header">
  <p:cSld name="1_Section Header">
    <p:spTree>
      <p:nvGrpSpPr>
        <p:cNvPr id="82" name="Shape 82"/>
        <p:cNvGrpSpPr/>
        <p:nvPr/>
      </p:nvGrpSpPr>
      <p:grpSpPr>
        <a:xfrm>
          <a:off x="0" y="0"/>
          <a:ext cx="0" cy="0"/>
          <a:chOff x="0" y="0"/>
          <a:chExt cx="0" cy="0"/>
        </a:xfrm>
      </p:grpSpPr>
      <p:sp>
        <p:nvSpPr>
          <p:cNvPr id="83" name="Google Shape;83;p76"/>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84" name="Google Shape;84;p7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Google Shape;85;p7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Google Shape;86;p7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3" name="Shape 23"/>
        <p:cNvGrpSpPr/>
        <p:nvPr/>
      </p:nvGrpSpPr>
      <p:grpSpPr>
        <a:xfrm>
          <a:off x="0" y="0"/>
          <a:ext cx="0" cy="0"/>
          <a:chOff x="0" y="0"/>
          <a:chExt cx="0" cy="0"/>
        </a:xfrm>
      </p:grpSpPr>
      <p:sp>
        <p:nvSpPr>
          <p:cNvPr id="24" name="Google Shape;24;p65"/>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25" name="Google Shape;25;p6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6" name="Google Shape;26;p6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7" name="Google Shape;27;p6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8" name="Google Shape;28;p6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6"/>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31" name="Google Shape;31;p6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2" name="Google Shape;32;p6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3" name="Google Shape;33;p6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4" name="Shape 34"/>
        <p:cNvGrpSpPr/>
        <p:nvPr/>
      </p:nvGrpSpPr>
      <p:grpSpPr>
        <a:xfrm>
          <a:off x="0" y="0"/>
          <a:ext cx="0" cy="0"/>
          <a:chOff x="0" y="0"/>
          <a:chExt cx="0" cy="0"/>
        </a:xfrm>
      </p:grpSpPr>
      <p:sp>
        <p:nvSpPr>
          <p:cNvPr id="35" name="Google Shape;35;p6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Google Shape;36;p6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Google Shape;37;p6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8"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69"/>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41" name="Google Shape;41;p6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2" name="Google Shape;42;p6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3" name="Google Shape;43;p6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Google Shape;44;p6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Google Shape;45;p6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7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48" name="Google Shape;48;p7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49" name="Google Shape;49;p7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0" name="Google Shape;50;p7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51" name="Google Shape;51;p7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2" name="Google Shape;52;p7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3" name="Google Shape;53;p7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4" name="Google Shape;54;p7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5" name="Shape 55"/>
        <p:cNvGrpSpPr/>
        <p:nvPr/>
      </p:nvGrpSpPr>
      <p:grpSpPr>
        <a:xfrm>
          <a:off x="0" y="0"/>
          <a:ext cx="0" cy="0"/>
          <a:chOff x="0" y="0"/>
          <a:chExt cx="0" cy="0"/>
        </a:xfrm>
      </p:grpSpPr>
      <p:sp>
        <p:nvSpPr>
          <p:cNvPr id="56" name="Google Shape;56;p71"/>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Autofit/>
          </a:bodyPr>
          <a:lstStyle>
            <a:lvl1pPr lvl="0" marR="0" algn="l">
              <a:lnSpc>
                <a:spcPct val="100000"/>
              </a:lnSpc>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57" name="Google Shape;57;p71"/>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8" name="Google Shape;58;p71"/>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59" name="Google Shape;59;p7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0" name="Google Shape;60;p7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1" name="Google Shape;61;p7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2" name="Shape 62"/>
        <p:cNvGrpSpPr/>
        <p:nvPr/>
      </p:nvGrpSpPr>
      <p:grpSpPr>
        <a:xfrm>
          <a:off x="0" y="0"/>
          <a:ext cx="0" cy="0"/>
          <a:chOff x="0" y="0"/>
          <a:chExt cx="0" cy="0"/>
        </a:xfrm>
      </p:grpSpPr>
      <p:sp>
        <p:nvSpPr>
          <p:cNvPr id="63" name="Google Shape;63;p7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algn="l">
              <a:lnSpc>
                <a:spcPct val="100000"/>
              </a:lnSpc>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64" name="Google Shape;64;p7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65" name="Google Shape;65;p72"/>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66" name="Google Shape;66;p7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Google Shape;67;p7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8" name="Google Shape;68;p7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image" Target="../media/image1.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7" Type="http://schemas.openxmlformats.org/officeDocument/2006/relationships/theme" Target="../theme/theme2.xml"/><Relationship Id="rId16" Type="http://schemas.openxmlformats.org/officeDocument/2006/relationships/slideLayout" Target="../slideLayouts/slideLayout13.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6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6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6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6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6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descr="D:\Users\porce1s\AppData\Local\Microsoft\Windows\Temporary Internet Files\Content.Outlook\E75CP3UI\TER_Logo_NEW_(png).png" id="15" name="Google Shape;15;p63"/>
          <p:cNvPicPr preferRelativeResize="0"/>
          <p:nvPr/>
        </p:nvPicPr>
        <p:blipFill rotWithShape="1">
          <a:blip r:embed="rId1">
            <a:alphaModFix/>
          </a:blip>
          <a:srcRect b="0" l="0" r="0" t="0"/>
          <a:stretch/>
        </p:blipFill>
        <p:spPr>
          <a:xfrm>
            <a:off x="7566793" y="399522"/>
            <a:ext cx="1426222" cy="845603"/>
          </a:xfrm>
          <a:prstGeom prst="rect">
            <a:avLst/>
          </a:prstGeom>
          <a:noFill/>
          <a:ln>
            <a:noFill/>
          </a:ln>
        </p:spPr>
      </p:pic>
      <p:pic>
        <p:nvPicPr>
          <p:cNvPr descr="TER_Logo_top.png" id="16" name="Google Shape;16;p63"/>
          <p:cNvPicPr preferRelativeResize="0"/>
          <p:nvPr/>
        </p:nvPicPr>
        <p:blipFill rotWithShape="1">
          <a:blip r:embed="rId2">
            <a:alphaModFix/>
          </a:blip>
          <a:srcRect b="0" l="0" r="0" t="0"/>
          <a:stretch/>
        </p:blipFill>
        <p:spPr>
          <a:xfrm>
            <a:off x="0" y="327515"/>
            <a:ext cx="917747" cy="989619"/>
          </a:xfrm>
          <a:prstGeom prst="rect">
            <a:avLst/>
          </a:prstGeom>
          <a:noFill/>
          <a:ln>
            <a:noFill/>
          </a:ln>
        </p:spPr>
      </p:pic>
      <p:pic>
        <p:nvPicPr>
          <p:cNvPr descr="TER_Logo_bottom.png" id="17" name="Google Shape;17;p63"/>
          <p:cNvPicPr preferRelativeResize="0"/>
          <p:nvPr/>
        </p:nvPicPr>
        <p:blipFill rotWithShape="1">
          <a:blip r:embed="rId3">
            <a:alphaModFix/>
          </a:blip>
          <a:srcRect b="0" l="0" r="0" t="0"/>
          <a:stretch/>
        </p:blipFill>
        <p:spPr>
          <a:xfrm>
            <a:off x="2748960" y="4581128"/>
            <a:ext cx="6395040" cy="227687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vmlDrawing" Target="../drawings/vmlDrawing1.vml"/><Relationship Id="rId4" Type="http://schemas.openxmlformats.org/officeDocument/2006/relationships/oleObject" Target="../embeddings/oleObject1.bin"/><Relationship Id="rId5" Type="http://schemas.openxmlformats.org/officeDocument/2006/relationships/oleObject" Target="../embeddings/oleObject1.bin"/><Relationship Id="rId6"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6.png"/><Relationship Id="rId4" Type="http://schemas.openxmlformats.org/officeDocument/2006/relationships/image" Target="../media/image15.png"/><Relationship Id="rId5" Type="http://schemas.openxmlformats.org/officeDocument/2006/relationships/image" Target="../media/image18.png"/><Relationship Id="rId6"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4.png"/><Relationship Id="rId4" Type="http://schemas.openxmlformats.org/officeDocument/2006/relationships/image" Target="../media/image20.jpg"/><Relationship Id="rId5" Type="http://schemas.openxmlformats.org/officeDocument/2006/relationships/image" Target="../media/image36.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4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5.jp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9.png"/><Relationship Id="rId4" Type="http://schemas.openxmlformats.org/officeDocument/2006/relationships/image" Target="../media/image26.png"/><Relationship Id="rId5" Type="http://schemas.openxmlformats.org/officeDocument/2006/relationships/image" Target="../media/image38.png"/><Relationship Id="rId6" Type="http://schemas.openxmlformats.org/officeDocument/2006/relationships/image" Target="../media/image25.png"/><Relationship Id="rId7"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40.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2.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3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3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5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43.jpg"/><Relationship Id="rId4" Type="http://schemas.openxmlformats.org/officeDocument/2006/relationships/image" Target="../media/image45.png"/><Relationship Id="rId5" Type="http://schemas.openxmlformats.org/officeDocument/2006/relationships/image" Target="../media/image46.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54.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5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53.png"/><Relationship Id="rId4" Type="http://schemas.openxmlformats.org/officeDocument/2006/relationships/image" Target="../media/image51.png"/><Relationship Id="rId5" Type="http://schemas.openxmlformats.org/officeDocument/2006/relationships/image" Target="../media/image48.gi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 Id="rId3" Type="http://schemas.openxmlformats.org/officeDocument/2006/relationships/image" Target="../media/image4.png"/><Relationship Id="rId4" Type="http://schemas.openxmlformats.org/officeDocument/2006/relationships/image" Target="../media/image50.jpg"/><Relationship Id="rId5" Type="http://schemas.openxmlformats.org/officeDocument/2006/relationships/image" Target="../media/image56.jpg"/><Relationship Id="rId6" Type="http://schemas.openxmlformats.org/officeDocument/2006/relationships/image" Target="../media/image49.jpg"/><Relationship Id="rId7" Type="http://schemas.openxmlformats.org/officeDocument/2006/relationships/image" Target="../media/image57.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7.xml.rels><?xml version="1.0" encoding="UTF-8" standalone="yes"?><Relationships xmlns="http://schemas.openxmlformats.org/package/2006/relationships"><Relationship Id="rId10"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9.jpg"/><Relationship Id="rId9" Type="http://schemas.openxmlformats.org/officeDocument/2006/relationships/image" Target="../media/image6.png"/><Relationship Id="rId5" Type="http://schemas.openxmlformats.org/officeDocument/2006/relationships/image" Target="../media/image12.png"/><Relationship Id="rId6" Type="http://schemas.openxmlformats.org/officeDocument/2006/relationships/image" Target="../media/image8.png"/><Relationship Id="rId7" Type="http://schemas.openxmlformats.org/officeDocument/2006/relationships/image" Target="../media/image14.png"/><Relationship Id="rId8"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WELCOME</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Arial"/>
                <a:ea typeface="Arial"/>
                <a:cs typeface="Arial"/>
                <a:sym typeface="Arial"/>
              </a:rPr>
              <a:t>LEVEL 1 REFEREE COURSE</a:t>
            </a:r>
            <a:endParaRPr/>
          </a:p>
        </p:txBody>
      </p:sp>
      <p:pic>
        <p:nvPicPr>
          <p:cNvPr id="92" name="Google Shape;92;p1"/>
          <p:cNvPicPr preferRelativeResize="0"/>
          <p:nvPr/>
        </p:nvPicPr>
        <p:blipFill rotWithShape="1">
          <a:blip r:embed="rId3">
            <a:alphaModFix/>
          </a:blip>
          <a:srcRect b="0" l="0" r="0" t="0"/>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1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Pre-Game Overview</a:t>
            </a:r>
            <a:endParaRPr/>
          </a:p>
        </p:txBody>
      </p:sp>
      <p:sp>
        <p:nvSpPr>
          <p:cNvPr id="193" name="Google Shape;193;p10"/>
          <p:cNvSpPr/>
          <p:nvPr/>
        </p:nvSpPr>
        <p:spPr>
          <a:xfrm>
            <a:off x="581399" y="1693241"/>
            <a:ext cx="8145253" cy="175334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What items of equipment should each referee  have with them at the start of a game?</a:t>
            </a:r>
            <a:endParaRPr b="0" i="0" sz="1400" u="none" cap="none" strike="noStrike">
              <a:solidFill>
                <a:srgbClr val="000000"/>
              </a:solidFill>
              <a:latin typeface="Arial"/>
              <a:ea typeface="Arial"/>
              <a:cs typeface="Arial"/>
              <a:sym typeface="Arial"/>
            </a:endParaRPr>
          </a:p>
        </p:txBody>
      </p:sp>
      <p:sp>
        <p:nvSpPr>
          <p:cNvPr id="194" name="Google Shape;194;p10"/>
          <p:cNvSpPr txBox="1"/>
          <p:nvPr/>
        </p:nvSpPr>
        <p:spPr>
          <a:xfrm>
            <a:off x="1468315" y="3763108"/>
            <a:ext cx="4097216" cy="2308324"/>
          </a:xfrm>
          <a:prstGeom prst="rect">
            <a:avLst/>
          </a:prstGeom>
          <a:noFill/>
          <a:ln>
            <a:noFill/>
          </a:ln>
        </p:spPr>
        <p:txBody>
          <a:bodyPr anchorCtr="0" anchor="t" bIns="45700" lIns="91425" spcFirstLastPara="1" rIns="91425" wrap="square" tIns="45700">
            <a:spAutoFit/>
          </a:bodyPr>
          <a:lstStyle/>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Uniform</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1 whistle + a spare</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2 bottles (each side)</a:t>
            </a:r>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Coin to make the toss</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Watch (covered)</a:t>
            </a:r>
            <a:endParaRPr/>
          </a:p>
          <a:p>
            <a:pPr indent="-133350" lvl="0" marL="28575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1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Proper Starting Mindset</a:t>
            </a:r>
            <a:endParaRPr/>
          </a:p>
        </p:txBody>
      </p:sp>
      <p:sp>
        <p:nvSpPr>
          <p:cNvPr id="200" name="Google Shape;200;p11"/>
          <p:cNvSpPr/>
          <p:nvPr/>
        </p:nvSpPr>
        <p:spPr>
          <a:xfrm>
            <a:off x="827584" y="2132856"/>
            <a:ext cx="8145253"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The strength of the team is each individual member.  The strength of each member is the team.</a:t>
            </a:r>
            <a:endParaRPr b="0" i="0" sz="1400" u="none" cap="none" strike="noStrike">
              <a:solidFill>
                <a:srgbClr val="000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2400"/>
              <a:buFont typeface="Arial"/>
              <a:buNone/>
            </a:pPr>
            <a:r>
              <a:rPr b="0" i="1" lang="en-GB" sz="2400" u="none" cap="none" strike="noStrike">
                <a:solidFill>
                  <a:schemeClr val="lt1"/>
                </a:solidFill>
                <a:latin typeface="Calibri"/>
                <a:ea typeface="Calibri"/>
                <a:cs typeface="Calibri"/>
                <a:sym typeface="Calibri"/>
              </a:rPr>
              <a:t>                                                                                 Phil Jackson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1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Agreeing how you will buddy referee</a:t>
            </a:r>
            <a:endParaRPr/>
          </a:p>
        </p:txBody>
      </p:sp>
      <p:sp>
        <p:nvSpPr>
          <p:cNvPr id="207" name="Google Shape;207;p12"/>
          <p:cNvSpPr/>
          <p:nvPr/>
        </p:nvSpPr>
        <p:spPr>
          <a:xfrm>
            <a:off x="899592" y="1671099"/>
            <a:ext cx="7992888" cy="2965256"/>
          </a:xfrm>
          <a:prstGeom prst="rect">
            <a:avLst/>
          </a:prstGeom>
          <a:solidFill>
            <a:srgbClr val="17365D">
              <a:alpha val="35294"/>
            </a:srgbClr>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Which side is the score card on?</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and when will you  interchange?</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Who is checking the field and players?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grpSp>
        <p:nvGrpSpPr>
          <p:cNvPr id="208" name="Google Shape;208;p12"/>
          <p:cNvGrpSpPr/>
          <p:nvPr/>
        </p:nvGrpSpPr>
        <p:grpSpPr>
          <a:xfrm>
            <a:off x="797667" y="3355675"/>
            <a:ext cx="4412688" cy="2876521"/>
            <a:chOff x="1764248" y="2220297"/>
            <a:chExt cx="5760000" cy="4279570"/>
          </a:xfrm>
        </p:grpSpPr>
        <p:grpSp>
          <p:nvGrpSpPr>
            <p:cNvPr id="209" name="Google Shape;209;p12"/>
            <p:cNvGrpSpPr/>
            <p:nvPr/>
          </p:nvGrpSpPr>
          <p:grpSpPr>
            <a:xfrm>
              <a:off x="1764248" y="2564904"/>
              <a:ext cx="5760000" cy="3600000"/>
              <a:chOff x="1331913" y="2927349"/>
              <a:chExt cx="5760000" cy="3600000"/>
            </a:xfrm>
          </p:grpSpPr>
          <p:sp>
            <p:nvSpPr>
              <p:cNvPr id="210" name="Google Shape;210;p12"/>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11" name="Google Shape;211;p12"/>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12" name="Google Shape;212;p12"/>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13" name="Google Shape;213;p12"/>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14" name="Google Shape;214;p12"/>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215" name="Google Shape;215;p12"/>
            <p:cNvSpPr/>
            <p:nvPr/>
          </p:nvSpPr>
          <p:spPr>
            <a:xfrm>
              <a:off x="4284248" y="2438375"/>
              <a:ext cx="720000" cy="108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16" name="Google Shape;216;p12"/>
            <p:cNvSpPr/>
            <p:nvPr/>
          </p:nvSpPr>
          <p:spPr>
            <a:xfrm>
              <a:off x="4284248" y="6174676"/>
              <a:ext cx="720000" cy="108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17" name="Google Shape;217;p12"/>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218" name="Google Shape;218;p12"/>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1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Referee Pre-Game Preparation</a:t>
            </a:r>
            <a:endParaRPr/>
          </a:p>
        </p:txBody>
      </p:sp>
      <p:pic>
        <p:nvPicPr>
          <p:cNvPr descr="http://www.betterrugbycoaching.com/images/rugby-drill-content/rugby_drill_image224.gif" id="225" name="Google Shape;225;p13"/>
          <p:cNvPicPr preferRelativeResize="0"/>
          <p:nvPr/>
        </p:nvPicPr>
        <p:blipFill rotWithShape="1">
          <a:blip r:embed="rId3">
            <a:alphaModFix/>
          </a:blip>
          <a:srcRect b="0" l="0" r="0" t="0"/>
          <a:stretch/>
        </p:blipFill>
        <p:spPr>
          <a:xfrm>
            <a:off x="1380529" y="1555514"/>
            <a:ext cx="6071792" cy="407886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1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Captain’s Talk</a:t>
            </a:r>
            <a:endParaRPr/>
          </a:p>
        </p:txBody>
      </p:sp>
      <p:sp>
        <p:nvSpPr>
          <p:cNvPr id="232" name="Google Shape;232;p14"/>
          <p:cNvSpPr/>
          <p:nvPr/>
        </p:nvSpPr>
        <p:spPr>
          <a:xfrm>
            <a:off x="899592" y="1671099"/>
            <a:ext cx="7992888" cy="2092009"/>
          </a:xfrm>
          <a:prstGeom prst="rect">
            <a:avLst/>
          </a:prstGeom>
          <a:solidFill>
            <a:srgbClr val="17365D">
              <a:alpha val="35294"/>
            </a:srgbClr>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does the captain’s talk (coin toss) provide an opportunity for?</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does the winning captain get?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
        <p:nvSpPr>
          <p:cNvPr id="233" name="Google Shape;233;p14"/>
          <p:cNvSpPr txBox="1"/>
          <p:nvPr/>
        </p:nvSpPr>
        <p:spPr>
          <a:xfrm>
            <a:off x="1185927" y="4139626"/>
            <a:ext cx="7003332" cy="1569660"/>
          </a:xfrm>
          <a:prstGeom prst="rect">
            <a:avLst/>
          </a:prstGeom>
          <a:noFill/>
          <a:ln>
            <a:noFill/>
          </a:ln>
        </p:spPr>
        <p:txBody>
          <a:bodyPr anchorCtr="0" anchor="t" bIns="45700" lIns="91425" spcFirstLastPara="1" rIns="91425" wrap="square" tIns="45700">
            <a:spAutoFit/>
          </a:bodyPr>
          <a:lstStyle/>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ball</a:t>
            </a:r>
            <a:endParaRPr b="0" i="0" sz="2400" u="none" cap="none" strike="noStrike">
              <a:solidFill>
                <a:srgbClr val="000000"/>
              </a:solidFill>
              <a:latin typeface="Arial"/>
              <a:ea typeface="Arial"/>
              <a:cs typeface="Arial"/>
              <a:sym typeface="Arial"/>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choice of the sub-box for the game</a:t>
            </a:r>
            <a:endParaRPr b="0" i="0" sz="2400" u="none" cap="none" strike="noStrike">
              <a:solidFill>
                <a:srgbClr val="000000"/>
              </a:solidFill>
              <a:latin typeface="Arial"/>
              <a:ea typeface="Arial"/>
              <a:cs typeface="Arial"/>
              <a:sym typeface="Arial"/>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direction of the play for the first half</a:t>
            </a:r>
            <a:endParaRPr b="0" i="0" sz="2400" u="none" cap="none" strike="noStrike">
              <a:solidFill>
                <a:srgbClr val="000000"/>
              </a:solidFill>
              <a:latin typeface="Arial"/>
              <a:ea typeface="Arial"/>
              <a:cs typeface="Arial"/>
              <a:sym typeface="Arial"/>
            </a:endParaRPr>
          </a:p>
          <a:p>
            <a:pPr indent="-133350" lvl="0" marL="28575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aphicFrame>
        <p:nvGraphicFramePr>
          <p:cNvPr id="234" name="Google Shape;234;p14"/>
          <p:cNvGraphicFramePr/>
          <p:nvPr/>
        </p:nvGraphicFramePr>
        <p:xfrm>
          <a:off x="7826792" y="1671099"/>
          <a:ext cx="1065688" cy="845068"/>
        </p:xfrm>
        <a:graphic>
          <a:graphicData uri="http://schemas.openxmlformats.org/presentationml/2006/ole">
            <mc:AlternateContent>
              <mc:Choice Requires="v">
                <p:oleObj r:id="rId4" imgH="845068" imgW="1065688" progId="" spid="_x0000_s1">
                  <p:embed/>
                </p:oleObj>
              </mc:Choice>
              <mc:Fallback>
                <p:oleObj r:id="rId5" imgH="845068" imgW="1065688" progId="">
                  <p:embed/>
                  <p:pic>
                    <p:nvPicPr>
                      <p:cNvPr id="234" name="Google Shape;234;p14"/>
                      <p:cNvPicPr preferRelativeResize="0"/>
                      <p:nvPr/>
                    </p:nvPicPr>
                    <p:blipFill rotWithShape="1">
                      <a:blip r:embed="rId6">
                        <a:alphaModFix/>
                      </a:blip>
                      <a:srcRect b="0" l="0" r="0" t="0"/>
                      <a:stretch/>
                    </p:blipFill>
                    <p:spPr>
                      <a:xfrm>
                        <a:off x="7826792" y="1671099"/>
                        <a:ext cx="1065688" cy="845068"/>
                      </a:xfrm>
                      <a:prstGeom prst="rect">
                        <a:avLst/>
                      </a:prstGeom>
                      <a:noFill/>
                      <a:ln>
                        <a:noFill/>
                      </a:ln>
                    </p:spPr>
                  </p:pic>
                </p:oleObj>
              </mc:Fallback>
            </mc:AlternateContent>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5"/>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3</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STARTING THE GAME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1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Starting the Game</a:t>
            </a:r>
            <a:endParaRPr/>
          </a:p>
        </p:txBody>
      </p:sp>
      <p:sp>
        <p:nvSpPr>
          <p:cNvPr id="246" name="Google Shape;246;p16"/>
          <p:cNvSpPr/>
          <p:nvPr/>
        </p:nvSpPr>
        <p:spPr>
          <a:xfrm>
            <a:off x="899592" y="1399848"/>
            <a:ext cx="7992888" cy="661000"/>
          </a:xfrm>
          <a:prstGeom prst="rect">
            <a:avLst/>
          </a:prstGeom>
          <a:solidFill>
            <a:srgbClr val="17365D">
              <a:alpha val="35294"/>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Who stands where?</a:t>
            </a:r>
            <a:endParaRPr b="0" i="0" sz="1400" u="none" cap="none" strike="noStrike">
              <a:solidFill>
                <a:srgbClr val="000000"/>
              </a:solidFill>
              <a:latin typeface="Arial"/>
              <a:ea typeface="Arial"/>
              <a:cs typeface="Arial"/>
              <a:sym typeface="Arial"/>
            </a:endParaRPr>
          </a:p>
        </p:txBody>
      </p:sp>
      <p:grpSp>
        <p:nvGrpSpPr>
          <p:cNvPr id="247" name="Google Shape;247;p16"/>
          <p:cNvGrpSpPr/>
          <p:nvPr/>
        </p:nvGrpSpPr>
        <p:grpSpPr>
          <a:xfrm>
            <a:off x="1854679" y="2622430"/>
            <a:ext cx="5003322" cy="3247457"/>
            <a:chOff x="1764248" y="2220297"/>
            <a:chExt cx="5760000" cy="4279570"/>
          </a:xfrm>
        </p:grpSpPr>
        <p:grpSp>
          <p:nvGrpSpPr>
            <p:cNvPr id="248" name="Google Shape;248;p16"/>
            <p:cNvGrpSpPr/>
            <p:nvPr/>
          </p:nvGrpSpPr>
          <p:grpSpPr>
            <a:xfrm>
              <a:off x="1764248" y="2564904"/>
              <a:ext cx="5760000" cy="3600000"/>
              <a:chOff x="1331913" y="2927349"/>
              <a:chExt cx="5760000" cy="3600000"/>
            </a:xfrm>
          </p:grpSpPr>
          <p:sp>
            <p:nvSpPr>
              <p:cNvPr id="249" name="Google Shape;249;p16"/>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50" name="Google Shape;250;p16"/>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51" name="Google Shape;251;p16"/>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52" name="Google Shape;252;p16"/>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53" name="Google Shape;253;p16"/>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254" name="Google Shape;254;p16"/>
            <p:cNvSpPr/>
            <p:nvPr/>
          </p:nvSpPr>
          <p:spPr>
            <a:xfrm>
              <a:off x="4284248" y="2438375"/>
              <a:ext cx="720000" cy="108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55" name="Google Shape;255;p16"/>
            <p:cNvSpPr/>
            <p:nvPr/>
          </p:nvSpPr>
          <p:spPr>
            <a:xfrm>
              <a:off x="4284248" y="6174676"/>
              <a:ext cx="720000" cy="108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56" name="Google Shape;256;p16"/>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257" name="Google Shape;257;p16"/>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grpSp>
      <p:grpSp>
        <p:nvGrpSpPr>
          <p:cNvPr id="258" name="Google Shape;258;p16"/>
          <p:cNvGrpSpPr/>
          <p:nvPr/>
        </p:nvGrpSpPr>
        <p:grpSpPr>
          <a:xfrm>
            <a:off x="4356340" y="3127995"/>
            <a:ext cx="517584" cy="2405156"/>
            <a:chOff x="4356340" y="3127995"/>
            <a:chExt cx="517584" cy="2405156"/>
          </a:xfrm>
        </p:grpSpPr>
        <p:sp>
          <p:nvSpPr>
            <p:cNvPr id="259" name="Google Shape;259;p16"/>
            <p:cNvSpPr/>
            <p:nvPr/>
          </p:nvSpPr>
          <p:spPr>
            <a:xfrm>
              <a:off x="4356340" y="4149306"/>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60" name="Google Shape;260;p16"/>
            <p:cNvSpPr/>
            <p:nvPr/>
          </p:nvSpPr>
          <p:spPr>
            <a:xfrm>
              <a:off x="4528868" y="4525992"/>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61" name="Google Shape;261;p16"/>
            <p:cNvSpPr/>
            <p:nvPr/>
          </p:nvSpPr>
          <p:spPr>
            <a:xfrm>
              <a:off x="4426430" y="3651503"/>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62" name="Google Shape;262;p16"/>
            <p:cNvSpPr/>
            <p:nvPr/>
          </p:nvSpPr>
          <p:spPr>
            <a:xfrm>
              <a:off x="4574158" y="312799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63" name="Google Shape;263;p16"/>
            <p:cNvSpPr/>
            <p:nvPr/>
          </p:nvSpPr>
          <p:spPr>
            <a:xfrm>
              <a:off x="4598958" y="498458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64" name="Google Shape;264;p16"/>
            <p:cNvSpPr/>
            <p:nvPr/>
          </p:nvSpPr>
          <p:spPr>
            <a:xfrm>
              <a:off x="4701396" y="5360623"/>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grpSp>
        <p:nvGrpSpPr>
          <p:cNvPr id="265" name="Google Shape;265;p16"/>
          <p:cNvGrpSpPr/>
          <p:nvPr/>
        </p:nvGrpSpPr>
        <p:grpSpPr>
          <a:xfrm>
            <a:off x="3535753" y="3127689"/>
            <a:ext cx="199484" cy="2439960"/>
            <a:chOff x="3535753" y="3127689"/>
            <a:chExt cx="199484" cy="2439960"/>
          </a:xfrm>
        </p:grpSpPr>
        <p:sp>
          <p:nvSpPr>
            <p:cNvPr id="266" name="Google Shape;266;p16"/>
            <p:cNvSpPr/>
            <p:nvPr/>
          </p:nvSpPr>
          <p:spPr>
            <a:xfrm>
              <a:off x="3558397" y="416355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67" name="Google Shape;267;p16"/>
            <p:cNvSpPr/>
            <p:nvPr/>
          </p:nvSpPr>
          <p:spPr>
            <a:xfrm>
              <a:off x="3558396" y="366675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68" name="Google Shape;268;p16"/>
            <p:cNvSpPr/>
            <p:nvPr/>
          </p:nvSpPr>
          <p:spPr>
            <a:xfrm>
              <a:off x="3535753" y="3127689"/>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69" name="Google Shape;269;p16"/>
            <p:cNvSpPr/>
            <p:nvPr/>
          </p:nvSpPr>
          <p:spPr>
            <a:xfrm>
              <a:off x="3562709" y="453584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0" name="Google Shape;270;p16"/>
            <p:cNvSpPr/>
            <p:nvPr/>
          </p:nvSpPr>
          <p:spPr>
            <a:xfrm>
              <a:off x="3558396" y="498458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1" name="Google Shape;271;p16"/>
            <p:cNvSpPr/>
            <p:nvPr/>
          </p:nvSpPr>
          <p:spPr>
            <a:xfrm>
              <a:off x="3535753" y="5395121"/>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sp>
        <p:nvSpPr>
          <p:cNvPr id="272" name="Google Shape;272;p16"/>
          <p:cNvSpPr/>
          <p:nvPr/>
        </p:nvSpPr>
        <p:spPr>
          <a:xfrm>
            <a:off x="3957367" y="365941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nvGrpSpPr>
          <p:cNvPr id="273" name="Google Shape;273;p16"/>
          <p:cNvGrpSpPr/>
          <p:nvPr/>
        </p:nvGrpSpPr>
        <p:grpSpPr>
          <a:xfrm>
            <a:off x="3612313" y="2707390"/>
            <a:ext cx="172528" cy="3113905"/>
            <a:chOff x="3612313" y="2707390"/>
            <a:chExt cx="172528" cy="3113905"/>
          </a:xfrm>
        </p:grpSpPr>
        <p:sp>
          <p:nvSpPr>
            <p:cNvPr id="274" name="Google Shape;274;p16"/>
            <p:cNvSpPr/>
            <p:nvPr/>
          </p:nvSpPr>
          <p:spPr>
            <a:xfrm>
              <a:off x="3612313" y="2707390"/>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5" name="Google Shape;275;p16"/>
            <p:cNvSpPr/>
            <p:nvPr/>
          </p:nvSpPr>
          <p:spPr>
            <a:xfrm>
              <a:off x="3612313" y="564876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sp>
        <p:nvSpPr>
          <p:cNvPr id="276" name="Google Shape;276;p16"/>
          <p:cNvSpPr/>
          <p:nvPr/>
        </p:nvSpPr>
        <p:spPr>
          <a:xfrm>
            <a:off x="7366241" y="2385428"/>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7" name="Google Shape;277;p16"/>
          <p:cNvSpPr txBox="1"/>
          <p:nvPr/>
        </p:nvSpPr>
        <p:spPr>
          <a:xfrm>
            <a:off x="7538769" y="2317803"/>
            <a:ext cx="811601"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Attack</a:t>
            </a:r>
            <a:endParaRPr b="0" i="0" sz="1400" u="none" cap="none" strike="noStrike">
              <a:solidFill>
                <a:srgbClr val="000000"/>
              </a:solidFill>
              <a:latin typeface="Arial"/>
              <a:ea typeface="Arial"/>
              <a:cs typeface="Arial"/>
              <a:sym typeface="Arial"/>
            </a:endParaRPr>
          </a:p>
        </p:txBody>
      </p:sp>
      <p:sp>
        <p:nvSpPr>
          <p:cNvPr id="278" name="Google Shape;278;p16"/>
          <p:cNvSpPr txBox="1"/>
          <p:nvPr/>
        </p:nvSpPr>
        <p:spPr>
          <a:xfrm>
            <a:off x="7538769" y="2613809"/>
            <a:ext cx="88277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Defence</a:t>
            </a:r>
            <a:endParaRPr b="0" i="0" sz="1400" u="none" cap="none" strike="noStrike">
              <a:solidFill>
                <a:srgbClr val="000000"/>
              </a:solidFill>
              <a:latin typeface="Arial"/>
              <a:ea typeface="Arial"/>
              <a:cs typeface="Arial"/>
              <a:sym typeface="Arial"/>
            </a:endParaRPr>
          </a:p>
        </p:txBody>
      </p:sp>
      <p:sp>
        <p:nvSpPr>
          <p:cNvPr id="279" name="Google Shape;279;p16"/>
          <p:cNvSpPr txBox="1"/>
          <p:nvPr/>
        </p:nvSpPr>
        <p:spPr>
          <a:xfrm>
            <a:off x="7538769" y="2909815"/>
            <a:ext cx="95825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Referees</a:t>
            </a:r>
            <a:endParaRPr b="0" i="0" sz="1400" u="none" cap="none" strike="noStrike">
              <a:solidFill>
                <a:srgbClr val="000000"/>
              </a:solidFill>
              <a:latin typeface="Arial"/>
              <a:ea typeface="Arial"/>
              <a:cs typeface="Arial"/>
              <a:sym typeface="Arial"/>
            </a:endParaRPr>
          </a:p>
        </p:txBody>
      </p:sp>
      <p:sp>
        <p:nvSpPr>
          <p:cNvPr id="280" name="Google Shape;280;p16"/>
          <p:cNvSpPr/>
          <p:nvPr/>
        </p:nvSpPr>
        <p:spPr>
          <a:xfrm>
            <a:off x="7366241" y="2971342"/>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81" name="Google Shape;281;p16"/>
          <p:cNvSpPr/>
          <p:nvPr/>
        </p:nvSpPr>
        <p:spPr>
          <a:xfrm>
            <a:off x="7366241" y="266356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descr="http://www.englandtouch.org.uk/wp/wp-content/uploads/Referees-Euros-2014-v2.png" id="287" name="Google Shape;287;p17"/>
          <p:cNvPicPr preferRelativeResize="0"/>
          <p:nvPr/>
        </p:nvPicPr>
        <p:blipFill rotWithShape="1">
          <a:blip r:embed="rId3">
            <a:alphaModFix/>
          </a:blip>
          <a:srcRect b="0" l="0" r="0" t="0"/>
          <a:stretch/>
        </p:blipFill>
        <p:spPr>
          <a:xfrm>
            <a:off x="107504" y="620688"/>
            <a:ext cx="8604448" cy="4840002"/>
          </a:xfrm>
          <a:prstGeom prst="rect">
            <a:avLst/>
          </a:prstGeom>
          <a:noFill/>
          <a:ln>
            <a:noFill/>
          </a:ln>
          <a:effectLst>
            <a:outerShdw blurRad="76200" kx="1200000" rotWithShape="0" algn="br" sy="23000">
              <a:srgbClr val="000000">
                <a:alpha val="20000"/>
              </a:srgbClr>
            </a:outerShdw>
          </a:effectLst>
        </p:spPr>
      </p:pic>
      <p:sp>
        <p:nvSpPr>
          <p:cNvPr id="288" name="Google Shape;288;p1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Starting the Game</a:t>
            </a:r>
            <a:endParaRPr/>
          </a:p>
        </p:txBody>
      </p:sp>
      <p:sp>
        <p:nvSpPr>
          <p:cNvPr id="289" name="Google Shape;289;p17"/>
          <p:cNvSpPr/>
          <p:nvPr/>
        </p:nvSpPr>
        <p:spPr>
          <a:xfrm>
            <a:off x="773324" y="4324767"/>
            <a:ext cx="7272808" cy="165618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The referee’s shadow</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1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Taking the Tap</a:t>
            </a:r>
            <a:endParaRPr/>
          </a:p>
        </p:txBody>
      </p:sp>
      <p:grpSp>
        <p:nvGrpSpPr>
          <p:cNvPr id="295" name="Google Shape;295;p18"/>
          <p:cNvGrpSpPr/>
          <p:nvPr/>
        </p:nvGrpSpPr>
        <p:grpSpPr>
          <a:xfrm>
            <a:off x="269488" y="1733436"/>
            <a:ext cx="1810003" cy="2594250"/>
            <a:chOff x="269488" y="1733436"/>
            <a:chExt cx="1810003" cy="2594250"/>
          </a:xfrm>
        </p:grpSpPr>
        <p:sp>
          <p:nvSpPr>
            <p:cNvPr id="296" name="Google Shape;296;p18"/>
            <p:cNvSpPr txBox="1"/>
            <p:nvPr/>
          </p:nvSpPr>
          <p:spPr>
            <a:xfrm>
              <a:off x="398524" y="4019909"/>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1- Place</a:t>
              </a:r>
              <a:endParaRPr b="0" i="0" sz="1400" u="none" cap="none" strike="noStrike">
                <a:solidFill>
                  <a:srgbClr val="000000"/>
                </a:solidFill>
                <a:latin typeface="Arial"/>
                <a:ea typeface="Arial"/>
                <a:cs typeface="Arial"/>
                <a:sym typeface="Arial"/>
              </a:endParaRPr>
            </a:p>
          </p:txBody>
        </p:sp>
        <p:pic>
          <p:nvPicPr>
            <p:cNvPr id="297" name="Google Shape;297;p18"/>
            <p:cNvPicPr preferRelativeResize="0"/>
            <p:nvPr/>
          </p:nvPicPr>
          <p:blipFill rotWithShape="1">
            <a:blip r:embed="rId3">
              <a:alphaModFix/>
            </a:blip>
            <a:srcRect b="0" l="0" r="0" t="0"/>
            <a:stretch/>
          </p:blipFill>
          <p:spPr>
            <a:xfrm>
              <a:off x="269488" y="1733436"/>
              <a:ext cx="1810003" cy="2286319"/>
            </a:xfrm>
            <a:prstGeom prst="rect">
              <a:avLst/>
            </a:prstGeom>
            <a:noFill/>
            <a:ln>
              <a:noFill/>
            </a:ln>
          </p:spPr>
        </p:pic>
      </p:grpSp>
      <p:grpSp>
        <p:nvGrpSpPr>
          <p:cNvPr id="298" name="Google Shape;298;p18"/>
          <p:cNvGrpSpPr/>
          <p:nvPr/>
        </p:nvGrpSpPr>
        <p:grpSpPr>
          <a:xfrm>
            <a:off x="2390033" y="1790594"/>
            <a:ext cx="1800476" cy="2536939"/>
            <a:chOff x="2390033" y="1790594"/>
            <a:chExt cx="1800476" cy="2536939"/>
          </a:xfrm>
        </p:grpSpPr>
        <p:sp>
          <p:nvSpPr>
            <p:cNvPr id="299" name="Google Shape;299;p18"/>
            <p:cNvSpPr txBox="1"/>
            <p:nvPr/>
          </p:nvSpPr>
          <p:spPr>
            <a:xfrm>
              <a:off x="2559111" y="4019756"/>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2 - Release</a:t>
              </a:r>
              <a:endParaRPr b="0" i="0" sz="1400" u="none" cap="none" strike="noStrike">
                <a:solidFill>
                  <a:srgbClr val="000000"/>
                </a:solidFill>
                <a:latin typeface="Arial"/>
                <a:ea typeface="Arial"/>
                <a:cs typeface="Arial"/>
                <a:sym typeface="Arial"/>
              </a:endParaRPr>
            </a:p>
          </p:txBody>
        </p:sp>
        <p:pic>
          <p:nvPicPr>
            <p:cNvPr id="300" name="Google Shape;300;p18"/>
            <p:cNvPicPr preferRelativeResize="0"/>
            <p:nvPr/>
          </p:nvPicPr>
          <p:blipFill rotWithShape="1">
            <a:blip r:embed="rId4">
              <a:alphaModFix/>
            </a:blip>
            <a:srcRect b="0" l="0" r="0" t="0"/>
            <a:stretch/>
          </p:blipFill>
          <p:spPr>
            <a:xfrm>
              <a:off x="2390033" y="1790594"/>
              <a:ext cx="1800476" cy="2229161"/>
            </a:xfrm>
            <a:prstGeom prst="rect">
              <a:avLst/>
            </a:prstGeom>
            <a:noFill/>
            <a:ln>
              <a:noFill/>
            </a:ln>
          </p:spPr>
        </p:pic>
      </p:grpSp>
      <p:grpSp>
        <p:nvGrpSpPr>
          <p:cNvPr id="301" name="Google Shape;301;p18"/>
          <p:cNvGrpSpPr/>
          <p:nvPr/>
        </p:nvGrpSpPr>
        <p:grpSpPr>
          <a:xfrm>
            <a:off x="4999739" y="1809647"/>
            <a:ext cx="1428949" cy="2517886"/>
            <a:chOff x="4999739" y="1809647"/>
            <a:chExt cx="1428949" cy="2517886"/>
          </a:xfrm>
        </p:grpSpPr>
        <p:sp>
          <p:nvSpPr>
            <p:cNvPr id="302" name="Google Shape;302;p18"/>
            <p:cNvSpPr txBox="1"/>
            <p:nvPr/>
          </p:nvSpPr>
          <p:spPr>
            <a:xfrm>
              <a:off x="5079793" y="4019756"/>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3 - Tap</a:t>
              </a:r>
              <a:endParaRPr b="0" i="0" sz="1400" u="none" cap="none" strike="noStrike">
                <a:solidFill>
                  <a:srgbClr val="000000"/>
                </a:solidFill>
                <a:latin typeface="Arial"/>
                <a:ea typeface="Arial"/>
                <a:cs typeface="Arial"/>
                <a:sym typeface="Arial"/>
              </a:endParaRPr>
            </a:p>
          </p:txBody>
        </p:sp>
        <p:pic>
          <p:nvPicPr>
            <p:cNvPr id="303" name="Google Shape;303;p18"/>
            <p:cNvPicPr preferRelativeResize="0"/>
            <p:nvPr/>
          </p:nvPicPr>
          <p:blipFill rotWithShape="1">
            <a:blip r:embed="rId5">
              <a:alphaModFix/>
            </a:blip>
            <a:srcRect b="0" l="0" r="0" t="0"/>
            <a:stretch/>
          </p:blipFill>
          <p:spPr>
            <a:xfrm>
              <a:off x="4999739" y="1809647"/>
              <a:ext cx="1428949" cy="2210108"/>
            </a:xfrm>
            <a:prstGeom prst="rect">
              <a:avLst/>
            </a:prstGeom>
            <a:noFill/>
            <a:ln>
              <a:noFill/>
            </a:ln>
          </p:spPr>
        </p:pic>
      </p:grpSp>
      <p:grpSp>
        <p:nvGrpSpPr>
          <p:cNvPr id="304" name="Google Shape;304;p18"/>
          <p:cNvGrpSpPr/>
          <p:nvPr/>
        </p:nvGrpSpPr>
        <p:grpSpPr>
          <a:xfrm>
            <a:off x="7000429" y="2047805"/>
            <a:ext cx="1590897" cy="2279727"/>
            <a:chOff x="7000429" y="2047805"/>
            <a:chExt cx="1590897" cy="2279727"/>
          </a:xfrm>
        </p:grpSpPr>
        <p:sp>
          <p:nvSpPr>
            <p:cNvPr id="305" name="Google Shape;305;p18"/>
            <p:cNvSpPr txBox="1"/>
            <p:nvPr/>
          </p:nvSpPr>
          <p:spPr>
            <a:xfrm>
              <a:off x="7305407" y="4019755"/>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4 - Pick up</a:t>
              </a:r>
              <a:endParaRPr b="0" i="0" sz="1400" u="none" cap="none" strike="noStrike">
                <a:solidFill>
                  <a:srgbClr val="000000"/>
                </a:solidFill>
                <a:latin typeface="Arial"/>
                <a:ea typeface="Arial"/>
                <a:cs typeface="Arial"/>
                <a:sym typeface="Arial"/>
              </a:endParaRPr>
            </a:p>
          </p:txBody>
        </p:sp>
        <p:pic>
          <p:nvPicPr>
            <p:cNvPr id="306" name="Google Shape;306;p18"/>
            <p:cNvPicPr preferRelativeResize="0"/>
            <p:nvPr/>
          </p:nvPicPr>
          <p:blipFill rotWithShape="1">
            <a:blip r:embed="rId6">
              <a:alphaModFix/>
            </a:blip>
            <a:srcRect b="0" l="0" r="0" t="0"/>
            <a:stretch/>
          </p:blipFill>
          <p:spPr>
            <a:xfrm>
              <a:off x="7000429" y="2047805"/>
              <a:ext cx="1590897" cy="1971950"/>
            </a:xfrm>
            <a:prstGeom prst="rect">
              <a:avLst/>
            </a:prstGeom>
            <a:noFill/>
            <a:ln>
              <a:noFill/>
            </a:ln>
          </p:spPr>
        </p:pic>
      </p:grpSp>
      <p:sp>
        <p:nvSpPr>
          <p:cNvPr id="307" name="Google Shape;307;p18"/>
          <p:cNvSpPr txBox="1"/>
          <p:nvPr/>
        </p:nvSpPr>
        <p:spPr>
          <a:xfrm>
            <a:off x="4777867" y="4611283"/>
            <a:ext cx="2131891" cy="1169551"/>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Wait the Whistle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Any direction</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No more than 1m</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Defence can move forward</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1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4</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THE TOUCH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Agenda</a:t>
            </a:r>
            <a:endParaRPr/>
          </a:p>
        </p:txBody>
      </p:sp>
      <p:sp>
        <p:nvSpPr>
          <p:cNvPr id="98" name="Google Shape;98;p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80000"/>
              </a:lnSpc>
              <a:spcBef>
                <a:spcPts val="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Why you are interested in becoming a referee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Touch 1.01</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Pre-Game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Starting the 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The Touch</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Change of Possession</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Penalties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Interchanges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Scoring</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Referee Positioning</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Communication</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Conflict Management</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End of the 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Sports Officials Responsibilities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Referee Opportunities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2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pic>
        <p:nvPicPr>
          <p:cNvPr descr="http://www.google.co.uk/url?sa=i&amp;source=images&amp;cd=&amp;ved=0CAUQjBw&amp;url=http%3A%2F%2Fi.ytimg.com%2Fvi%2FVDocljyLnpw%2Fhqdefault.jpg&amp;ei=By_7VI-cLobuUsSTgtAP&amp;psig=AFQjCNEWeUuv2eu7apTXjEGXgBUsMXe8uw&amp;ust=1425834119831885" id="319" name="Google Shape;319;p20"/>
          <p:cNvPicPr preferRelativeResize="0"/>
          <p:nvPr/>
        </p:nvPicPr>
        <p:blipFill rotWithShape="1">
          <a:blip r:embed="rId3">
            <a:alphaModFix/>
          </a:blip>
          <a:srcRect b="0" l="0" r="0" t="0"/>
          <a:stretch/>
        </p:blipFill>
        <p:spPr>
          <a:xfrm>
            <a:off x="-2196752" y="692696"/>
            <a:ext cx="7104788" cy="5328592"/>
          </a:xfrm>
          <a:prstGeom prst="rect">
            <a:avLst/>
          </a:prstGeom>
          <a:noFill/>
          <a:ln>
            <a:noFill/>
          </a:ln>
        </p:spPr>
      </p:pic>
      <p:sp>
        <p:nvSpPr>
          <p:cNvPr id="320" name="Google Shape;320;p20"/>
          <p:cNvSpPr/>
          <p:nvPr/>
        </p:nvSpPr>
        <p:spPr>
          <a:xfrm>
            <a:off x="2051720" y="1399848"/>
            <a:ext cx="6120680" cy="93610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Who can make the touch?</a:t>
            </a:r>
            <a:endParaRPr b="0" i="0" sz="1400" u="none" cap="none" strike="noStrike">
              <a:solidFill>
                <a:srgbClr val="000000"/>
              </a:solidFill>
              <a:latin typeface="Arial"/>
              <a:ea typeface="Arial"/>
              <a:cs typeface="Arial"/>
              <a:sym typeface="Arial"/>
            </a:endParaRPr>
          </a:p>
        </p:txBody>
      </p:sp>
      <p:sp>
        <p:nvSpPr>
          <p:cNvPr id="321" name="Google Shape;321;p20"/>
          <p:cNvSpPr/>
          <p:nvPr/>
        </p:nvSpPr>
        <p:spPr>
          <a:xfrm>
            <a:off x="2051720" y="3140968"/>
            <a:ext cx="6120680" cy="93610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What counts as a touch?</a:t>
            </a:r>
            <a:endParaRPr b="0" i="0" sz="1400" u="none" cap="none" strike="noStrike">
              <a:solidFill>
                <a:srgbClr val="000000"/>
              </a:solidFill>
              <a:latin typeface="Arial"/>
              <a:ea typeface="Arial"/>
              <a:cs typeface="Arial"/>
              <a:sym typeface="Arial"/>
            </a:endParaRPr>
          </a:p>
        </p:txBody>
      </p:sp>
      <p:sp>
        <p:nvSpPr>
          <p:cNvPr id="322" name="Google Shape;322;p20"/>
          <p:cNvSpPr txBox="1"/>
          <p:nvPr/>
        </p:nvSpPr>
        <p:spPr>
          <a:xfrm>
            <a:off x="2195736" y="2564904"/>
            <a:ext cx="5832648"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17365D"/>
              </a:buClr>
              <a:buSzPts val="2400"/>
              <a:buFont typeface="Arial"/>
              <a:buNone/>
            </a:pPr>
            <a:r>
              <a:rPr b="0" i="0" lang="en-GB" sz="2400" u="none" cap="none" strike="noStrike">
                <a:solidFill>
                  <a:srgbClr val="17365D"/>
                </a:solidFill>
                <a:latin typeface="Arial"/>
                <a:ea typeface="Arial"/>
                <a:cs typeface="Arial"/>
                <a:sym typeface="Arial"/>
              </a:rPr>
              <a:t>Both the defender and the attacker</a:t>
            </a:r>
            <a:endParaRPr b="0" i="0" sz="1400" u="none" cap="none" strike="noStrike">
              <a:solidFill>
                <a:srgbClr val="000000"/>
              </a:solidFill>
              <a:latin typeface="Arial"/>
              <a:ea typeface="Arial"/>
              <a:cs typeface="Arial"/>
              <a:sym typeface="Arial"/>
            </a:endParaRPr>
          </a:p>
        </p:txBody>
      </p:sp>
      <p:pic>
        <p:nvPicPr>
          <p:cNvPr descr="Image result for touch" id="323" name="Google Shape;323;p20"/>
          <p:cNvPicPr preferRelativeResize="0"/>
          <p:nvPr/>
        </p:nvPicPr>
        <p:blipFill rotWithShape="1">
          <a:blip r:embed="rId4">
            <a:alphaModFix/>
          </a:blip>
          <a:srcRect b="0" l="0" r="0" t="0"/>
          <a:stretch/>
        </p:blipFill>
        <p:spPr>
          <a:xfrm>
            <a:off x="2051720" y="4250988"/>
            <a:ext cx="2476500" cy="1847851"/>
          </a:xfrm>
          <a:prstGeom prst="rect">
            <a:avLst/>
          </a:prstGeom>
          <a:noFill/>
          <a:ln>
            <a:noFill/>
          </a:ln>
        </p:spPr>
      </p:pic>
      <p:grpSp>
        <p:nvGrpSpPr>
          <p:cNvPr id="324" name="Google Shape;324;p20"/>
          <p:cNvGrpSpPr/>
          <p:nvPr/>
        </p:nvGrpSpPr>
        <p:grpSpPr>
          <a:xfrm>
            <a:off x="4788024" y="4005064"/>
            <a:ext cx="1363725" cy="2088468"/>
            <a:chOff x="1693797" y="-3001"/>
            <a:chExt cx="3599160" cy="5854617"/>
          </a:xfrm>
        </p:grpSpPr>
        <p:pic>
          <p:nvPicPr>
            <p:cNvPr descr="https://wildwesttouch.files.wordpress.com/2012/01/kev-hobbs.jpg" id="325" name="Google Shape;325;p20"/>
            <p:cNvPicPr preferRelativeResize="0"/>
            <p:nvPr/>
          </p:nvPicPr>
          <p:blipFill rotWithShape="1">
            <a:blip r:embed="rId5">
              <a:alphaModFix/>
            </a:blip>
            <a:srcRect b="0" l="0" r="0" t="0"/>
            <a:stretch/>
          </p:blipFill>
          <p:spPr>
            <a:xfrm>
              <a:off x="1693797" y="1052736"/>
              <a:ext cx="3599160" cy="4798880"/>
            </a:xfrm>
            <a:prstGeom prst="rect">
              <a:avLst/>
            </a:prstGeom>
            <a:noFill/>
            <a:ln>
              <a:noFill/>
            </a:ln>
          </p:spPr>
        </p:pic>
        <p:pic>
          <p:nvPicPr>
            <p:cNvPr descr="http://www.google.co.uk/url?sa=i&amp;source=images&amp;cd=&amp;ved=0CAUQjBw&amp;url=http%3A%2F%2F67.23.252.251%2F~stylex%2Fimage%2Fcache%2Fdata%2Fchina%2F237-600x600.png&amp;ei=3zT7VKL6HMbeU6enhMgK&amp;psig=AFQjCNHhu-MHSJakZNo-smF_cD1qxVltiA&amp;ust=1425835615538231" id="326" name="Google Shape;326;p20"/>
            <p:cNvPicPr preferRelativeResize="0"/>
            <p:nvPr/>
          </p:nvPicPr>
          <p:blipFill rotWithShape="1">
            <a:blip r:embed="rId6">
              <a:alphaModFix/>
            </a:blip>
            <a:srcRect b="0" l="0" r="0" t="0"/>
            <a:stretch/>
          </p:blipFill>
          <p:spPr>
            <a:xfrm>
              <a:off x="1850554" y="-3001"/>
              <a:ext cx="3225502" cy="3024336"/>
            </a:xfrm>
            <a:prstGeom prst="rect">
              <a:avLst/>
            </a:prstGeom>
            <a:noFill/>
            <a:ln>
              <a:noFill/>
            </a:ln>
          </p:spPr>
        </p:pic>
      </p:grpSp>
      <p:pic>
        <p:nvPicPr>
          <p:cNvPr id="327" name="Google Shape;327;p20"/>
          <p:cNvPicPr preferRelativeResize="0"/>
          <p:nvPr/>
        </p:nvPicPr>
        <p:blipFill rotWithShape="1">
          <a:blip r:embed="rId7">
            <a:alphaModFix/>
          </a:blip>
          <a:srcRect b="0" l="0" r="0" t="0"/>
          <a:stretch/>
        </p:blipFill>
        <p:spPr>
          <a:xfrm>
            <a:off x="6372200" y="4289141"/>
            <a:ext cx="986315" cy="1588131"/>
          </a:xfrm>
          <a:prstGeom prst="rect">
            <a:avLst/>
          </a:prstGeom>
          <a:noFill/>
          <a:ln>
            <a:noFill/>
          </a:ln>
        </p:spPr>
      </p:pic>
      <p:pic>
        <p:nvPicPr>
          <p:cNvPr descr="http://www-static2.spulsecdn.net/pics/00/01/11/48/1114878_1_O.jpg" id="328" name="Google Shape;328;p20"/>
          <p:cNvPicPr preferRelativeResize="0"/>
          <p:nvPr/>
        </p:nvPicPr>
        <p:blipFill rotWithShape="1">
          <a:blip r:embed="rId8">
            <a:alphaModFix/>
          </a:blip>
          <a:srcRect b="0" l="0" r="0" t="0"/>
          <a:stretch/>
        </p:blipFill>
        <p:spPr>
          <a:xfrm>
            <a:off x="7433894" y="3898718"/>
            <a:ext cx="1386578" cy="190654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2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2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2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2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sp>
        <p:nvSpPr>
          <p:cNvPr id="335" name="Google Shape;335;p21"/>
          <p:cNvSpPr txBox="1"/>
          <p:nvPr>
            <p:ph idx="1" type="body"/>
          </p:nvPr>
        </p:nvSpPr>
        <p:spPr>
          <a:xfrm>
            <a:off x="3249373" y="4734748"/>
            <a:ext cx="5571099" cy="10801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40"/>
              <a:buFont typeface="Arial"/>
              <a:buNone/>
            </a:pPr>
            <a:r>
              <a:rPr b="0" i="0" lang="en-GB" sz="2400" u="none" cap="none" strike="noStrike">
                <a:solidFill>
                  <a:schemeClr val="dk1"/>
                </a:solidFill>
                <a:latin typeface="Arial"/>
                <a:ea typeface="Arial"/>
                <a:cs typeface="Arial"/>
                <a:sym typeface="Arial"/>
              </a:rPr>
              <a:t>If the Touch count reaches 6, a change of possession occurs</a:t>
            </a:r>
            <a:endParaRPr/>
          </a:p>
        </p:txBody>
      </p:sp>
      <p:pic>
        <p:nvPicPr>
          <p:cNvPr descr="http://www.google.co.uk/url?sa=i&amp;source=images&amp;cd=&amp;ved=0CAUQjBw&amp;url=http%3A%2F%2Fwww.buzzardrugby.co.uk%2Ftwo%2Folympic%2Fcache%2Flofthumbs%2F650x300-ball2.jpg&amp;ei=Azj7VOe4CIT2UJCXhNgE&amp;psig=AFQjCNFfYOxp5YtKu8x7YnwVNSKSPFunxg&amp;ust=1425836419196146" id="336" name="Google Shape;336;p21"/>
          <p:cNvPicPr preferRelativeResize="0"/>
          <p:nvPr/>
        </p:nvPicPr>
        <p:blipFill rotWithShape="1">
          <a:blip r:embed="rId3">
            <a:alphaModFix/>
          </a:blip>
          <a:srcRect b="0" l="0" r="0" t="0"/>
          <a:stretch/>
        </p:blipFill>
        <p:spPr>
          <a:xfrm>
            <a:off x="683568" y="1412776"/>
            <a:ext cx="8352928" cy="3168352"/>
          </a:xfrm>
          <a:prstGeom prst="rect">
            <a:avLst/>
          </a:prstGeom>
          <a:noFill/>
          <a:ln>
            <a:noFill/>
          </a:ln>
        </p:spPr>
      </p:pic>
      <p:sp>
        <p:nvSpPr>
          <p:cNvPr id="337" name="Google Shape;337;p21"/>
          <p:cNvSpPr/>
          <p:nvPr/>
        </p:nvSpPr>
        <p:spPr>
          <a:xfrm>
            <a:off x="899592" y="1628800"/>
            <a:ext cx="7920880" cy="115212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Following a touch, the attacker must roll the ball at the </a:t>
            </a:r>
            <a:r>
              <a:rPr b="1" i="0" lang="en-GB" sz="2200" u="none" cap="none" strike="noStrike">
                <a:solidFill>
                  <a:schemeClr val="lt1"/>
                </a:solidFill>
                <a:latin typeface="Arial"/>
                <a:ea typeface="Arial"/>
                <a:cs typeface="Arial"/>
                <a:sym typeface="Arial"/>
              </a:rPr>
              <a:t>mark</a:t>
            </a:r>
            <a:r>
              <a:rPr b="0" i="0" lang="en-GB" sz="22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a:t>
            </a:r>
            <a:r>
              <a:rPr b="1" i="0" lang="en-GB" sz="2200" u="none" cap="none" strike="noStrike">
                <a:solidFill>
                  <a:schemeClr val="lt1"/>
                </a:solidFill>
                <a:latin typeface="Arial"/>
                <a:ea typeface="Arial"/>
                <a:cs typeface="Arial"/>
                <a:sym typeface="Arial"/>
              </a:rPr>
              <a:t>mark</a:t>
            </a:r>
            <a:r>
              <a:rPr b="0" i="0" lang="en-GB" sz="2200" u="none" cap="none" strike="noStrike">
                <a:solidFill>
                  <a:schemeClr val="lt1"/>
                </a:solidFill>
                <a:latin typeface="Arial"/>
                <a:ea typeface="Arial"/>
                <a:cs typeface="Arial"/>
                <a:sym typeface="Arial"/>
              </a:rPr>
              <a:t> is where the touch occurred.</a:t>
            </a:r>
            <a:endParaRPr b="0" i="0" sz="1400" u="none" cap="none" strike="noStrike">
              <a:solidFill>
                <a:srgbClr val="000000"/>
              </a:solidFill>
              <a:latin typeface="Arial"/>
              <a:ea typeface="Arial"/>
              <a:cs typeface="Arial"/>
              <a:sym typeface="Arial"/>
            </a:endParaRPr>
          </a:p>
        </p:txBody>
      </p:sp>
      <p:pic>
        <p:nvPicPr>
          <p:cNvPr descr="http://www.google.co.uk/url?sa=i&amp;source=images&amp;cd=&amp;ved=0CAUQjBw&amp;url=https%3A%2F%2Ferikhultman.files.wordpress.com%2F2010%2F10%2Fsixfingerhand.jpg&amp;ei=bzn7VMr6DMXlUqDxguAL&amp;psig=AFQjCNHGzcB0Zm4V0evXxnEXZVIOzQBuew&amp;ust=1425836783281673" id="338" name="Google Shape;338;p21"/>
          <p:cNvPicPr preferRelativeResize="0"/>
          <p:nvPr/>
        </p:nvPicPr>
        <p:blipFill rotWithShape="1">
          <a:blip r:embed="rId4">
            <a:alphaModFix/>
          </a:blip>
          <a:srcRect b="0" l="0" r="0" t="0"/>
          <a:stretch/>
        </p:blipFill>
        <p:spPr>
          <a:xfrm>
            <a:off x="251520" y="3933056"/>
            <a:ext cx="3003922" cy="268350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2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pic>
        <p:nvPicPr>
          <p:cNvPr descr="http://www.google.co.uk/url?sa=i&amp;source=images&amp;cd=&amp;ved=0CAUQjBw&amp;url=http%3A%2F%2Fwww.touchdump.com%2Fimages%2Fhome_sliders%2FAustralia_South_Africa.jpg&amp;ei=pSP8VJHpL4K0Pez4gZAD&amp;psig=AFQjCNGKjcgYmoF-WTBT86oe_ION4D6U2A&amp;ust=1425896741888135" id="345" name="Google Shape;345;p22"/>
          <p:cNvPicPr preferRelativeResize="0"/>
          <p:nvPr/>
        </p:nvPicPr>
        <p:blipFill rotWithShape="1">
          <a:blip r:embed="rId3">
            <a:alphaModFix/>
          </a:blip>
          <a:srcRect b="0" l="0" r="0" t="0"/>
          <a:stretch/>
        </p:blipFill>
        <p:spPr>
          <a:xfrm>
            <a:off x="-619887" y="272826"/>
            <a:ext cx="9872407" cy="6585173"/>
          </a:xfrm>
          <a:prstGeom prst="rect">
            <a:avLst/>
          </a:prstGeom>
          <a:noFill/>
          <a:ln>
            <a:noFill/>
          </a:ln>
        </p:spPr>
      </p:pic>
      <p:sp>
        <p:nvSpPr>
          <p:cNvPr id="346" name="Google Shape;346;p22"/>
          <p:cNvSpPr/>
          <p:nvPr/>
        </p:nvSpPr>
        <p:spPr>
          <a:xfrm>
            <a:off x="179512" y="1556792"/>
            <a:ext cx="8424936" cy="295232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A </a:t>
            </a:r>
            <a:r>
              <a:rPr b="1" i="0" lang="en-GB" sz="2200" u="none" cap="none" strike="noStrike">
                <a:solidFill>
                  <a:schemeClr val="lt1"/>
                </a:solidFill>
                <a:latin typeface="Arial"/>
                <a:ea typeface="Arial"/>
                <a:cs typeface="Arial"/>
                <a:sym typeface="Arial"/>
              </a:rPr>
              <a:t>roll ball</a:t>
            </a:r>
            <a:r>
              <a:rPr b="0" i="0" lang="en-GB" sz="2200" u="none" cap="none" strike="noStrike">
                <a:solidFill>
                  <a:schemeClr val="lt1"/>
                </a:solidFill>
                <a:latin typeface="Arial"/>
                <a:ea typeface="Arial"/>
                <a:cs typeface="Arial"/>
                <a:sym typeface="Arial"/>
              </a:rPr>
              <a:t> must be </a:t>
            </a:r>
            <a:r>
              <a:rPr b="1" i="0" lang="en-GB" sz="2200" u="none" cap="none" strike="noStrike">
                <a:solidFill>
                  <a:schemeClr val="lt1"/>
                </a:solidFill>
                <a:latin typeface="Arial"/>
                <a:ea typeface="Arial"/>
                <a:cs typeface="Arial"/>
                <a:sym typeface="Arial"/>
              </a:rPr>
              <a:t>controlled.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Correct Procedure: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Ball placed</a:t>
            </a:r>
            <a:r>
              <a:rPr b="0" i="0" lang="en-GB" sz="2200" u="none" cap="none" strike="noStrike">
                <a:solidFill>
                  <a:schemeClr val="lt1"/>
                </a:solidFill>
                <a:latin typeface="Arial"/>
                <a:ea typeface="Arial"/>
                <a:cs typeface="Arial"/>
                <a:sym typeface="Arial"/>
              </a:rPr>
              <a:t> on the ground</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Minimum</a:t>
            </a:r>
            <a:r>
              <a:rPr b="0" i="0" lang="en-GB" sz="2200" u="none" cap="none" strike="noStrike">
                <a:solidFill>
                  <a:schemeClr val="lt1"/>
                </a:solidFill>
                <a:latin typeface="Arial"/>
                <a:ea typeface="Arial"/>
                <a:cs typeface="Arial"/>
                <a:sym typeface="Arial"/>
              </a:rPr>
              <a:t> of a </a:t>
            </a:r>
            <a:r>
              <a:rPr b="1" i="0" lang="en-GB" sz="2200" u="none" cap="none" strike="noStrike">
                <a:solidFill>
                  <a:schemeClr val="lt1"/>
                </a:solidFill>
                <a:latin typeface="Arial"/>
                <a:ea typeface="Arial"/>
                <a:cs typeface="Arial"/>
                <a:sym typeface="Arial"/>
              </a:rPr>
              <a:t>foot passing over</a:t>
            </a:r>
            <a:endParaRPr b="0" i="0" sz="22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Feets parallel </a:t>
            </a:r>
            <a:r>
              <a:rPr b="0" i="0" lang="en-GB" sz="2200" u="none" cap="none" strike="noStrike">
                <a:solidFill>
                  <a:schemeClr val="lt1"/>
                </a:solidFill>
                <a:latin typeface="Arial"/>
                <a:ea typeface="Arial"/>
                <a:cs typeface="Arial"/>
                <a:sym typeface="Arial"/>
              </a:rPr>
              <a:t>to the </a:t>
            </a:r>
            <a:r>
              <a:rPr b="1" i="0" lang="en-GB" sz="2200" u="none" cap="none" strike="noStrike">
                <a:solidFill>
                  <a:schemeClr val="lt1"/>
                </a:solidFill>
                <a:latin typeface="Arial"/>
                <a:ea typeface="Arial"/>
                <a:cs typeface="Arial"/>
                <a:sym typeface="Arial"/>
              </a:rPr>
              <a:t>side-lines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ball </a:t>
            </a:r>
            <a:r>
              <a:rPr b="1" i="0" lang="en-GB" sz="2200" u="none" cap="none" strike="noStrike">
                <a:solidFill>
                  <a:schemeClr val="lt1"/>
                </a:solidFill>
                <a:latin typeface="Arial"/>
                <a:ea typeface="Arial"/>
                <a:cs typeface="Arial"/>
                <a:sym typeface="Arial"/>
              </a:rPr>
              <a:t>must not</a:t>
            </a:r>
            <a:r>
              <a:rPr b="0" i="0" lang="en-GB" sz="2200" u="none" cap="none" strike="noStrike">
                <a:solidFill>
                  <a:schemeClr val="lt1"/>
                </a:solidFill>
                <a:latin typeface="Arial"/>
                <a:ea typeface="Arial"/>
                <a:cs typeface="Arial"/>
                <a:sym typeface="Arial"/>
              </a:rPr>
              <a:t> be rolled more than </a:t>
            </a:r>
            <a:r>
              <a:rPr b="1" i="0" lang="en-GB" sz="2200" u="none" cap="none" strike="noStrike">
                <a:solidFill>
                  <a:schemeClr val="lt1"/>
                </a:solidFill>
                <a:latin typeface="Arial"/>
                <a:ea typeface="Arial"/>
                <a:cs typeface="Arial"/>
                <a:sym typeface="Arial"/>
              </a:rPr>
              <a:t>1m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2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ONSIDE</a:t>
            </a:r>
            <a:endParaRPr/>
          </a:p>
        </p:txBody>
      </p:sp>
      <p:pic>
        <p:nvPicPr>
          <p:cNvPr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id="353" name="Google Shape;353;p23"/>
          <p:cNvPicPr preferRelativeResize="0"/>
          <p:nvPr/>
        </p:nvPicPr>
        <p:blipFill rotWithShape="1">
          <a:blip r:embed="rId3">
            <a:alphaModFix/>
          </a:blip>
          <a:srcRect b="0" l="0" r="0" t="0"/>
          <a:stretch/>
        </p:blipFill>
        <p:spPr>
          <a:xfrm>
            <a:off x="251519" y="1340767"/>
            <a:ext cx="6984777" cy="4653995"/>
          </a:xfrm>
          <a:prstGeom prst="rect">
            <a:avLst/>
          </a:prstGeom>
          <a:noFill/>
          <a:ln>
            <a:noFill/>
          </a:ln>
        </p:spPr>
      </p:pic>
      <p:sp>
        <p:nvSpPr>
          <p:cNvPr id="354" name="Google Shape;354;p23"/>
          <p:cNvSpPr/>
          <p:nvPr/>
        </p:nvSpPr>
        <p:spPr>
          <a:xfrm>
            <a:off x="115852" y="2852936"/>
            <a:ext cx="8856985" cy="2232248"/>
          </a:xfrm>
          <a:prstGeom prst="rect">
            <a:avLst/>
          </a:prstGeom>
          <a:solidFill>
            <a:srgbClr val="17375E">
              <a:alpha val="83529"/>
            </a:srgbClr>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Once the touch occurs, the </a:t>
            </a:r>
            <a:r>
              <a:rPr b="1" i="0" lang="en-GB" sz="2200" u="none" cap="none" strike="noStrike">
                <a:solidFill>
                  <a:schemeClr val="lt1"/>
                </a:solidFill>
                <a:latin typeface="Arial"/>
                <a:ea typeface="Arial"/>
                <a:cs typeface="Arial"/>
                <a:sym typeface="Arial"/>
              </a:rPr>
              <a:t>defence</a:t>
            </a:r>
            <a:r>
              <a:rPr b="0" i="0" lang="en-GB" sz="2200" u="none" cap="none" strike="noStrike">
                <a:solidFill>
                  <a:schemeClr val="lt1"/>
                </a:solidFill>
                <a:latin typeface="Arial"/>
                <a:ea typeface="Arial"/>
                <a:cs typeface="Arial"/>
                <a:sym typeface="Arial"/>
              </a:rPr>
              <a:t> must retreat “</a:t>
            </a:r>
            <a:r>
              <a:rPr b="1" i="0" lang="en-GB" sz="2200" u="none" cap="none" strike="noStrike">
                <a:solidFill>
                  <a:schemeClr val="lt1"/>
                </a:solidFill>
                <a:latin typeface="Arial"/>
                <a:ea typeface="Arial"/>
                <a:cs typeface="Arial"/>
                <a:sym typeface="Arial"/>
              </a:rPr>
              <a:t>5m</a:t>
            </a:r>
            <a:r>
              <a:rPr b="0" i="0" lang="en-GB" sz="2200" u="none" cap="none" strike="noStrike">
                <a:solidFill>
                  <a:schemeClr val="lt1"/>
                </a:solidFill>
                <a:latin typeface="Arial"/>
                <a:ea typeface="Arial"/>
                <a:cs typeface="Arial"/>
                <a:sym typeface="Arial"/>
              </a:rPr>
              <a:t>”.  In most matches this distance is 6-8m as it allows smoother play.</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a:t>
            </a:r>
            <a:r>
              <a:rPr b="1" i="0" lang="en-GB" sz="2200" u="none" cap="none" strike="noStrike">
                <a:solidFill>
                  <a:schemeClr val="lt1"/>
                </a:solidFill>
                <a:latin typeface="Arial"/>
                <a:ea typeface="Arial"/>
                <a:cs typeface="Arial"/>
                <a:sym typeface="Arial"/>
              </a:rPr>
              <a:t>defence</a:t>
            </a:r>
            <a:r>
              <a:rPr b="0" i="0" lang="en-GB" sz="2200" u="none" cap="none" strike="noStrike">
                <a:solidFill>
                  <a:schemeClr val="lt1"/>
                </a:solidFill>
                <a:latin typeface="Arial"/>
                <a:ea typeface="Arial"/>
                <a:cs typeface="Arial"/>
                <a:sym typeface="Arial"/>
              </a:rPr>
              <a:t> may only advance once they reach the “</a:t>
            </a:r>
            <a:r>
              <a:rPr b="1" i="0" lang="en-GB" sz="2200" u="none" cap="none" strike="noStrike">
                <a:solidFill>
                  <a:schemeClr val="lt1"/>
                </a:solidFill>
                <a:latin typeface="Arial"/>
                <a:ea typeface="Arial"/>
                <a:cs typeface="Arial"/>
                <a:sym typeface="Arial"/>
              </a:rPr>
              <a:t>5m</a:t>
            </a:r>
            <a:r>
              <a:rPr b="0" i="0" lang="en-GB" sz="2200" u="none" cap="none" strike="noStrike">
                <a:solidFill>
                  <a:schemeClr val="lt1"/>
                </a:solidFill>
                <a:latin typeface="Arial"/>
                <a:ea typeface="Arial"/>
                <a:cs typeface="Arial"/>
                <a:sym typeface="Arial"/>
              </a:rPr>
              <a:t>” line, or their scoreline with both feet.</a:t>
            </a:r>
            <a:endParaRPr b="0" i="0" sz="22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2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5</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CHANGE OF POSSESSION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2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When “things” go wrong</a:t>
            </a:r>
            <a:endParaRPr/>
          </a:p>
        </p:txBody>
      </p:sp>
      <p:graphicFrame>
        <p:nvGraphicFramePr>
          <p:cNvPr id="365" name="Google Shape;365;p25"/>
          <p:cNvGraphicFramePr/>
          <p:nvPr/>
        </p:nvGraphicFramePr>
        <p:xfrm>
          <a:off x="683568" y="2095276"/>
          <a:ext cx="3000000" cy="3000000"/>
        </p:xfrm>
        <a:graphic>
          <a:graphicData uri="http://schemas.openxmlformats.org/drawingml/2006/table">
            <a:tbl>
              <a:tblPr bandRow="1" firstRow="1">
                <a:noFill/>
                <a:tableStyleId>{D17DB2C8-7AE6-4BF8-8B11-79FB65A6AD08}</a:tableStyleId>
              </a:tblPr>
              <a:tblGrid>
                <a:gridCol w="3600000"/>
                <a:gridCol w="612000"/>
                <a:gridCol w="3600000"/>
              </a:tblGrid>
              <a:tr h="936000">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mistakes / technical errors</a:t>
                      </a:r>
                      <a:endParaRPr b="0" sz="2800" u="none" cap="none" strike="noStrike">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solidFill>
                      <a:srgbClr val="1B305B"/>
                    </a:solidFil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T cap="flat" cmpd="sng" w="12700">
                      <a:solidFill>
                        <a:schemeClr val="dk1"/>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rule infringement</a:t>
                      </a:r>
                      <a:endParaRPr b="0" sz="2800" u="none" cap="none" strike="noStrike">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solidFill>
                      <a:srgbClr val="1B305B"/>
                    </a:solidFill>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solidFill>
                            <a:srgbClr val="1B305B"/>
                          </a:solidFill>
                          <a:latin typeface="Calibri"/>
                          <a:ea typeface="Calibri"/>
                          <a:cs typeface="Calibri"/>
                          <a:sym typeface="Calibri"/>
                        </a:rPr>
                        <a:t>↓</a:t>
                      </a:r>
                      <a:endParaRPr b="0" sz="2800" u="none" cap="none" strike="noStrike">
                        <a:solidFill>
                          <a:srgbClr val="1B305B"/>
                        </a:solidFill>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solidFill>
                            <a:srgbClr val="1B305B"/>
                          </a:solidFill>
                          <a:latin typeface="Calibri"/>
                          <a:ea typeface="Calibri"/>
                          <a:cs typeface="Calibri"/>
                          <a:sym typeface="Calibri"/>
                        </a:rPr>
                        <a:t>↓</a:t>
                      </a:r>
                      <a:endParaRPr b="0" sz="2800" u="none" cap="none" strike="noStrike">
                        <a:solidFill>
                          <a:srgbClr val="1B305B"/>
                        </a:solidFill>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change of possession</a:t>
                      </a:r>
                      <a:endParaRPr sz="1400" u="none" cap="none" strike="noStrike"/>
                    </a:p>
                  </a:txBody>
                  <a:tcPr marT="45725" marB="45725" marR="91450" marL="91450" anchor="ctr">
                    <a:lnL cap="flat" cmpd="sng" w="12700">
                      <a:solidFill>
                        <a:schemeClr val="dk1"/>
                      </a:solidFill>
                      <a:prstDash val="solid"/>
                      <a:round/>
                      <a:headEnd len="sm" w="sm" type="none"/>
                      <a:tailEnd len="sm" w="sm" type="none"/>
                    </a:lnL>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penalty</a:t>
                      </a:r>
                      <a:endParaRPr b="0" sz="2800" u="none" cap="none" strike="noStrike">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lnB cap="flat" cmpd="sng" w="12700">
                      <a:solidFill>
                        <a:schemeClr val="dk1"/>
                      </a:solidFill>
                      <a:prstDash val="solid"/>
                      <a:round/>
                      <a:headEnd len="sm" w="sm" type="none"/>
                      <a:tailEnd len="sm" w="sm" type="none"/>
                    </a:lnB>
                  </a:tcPr>
                </a:tc>
              </a:tr>
            </a:tbl>
          </a:graphicData>
        </a:graphic>
      </p:graphicFrame>
      <p:sp>
        <p:nvSpPr>
          <p:cNvPr id="366" name="Google Shape;366;p25"/>
          <p:cNvSpPr txBox="1"/>
          <p:nvPr>
            <p:ph idx="1" type="body"/>
          </p:nvPr>
        </p:nvSpPr>
        <p:spPr>
          <a:xfrm>
            <a:off x="806896" y="5733256"/>
            <a:ext cx="3261048" cy="57606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800"/>
              <a:buFont typeface="Arial"/>
              <a:buNone/>
            </a:pPr>
            <a:r>
              <a:rPr b="0" i="1" lang="en-GB" sz="2800" u="none" cap="none" strike="noStrike">
                <a:solidFill>
                  <a:schemeClr val="dk1"/>
                </a:solidFill>
                <a:latin typeface="Calibri"/>
                <a:ea typeface="Calibri"/>
                <a:cs typeface="Calibri"/>
                <a:sym typeface="Calibri"/>
              </a:rPr>
              <a:t>(rule of thumb only)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2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Change of possession: triggers</a:t>
            </a:r>
            <a:endParaRPr/>
          </a:p>
        </p:txBody>
      </p:sp>
      <p:sp>
        <p:nvSpPr>
          <p:cNvPr id="373" name="Google Shape;373;p26"/>
          <p:cNvSpPr/>
          <p:nvPr/>
        </p:nvSpPr>
        <p:spPr>
          <a:xfrm>
            <a:off x="755576" y="1723620"/>
            <a:ext cx="7272808" cy="368239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6th touch</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out of play</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ball to ground</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incorrect rollball</a:t>
            </a:r>
            <a:endParaRPr b="0" i="0" sz="28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incorrect tap</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half caught</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half places the ball on or over the score line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2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Change of possession: what’s next?</a:t>
            </a:r>
            <a:endParaRPr/>
          </a:p>
        </p:txBody>
      </p:sp>
      <p:graphicFrame>
        <p:nvGraphicFramePr>
          <p:cNvPr id="380" name="Google Shape;380;p27"/>
          <p:cNvGraphicFramePr/>
          <p:nvPr/>
        </p:nvGraphicFramePr>
        <p:xfrm>
          <a:off x="683568" y="1663228"/>
          <a:ext cx="3000000" cy="3000000"/>
        </p:xfrm>
        <a:graphic>
          <a:graphicData uri="http://schemas.openxmlformats.org/drawingml/2006/table">
            <a:tbl>
              <a:tblPr bandRow="1" firstRow="1">
                <a:noFill/>
                <a:tableStyleId>{D17DB2C8-7AE6-4BF8-8B11-79FB65A6AD08}</a:tableStyleId>
              </a:tblPr>
              <a:tblGrid>
                <a:gridCol w="3600000"/>
                <a:gridCol w="612000"/>
                <a:gridCol w="3600000"/>
              </a:tblGrid>
              <a:tr h="936000">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for players</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for referees</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rollball…</a:t>
                      </a:r>
                      <a:endParaRPr sz="1400" u="none" cap="none" strike="noStrike"/>
                    </a:p>
                    <a:p>
                      <a:pPr indent="0" lvl="0" marL="0" marR="0" rtl="0" algn="l">
                        <a:lnSpc>
                          <a:spcPct val="100000"/>
                        </a:lnSpc>
                        <a:spcBef>
                          <a:spcPts val="0"/>
                        </a:spcBef>
                        <a:spcAft>
                          <a:spcPts val="0"/>
                        </a:spcAft>
                        <a:buClr>
                          <a:srgbClr val="000000"/>
                        </a:buClr>
                        <a:buSzPts val="2800"/>
                        <a:buFont typeface="Arial"/>
                        <a:buNone/>
                      </a:pPr>
                      <a:r>
                        <a:rPr b="0" lang="en-GB" sz="2800" u="none" cap="none" strike="noStrike">
                          <a:solidFill>
                            <a:schemeClr val="dk1"/>
                          </a:solidFill>
                          <a:latin typeface="Calibri"/>
                          <a:ea typeface="Calibri"/>
                          <a:cs typeface="Calibri"/>
                          <a:sym typeface="Calibri"/>
                        </a:rPr>
                        <a:t>              …on the mark</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where is the mark?</a:t>
                      </a:r>
                      <a:endParaRPr b="0" i="1"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touch count restarts</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how many touches?</a:t>
                      </a:r>
                      <a:endParaRPr b="0" i="1"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defence gets onside</a:t>
                      </a:r>
                      <a:endParaRPr sz="1400" u="none" cap="none" strike="noStrike"/>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how far?</a:t>
                      </a:r>
                      <a:endParaRPr sz="1400" u="none" cap="none" strike="noStrike"/>
                    </a:p>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where is the referee?</a:t>
                      </a:r>
                      <a:endParaRPr b="0" i="1"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grpSp>
        <p:nvGrpSpPr>
          <p:cNvPr id="385" name="Google Shape;385;p28"/>
          <p:cNvGrpSpPr/>
          <p:nvPr/>
        </p:nvGrpSpPr>
        <p:grpSpPr>
          <a:xfrm>
            <a:off x="179388" y="1557338"/>
            <a:ext cx="4321175" cy="1655762"/>
            <a:chOff x="113" y="981"/>
            <a:chExt cx="2722" cy="1043"/>
          </a:xfrm>
        </p:grpSpPr>
        <p:sp>
          <p:nvSpPr>
            <p:cNvPr id="386" name="Google Shape;386;p28"/>
            <p:cNvSpPr txBox="1"/>
            <p:nvPr/>
          </p:nvSpPr>
          <p:spPr>
            <a:xfrm>
              <a:off x="930" y="1071"/>
              <a:ext cx="1905"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1. The touch is made by either the defending player or the player in possession.</a:t>
              </a:r>
              <a:endParaRPr b="0" i="0" sz="1400" u="none" cap="none" strike="noStrike">
                <a:solidFill>
                  <a:srgbClr val="000000"/>
                </a:solidFill>
                <a:latin typeface="Arial"/>
                <a:ea typeface="Arial"/>
                <a:cs typeface="Arial"/>
                <a:sym typeface="Arial"/>
              </a:endParaRPr>
            </a:p>
          </p:txBody>
        </p:sp>
        <p:grpSp>
          <p:nvGrpSpPr>
            <p:cNvPr id="387" name="Google Shape;387;p28"/>
            <p:cNvGrpSpPr/>
            <p:nvPr/>
          </p:nvGrpSpPr>
          <p:grpSpPr>
            <a:xfrm>
              <a:off x="113" y="981"/>
              <a:ext cx="809" cy="1043"/>
              <a:chOff x="113" y="981"/>
              <a:chExt cx="809" cy="1043"/>
            </a:xfrm>
          </p:grpSpPr>
          <p:sp>
            <p:nvSpPr>
              <p:cNvPr id="388" name="Google Shape;388;p28"/>
              <p:cNvSpPr/>
              <p:nvPr/>
            </p:nvSpPr>
            <p:spPr>
              <a:xfrm>
                <a:off x="113" y="981"/>
                <a:ext cx="809" cy="104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89" name="Google Shape;389;p28"/>
              <p:cNvPicPr preferRelativeResize="0"/>
              <p:nvPr/>
            </p:nvPicPr>
            <p:blipFill rotWithShape="1">
              <a:blip r:embed="rId3">
                <a:alphaModFix/>
              </a:blip>
              <a:srcRect b="0" l="0" r="0" t="0"/>
              <a:stretch/>
            </p:blipFill>
            <p:spPr>
              <a:xfrm>
                <a:off x="113" y="981"/>
                <a:ext cx="809" cy="1042"/>
              </a:xfrm>
              <a:prstGeom prst="rect">
                <a:avLst/>
              </a:prstGeom>
              <a:noFill/>
              <a:ln>
                <a:noFill/>
              </a:ln>
            </p:spPr>
          </p:pic>
        </p:grpSp>
      </p:grpSp>
      <p:grpSp>
        <p:nvGrpSpPr>
          <p:cNvPr id="390" name="Google Shape;390;p28"/>
          <p:cNvGrpSpPr/>
          <p:nvPr/>
        </p:nvGrpSpPr>
        <p:grpSpPr>
          <a:xfrm>
            <a:off x="4572000" y="1628775"/>
            <a:ext cx="4572000" cy="1584325"/>
            <a:chOff x="2880" y="1026"/>
            <a:chExt cx="2880" cy="998"/>
          </a:xfrm>
        </p:grpSpPr>
        <p:sp>
          <p:nvSpPr>
            <p:cNvPr id="391" name="Google Shape;391;p28"/>
            <p:cNvSpPr txBox="1"/>
            <p:nvPr/>
          </p:nvSpPr>
          <p:spPr>
            <a:xfrm>
              <a:off x="3628" y="1389"/>
              <a:ext cx="2132" cy="2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2. Return to the mark</a:t>
              </a:r>
              <a:endParaRPr b="0" i="0" sz="1400" u="none" cap="none" strike="noStrike">
                <a:solidFill>
                  <a:srgbClr val="000000"/>
                </a:solidFill>
                <a:latin typeface="Arial"/>
                <a:ea typeface="Arial"/>
                <a:cs typeface="Arial"/>
                <a:sym typeface="Arial"/>
              </a:endParaRPr>
            </a:p>
          </p:txBody>
        </p:sp>
        <p:grpSp>
          <p:nvGrpSpPr>
            <p:cNvPr id="392" name="Google Shape;392;p28"/>
            <p:cNvGrpSpPr/>
            <p:nvPr/>
          </p:nvGrpSpPr>
          <p:grpSpPr>
            <a:xfrm>
              <a:off x="2880" y="1026"/>
              <a:ext cx="726" cy="998"/>
              <a:chOff x="2880" y="1026"/>
              <a:chExt cx="726" cy="998"/>
            </a:xfrm>
          </p:grpSpPr>
          <p:sp>
            <p:nvSpPr>
              <p:cNvPr id="393" name="Google Shape;393;p28"/>
              <p:cNvSpPr/>
              <p:nvPr/>
            </p:nvSpPr>
            <p:spPr>
              <a:xfrm>
                <a:off x="2880" y="1026"/>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94" name="Google Shape;394;p28"/>
              <p:cNvPicPr preferRelativeResize="0"/>
              <p:nvPr/>
            </p:nvPicPr>
            <p:blipFill rotWithShape="1">
              <a:blip r:embed="rId4">
                <a:alphaModFix/>
              </a:blip>
              <a:srcRect b="0" l="0" r="0" t="0"/>
              <a:stretch/>
            </p:blipFill>
            <p:spPr>
              <a:xfrm>
                <a:off x="2880" y="1026"/>
                <a:ext cx="726" cy="998"/>
              </a:xfrm>
              <a:prstGeom prst="rect">
                <a:avLst/>
              </a:prstGeom>
              <a:noFill/>
              <a:ln>
                <a:noFill/>
              </a:ln>
            </p:spPr>
          </p:pic>
        </p:grpSp>
      </p:grpSp>
      <p:grpSp>
        <p:nvGrpSpPr>
          <p:cNvPr id="395" name="Google Shape;395;p28"/>
          <p:cNvGrpSpPr/>
          <p:nvPr/>
        </p:nvGrpSpPr>
        <p:grpSpPr>
          <a:xfrm>
            <a:off x="179388" y="3573463"/>
            <a:ext cx="4248150" cy="1584325"/>
            <a:chOff x="113" y="2251"/>
            <a:chExt cx="2676" cy="998"/>
          </a:xfrm>
        </p:grpSpPr>
        <p:sp>
          <p:nvSpPr>
            <p:cNvPr id="396" name="Google Shape;396;p28"/>
            <p:cNvSpPr txBox="1"/>
            <p:nvPr/>
          </p:nvSpPr>
          <p:spPr>
            <a:xfrm>
              <a:off x="1020" y="2341"/>
              <a:ext cx="1769"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3. Perform the rollball without delay.  You must face the scoreline square on.</a:t>
              </a:r>
              <a:endParaRPr b="0" i="0" sz="1400" u="none" cap="none" strike="noStrike">
                <a:solidFill>
                  <a:srgbClr val="000000"/>
                </a:solidFill>
                <a:latin typeface="Arial"/>
                <a:ea typeface="Arial"/>
                <a:cs typeface="Arial"/>
                <a:sym typeface="Arial"/>
              </a:endParaRPr>
            </a:p>
          </p:txBody>
        </p:sp>
        <p:grpSp>
          <p:nvGrpSpPr>
            <p:cNvPr id="397" name="Google Shape;397;p28"/>
            <p:cNvGrpSpPr/>
            <p:nvPr/>
          </p:nvGrpSpPr>
          <p:grpSpPr>
            <a:xfrm>
              <a:off x="113" y="2251"/>
              <a:ext cx="816" cy="998"/>
              <a:chOff x="113" y="2251"/>
              <a:chExt cx="816" cy="998"/>
            </a:xfrm>
          </p:grpSpPr>
          <p:sp>
            <p:nvSpPr>
              <p:cNvPr id="398" name="Google Shape;398;p28"/>
              <p:cNvSpPr/>
              <p:nvPr/>
            </p:nvSpPr>
            <p:spPr>
              <a:xfrm>
                <a:off x="113" y="2251"/>
                <a:ext cx="81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99" name="Google Shape;399;p28"/>
              <p:cNvPicPr preferRelativeResize="0"/>
              <p:nvPr/>
            </p:nvPicPr>
            <p:blipFill rotWithShape="1">
              <a:blip r:embed="rId5">
                <a:alphaModFix/>
              </a:blip>
              <a:srcRect b="0" l="0" r="0" t="0"/>
              <a:stretch/>
            </p:blipFill>
            <p:spPr>
              <a:xfrm>
                <a:off x="113" y="2251"/>
                <a:ext cx="816" cy="997"/>
              </a:xfrm>
              <a:prstGeom prst="rect">
                <a:avLst/>
              </a:prstGeom>
              <a:noFill/>
              <a:ln>
                <a:noFill/>
              </a:ln>
            </p:spPr>
          </p:pic>
        </p:grpSp>
      </p:grpSp>
      <p:grpSp>
        <p:nvGrpSpPr>
          <p:cNvPr id="400" name="Google Shape;400;p28"/>
          <p:cNvGrpSpPr/>
          <p:nvPr/>
        </p:nvGrpSpPr>
        <p:grpSpPr>
          <a:xfrm>
            <a:off x="4572000" y="3573463"/>
            <a:ext cx="4572000" cy="1585912"/>
            <a:chOff x="2880" y="2251"/>
            <a:chExt cx="2880" cy="999"/>
          </a:xfrm>
        </p:grpSpPr>
        <p:sp>
          <p:nvSpPr>
            <p:cNvPr id="401" name="Google Shape;401;p28"/>
            <p:cNvSpPr txBox="1"/>
            <p:nvPr/>
          </p:nvSpPr>
          <p:spPr>
            <a:xfrm>
              <a:off x="3628" y="2341"/>
              <a:ext cx="2132"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4. Roll the ball back no more than 1 metre.  This player cannot pick the ball up.</a:t>
              </a:r>
              <a:endParaRPr b="0" i="0" sz="1400" u="none" cap="none" strike="noStrike">
                <a:solidFill>
                  <a:srgbClr val="000000"/>
                </a:solidFill>
                <a:latin typeface="Arial"/>
                <a:ea typeface="Arial"/>
                <a:cs typeface="Arial"/>
                <a:sym typeface="Arial"/>
              </a:endParaRPr>
            </a:p>
          </p:txBody>
        </p:sp>
        <p:grpSp>
          <p:nvGrpSpPr>
            <p:cNvPr id="402" name="Google Shape;402;p28"/>
            <p:cNvGrpSpPr/>
            <p:nvPr/>
          </p:nvGrpSpPr>
          <p:grpSpPr>
            <a:xfrm>
              <a:off x="2880" y="2251"/>
              <a:ext cx="726" cy="999"/>
              <a:chOff x="2880" y="2251"/>
              <a:chExt cx="726" cy="999"/>
            </a:xfrm>
          </p:grpSpPr>
          <p:sp>
            <p:nvSpPr>
              <p:cNvPr id="403" name="Google Shape;403;p28"/>
              <p:cNvSpPr/>
              <p:nvPr/>
            </p:nvSpPr>
            <p:spPr>
              <a:xfrm>
                <a:off x="2880" y="2251"/>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404" name="Google Shape;404;p28"/>
              <p:cNvPicPr preferRelativeResize="0"/>
              <p:nvPr/>
            </p:nvPicPr>
            <p:blipFill rotWithShape="1">
              <a:blip r:embed="rId6">
                <a:alphaModFix/>
              </a:blip>
              <a:srcRect b="0" l="0" r="0" t="0"/>
              <a:stretch/>
            </p:blipFill>
            <p:spPr>
              <a:xfrm>
                <a:off x="2880" y="2251"/>
                <a:ext cx="726" cy="999"/>
              </a:xfrm>
              <a:prstGeom prst="rect">
                <a:avLst/>
              </a:prstGeom>
              <a:noFill/>
              <a:ln>
                <a:noFill/>
              </a:ln>
            </p:spPr>
          </p:pic>
        </p:grpSp>
      </p:grpSp>
      <p:grpSp>
        <p:nvGrpSpPr>
          <p:cNvPr id="405" name="Google Shape;405;p28"/>
          <p:cNvGrpSpPr/>
          <p:nvPr/>
        </p:nvGrpSpPr>
        <p:grpSpPr>
          <a:xfrm>
            <a:off x="768634" y="5161990"/>
            <a:ext cx="6624637" cy="1470025"/>
            <a:chOff x="1111" y="3294"/>
            <a:chExt cx="4173" cy="926"/>
          </a:xfrm>
        </p:grpSpPr>
        <p:sp>
          <p:nvSpPr>
            <p:cNvPr id="406" name="Google Shape;406;p28"/>
            <p:cNvSpPr txBox="1"/>
            <p:nvPr/>
          </p:nvSpPr>
          <p:spPr>
            <a:xfrm>
              <a:off x="2109" y="3566"/>
              <a:ext cx="3175" cy="44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5. The Half picks up the ball. (S)he cannot delay picking up the ball.</a:t>
              </a:r>
              <a:endParaRPr b="0" i="0" sz="1400" u="none" cap="none" strike="noStrike">
                <a:solidFill>
                  <a:srgbClr val="000000"/>
                </a:solidFill>
                <a:latin typeface="Arial"/>
                <a:ea typeface="Arial"/>
                <a:cs typeface="Arial"/>
                <a:sym typeface="Arial"/>
              </a:endParaRPr>
            </a:p>
          </p:txBody>
        </p:sp>
        <p:grpSp>
          <p:nvGrpSpPr>
            <p:cNvPr id="407" name="Google Shape;407;p28"/>
            <p:cNvGrpSpPr/>
            <p:nvPr/>
          </p:nvGrpSpPr>
          <p:grpSpPr>
            <a:xfrm>
              <a:off x="1111" y="3294"/>
              <a:ext cx="907" cy="926"/>
              <a:chOff x="1111" y="3294"/>
              <a:chExt cx="907" cy="926"/>
            </a:xfrm>
          </p:grpSpPr>
          <p:sp>
            <p:nvSpPr>
              <p:cNvPr id="408" name="Google Shape;408;p28"/>
              <p:cNvSpPr/>
              <p:nvPr/>
            </p:nvSpPr>
            <p:spPr>
              <a:xfrm>
                <a:off x="1111" y="3294"/>
                <a:ext cx="907" cy="9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409" name="Google Shape;409;p28"/>
              <p:cNvPicPr preferRelativeResize="0"/>
              <p:nvPr/>
            </p:nvPicPr>
            <p:blipFill rotWithShape="1">
              <a:blip r:embed="rId7">
                <a:alphaModFix/>
              </a:blip>
              <a:srcRect b="0" l="0" r="0" t="0"/>
              <a:stretch/>
            </p:blipFill>
            <p:spPr>
              <a:xfrm>
                <a:off x="1111" y="3294"/>
                <a:ext cx="907" cy="926"/>
              </a:xfrm>
              <a:prstGeom prst="rect">
                <a:avLst/>
              </a:prstGeom>
              <a:noFill/>
              <a:ln>
                <a:noFill/>
              </a:ln>
            </p:spPr>
          </p:pic>
        </p:grpSp>
      </p:grpSp>
      <p:sp>
        <p:nvSpPr>
          <p:cNvPr id="410" name="Google Shape;410;p28"/>
          <p:cNvSpPr txBox="1"/>
          <p:nvPr/>
        </p:nvSpPr>
        <p:spPr>
          <a:xfrm>
            <a:off x="806896" y="591270"/>
            <a:ext cx="8229600" cy="82150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Roll Ball Procedure</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5"/>
                                        </p:tgtEl>
                                        <p:attrNameLst>
                                          <p:attrName>style.visibility</p:attrName>
                                        </p:attrNameLst>
                                      </p:cBhvr>
                                      <p:to>
                                        <p:strVal val="visible"/>
                                      </p:to>
                                    </p:set>
                                    <p:animEffect filter="fade" transition="in">
                                      <p:cBhvr>
                                        <p:cTn dur="1000"/>
                                        <p:tgtEl>
                                          <p:spTgt spid="3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0"/>
                                        </p:tgtEl>
                                        <p:attrNameLst>
                                          <p:attrName>style.visibility</p:attrName>
                                        </p:attrNameLst>
                                      </p:cBhvr>
                                      <p:to>
                                        <p:strVal val="visible"/>
                                      </p:to>
                                    </p:set>
                                    <p:animEffect filter="fade" transition="in">
                                      <p:cBhvr>
                                        <p:cTn dur="1000"/>
                                        <p:tgtEl>
                                          <p:spTgt spid="3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5"/>
                                        </p:tgtEl>
                                        <p:attrNameLst>
                                          <p:attrName>style.visibility</p:attrName>
                                        </p:attrNameLst>
                                      </p:cBhvr>
                                      <p:to>
                                        <p:strVal val="visible"/>
                                      </p:to>
                                    </p:set>
                                    <p:animEffect filter="fade" transition="in">
                                      <p:cBhvr>
                                        <p:cTn dur="1000"/>
                                        <p:tgtEl>
                                          <p:spTgt spid="3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0"/>
                                        </p:tgtEl>
                                        <p:attrNameLst>
                                          <p:attrName>style.visibility</p:attrName>
                                        </p:attrNameLst>
                                      </p:cBhvr>
                                      <p:to>
                                        <p:strVal val="visible"/>
                                      </p:to>
                                    </p:set>
                                    <p:animEffect filter="fade" transition="in">
                                      <p:cBhvr>
                                        <p:cTn dur="1000"/>
                                        <p:tgtEl>
                                          <p:spTgt spid="4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5"/>
                                        </p:tgtEl>
                                        <p:attrNameLst>
                                          <p:attrName>style.visibility</p:attrName>
                                        </p:attrNameLst>
                                      </p:cBhvr>
                                      <p:to>
                                        <p:strVal val="visible"/>
                                      </p:to>
                                    </p:set>
                                    <p:animEffect filter="fade" transition="in">
                                      <p:cBhvr>
                                        <p:cTn dur="1000"/>
                                        <p:tgtEl>
                                          <p:spTgt spid="4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2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6</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PENALTIES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Motivations</a:t>
            </a:r>
            <a:endParaRPr/>
          </a:p>
        </p:txBody>
      </p:sp>
      <p:sp>
        <p:nvSpPr>
          <p:cNvPr id="104" name="Google Shape;104;p3"/>
          <p:cNvSpPr/>
          <p:nvPr/>
        </p:nvSpPr>
        <p:spPr>
          <a:xfrm>
            <a:off x="827585" y="2132856"/>
            <a:ext cx="7416824"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Why are you interested in becoming a referee?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3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Penalties</a:t>
            </a:r>
            <a:endParaRPr/>
          </a:p>
        </p:txBody>
      </p:sp>
      <p:pic>
        <p:nvPicPr>
          <p:cNvPr descr="Derek - yet another penalty.JPG" id="422" name="Google Shape;422;p30"/>
          <p:cNvPicPr preferRelativeResize="0"/>
          <p:nvPr/>
        </p:nvPicPr>
        <p:blipFill rotWithShape="1">
          <a:blip r:embed="rId3">
            <a:alphaModFix/>
          </a:blip>
          <a:srcRect b="0" l="0" r="0" t="0"/>
          <a:stretch/>
        </p:blipFill>
        <p:spPr>
          <a:xfrm>
            <a:off x="2339752" y="1556792"/>
            <a:ext cx="5568618" cy="4176464"/>
          </a:xfrm>
          <a:prstGeom prst="rect">
            <a:avLst/>
          </a:prstGeom>
          <a:noFill/>
          <a:ln>
            <a:noFill/>
          </a:ln>
        </p:spPr>
      </p:pic>
      <p:sp>
        <p:nvSpPr>
          <p:cNvPr id="423" name="Google Shape;423;p30"/>
          <p:cNvSpPr/>
          <p:nvPr/>
        </p:nvSpPr>
        <p:spPr>
          <a:xfrm>
            <a:off x="323528" y="1988840"/>
            <a:ext cx="8424936" cy="295232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The non-offending team restarts with a tap at the mark indicated by the referee.</a:t>
            </a:r>
            <a:endParaRPr b="0" i="0" sz="1400" u="none" cap="none" strike="noStrike">
              <a:solidFill>
                <a:srgbClr val="000000"/>
              </a:solidFill>
              <a:latin typeface="Arial"/>
              <a:ea typeface="Arial"/>
              <a:cs typeface="Arial"/>
              <a:sym typeface="Arial"/>
            </a:endParaRPr>
          </a:p>
          <a:p>
            <a:pPr indent="-190500" lvl="0" marL="342900" marR="0" rtl="0" algn="l">
              <a:lnSpc>
                <a:spcPct val="100000"/>
              </a:lnSpc>
              <a:spcBef>
                <a:spcPts val="0"/>
              </a:spcBef>
              <a:spcAft>
                <a:spcPts val="0"/>
              </a:spcAft>
              <a:buClr>
                <a:schemeClr val="lt1"/>
              </a:buClr>
              <a:buSzPts val="2400"/>
              <a:buFont typeface="Arial"/>
              <a:buNone/>
            </a:pPr>
            <a:r>
              <a:t/>
            </a:r>
            <a:endParaRPr b="0"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The defending team must retire 10 metres from the </a:t>
            </a:r>
            <a:r>
              <a:rPr b="0" i="0" lang="en-GB" sz="2400" u="sng" cap="none" strike="noStrike">
                <a:solidFill>
                  <a:schemeClr val="lt1"/>
                </a:solidFill>
                <a:latin typeface="Arial"/>
                <a:ea typeface="Arial"/>
                <a:cs typeface="Arial"/>
                <a:sym typeface="Arial"/>
              </a:rPr>
              <a:t>mark</a:t>
            </a:r>
            <a:r>
              <a:rPr b="0" i="0" lang="en-GB" sz="24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3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Penalties</a:t>
            </a:r>
            <a:endParaRPr/>
          </a:p>
        </p:txBody>
      </p:sp>
      <p:sp>
        <p:nvSpPr>
          <p:cNvPr id="430" name="Google Shape;430;p31"/>
          <p:cNvSpPr/>
          <p:nvPr/>
        </p:nvSpPr>
        <p:spPr>
          <a:xfrm>
            <a:off x="323528" y="1988840"/>
            <a:ext cx="8424936" cy="1080120"/>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What actions/situations result in a penalty?</a:t>
            </a:r>
            <a:endParaRPr b="1" i="0" sz="2200" u="none" cap="none" strike="noStrike">
              <a:solidFill>
                <a:schemeClr val="lt1"/>
              </a:solidFill>
              <a:latin typeface="Arial"/>
              <a:ea typeface="Arial"/>
              <a:cs typeface="Arial"/>
              <a:sym typeface="Arial"/>
            </a:endParaRPr>
          </a:p>
        </p:txBody>
      </p:sp>
      <p:graphicFrame>
        <p:nvGraphicFramePr>
          <p:cNvPr id="431" name="Google Shape;431;p31"/>
          <p:cNvGraphicFramePr/>
          <p:nvPr/>
        </p:nvGraphicFramePr>
        <p:xfrm>
          <a:off x="1979712" y="3212976"/>
          <a:ext cx="3000000" cy="3000000"/>
        </p:xfrm>
        <a:graphic>
          <a:graphicData uri="http://schemas.openxmlformats.org/drawingml/2006/table">
            <a:tbl>
              <a:tblPr bandRow="1" firstCol="1" firstRow="1">
                <a:noFill/>
                <a:tableStyleId>{977E1827-2EC6-40BE-95FC-7AAA482EB897}</a:tableStyleId>
              </a:tblPr>
              <a:tblGrid>
                <a:gridCol w="2700675"/>
                <a:gridCol w="2699925"/>
              </a:tblGrid>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Situation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Outcome</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Incorrect Substitution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Touch and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Forward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43100">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Rollball past the mark</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Obstruction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Over-physical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Phantom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Offside</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Voluntary Rollball</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Misconduct (eg backchat)</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bl>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1"/>
                                        </p:tgtEl>
                                        <p:attrNameLst>
                                          <p:attrName>style.visibility</p:attrName>
                                        </p:attrNameLst>
                                      </p:cBhvr>
                                      <p:to>
                                        <p:strVal val="visible"/>
                                      </p:to>
                                    </p:set>
                                    <p:animEffect filter="fade" transition="in">
                                      <p:cBhvr>
                                        <p:cTn dur="500"/>
                                        <p:tgtEl>
                                          <p:spTgt spid="4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32"/>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7</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INTERCHANGES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pic>
        <p:nvPicPr>
          <p:cNvPr descr="http://www.google.co.uk/url?sa=i&amp;source=images&amp;cd=&amp;ved=0CAUQjBw&amp;url=http%3A%2F%2Fwww-static4.spulsecdn.net%2Fpics%2F00%2F01%2F44%2F74%2F1447438_1_O.jpg&amp;ei=c8QqVYH9J4bgOJzHgNgF&amp;psig=AFQjCNHdjAA1eLzd2Xdwf4h7YBekPuMiZA&amp;ust=1428952563727128" id="442" name="Google Shape;442;p33"/>
          <p:cNvPicPr preferRelativeResize="0"/>
          <p:nvPr/>
        </p:nvPicPr>
        <p:blipFill rotWithShape="1">
          <a:blip r:embed="rId3">
            <a:alphaModFix/>
          </a:blip>
          <a:srcRect b="0" l="0" r="0" t="0"/>
          <a:stretch/>
        </p:blipFill>
        <p:spPr>
          <a:xfrm>
            <a:off x="-324544" y="1966698"/>
            <a:ext cx="6937875" cy="4869160"/>
          </a:xfrm>
          <a:prstGeom prst="rect">
            <a:avLst/>
          </a:prstGeom>
          <a:noFill/>
          <a:ln>
            <a:noFill/>
          </a:ln>
        </p:spPr>
      </p:pic>
      <p:sp>
        <p:nvSpPr>
          <p:cNvPr id="443" name="Google Shape;443;p3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sp>
        <p:nvSpPr>
          <p:cNvPr id="444" name="Google Shape;444;p33"/>
          <p:cNvSpPr txBox="1"/>
          <p:nvPr>
            <p:ph idx="1" type="body"/>
          </p:nvPr>
        </p:nvSpPr>
        <p:spPr>
          <a:xfrm>
            <a:off x="827584" y="1484784"/>
            <a:ext cx="7330008" cy="46805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520"/>
              <a:buFont typeface="Arial"/>
              <a:buNone/>
            </a:pPr>
            <a:r>
              <a:rPr b="0" i="0" lang="en-GB" sz="2800" u="none" cap="none" strike="noStrike">
                <a:solidFill>
                  <a:schemeClr val="dk1"/>
                </a:solidFill>
                <a:latin typeface="Calibri"/>
                <a:ea typeface="Calibri"/>
                <a:cs typeface="Calibri"/>
                <a:sym typeface="Calibri"/>
              </a:rPr>
              <a:t> Players need to sub on and off – so do refs!</a:t>
            </a:r>
            <a:endParaRPr/>
          </a:p>
        </p:txBody>
      </p:sp>
      <p:sp>
        <p:nvSpPr>
          <p:cNvPr id="445" name="Google Shape;445;p33"/>
          <p:cNvSpPr/>
          <p:nvPr/>
        </p:nvSpPr>
        <p:spPr>
          <a:xfrm>
            <a:off x="827584" y="2132856"/>
            <a:ext cx="8145253"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520"/>
              <a:buFont typeface="Calibri"/>
              <a:buNone/>
            </a:pPr>
            <a:r>
              <a:rPr b="0" i="0" lang="en-GB" sz="2800" u="none" cap="none" strike="noStrike">
                <a:solidFill>
                  <a:schemeClr val="lt1"/>
                </a:solidFill>
                <a:latin typeface="Calibri"/>
                <a:ea typeface="Calibri"/>
                <a:cs typeface="Calibri"/>
                <a:sym typeface="Calibri"/>
              </a:rPr>
              <a:t>Why?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Share the workload</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Avoid tiredness/improve decision making ability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Teamwork – touch is unique in not having separate set on/off field referees</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lt1"/>
              </a:buClr>
              <a:buSzPts val="2160"/>
              <a:buFont typeface="Arial"/>
              <a:buNone/>
            </a:pPr>
            <a:r>
              <a:t/>
            </a:r>
            <a:endParaRPr b="0" i="0" sz="2400" u="none" cap="none" strike="noStrike">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3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pic>
        <p:nvPicPr>
          <p:cNvPr descr="http://www.google.co.uk/url?sa=i&amp;source=images&amp;cd=&amp;ved=0CAUQjBw&amp;url=http%3A%2F%2Fi.istockimg.com%2Ffile_thumbview_approve%2F12764922%2F3%2Fstock-illustration-12764922-iso-icon-game-plan.jpg&amp;ei=gcYqVbmNOYjJPdDZgPgK&amp;psig=AFQjCNFDe0jA3SBprryPGtkiCqFlZUUG5Q&amp;ust=1428953090017062" id="452" name="Google Shape;452;p34"/>
          <p:cNvPicPr preferRelativeResize="0"/>
          <p:nvPr/>
        </p:nvPicPr>
        <p:blipFill rotWithShape="1">
          <a:blip r:embed="rId3">
            <a:alphaModFix/>
          </a:blip>
          <a:srcRect b="0" l="0" r="0" t="0"/>
          <a:stretch/>
        </p:blipFill>
        <p:spPr>
          <a:xfrm>
            <a:off x="3982560" y="764704"/>
            <a:ext cx="5004854" cy="4715104"/>
          </a:xfrm>
          <a:prstGeom prst="rect">
            <a:avLst/>
          </a:prstGeom>
          <a:noFill/>
          <a:ln>
            <a:noFill/>
          </a:ln>
        </p:spPr>
      </p:pic>
      <p:sp>
        <p:nvSpPr>
          <p:cNvPr id="453" name="Google Shape;453;p34"/>
          <p:cNvSpPr/>
          <p:nvPr/>
        </p:nvSpPr>
        <p:spPr>
          <a:xfrm>
            <a:off x="819235" y="2132856"/>
            <a:ext cx="8145253" cy="223224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520"/>
              <a:buFont typeface="Calibri"/>
              <a:buNone/>
            </a:pPr>
            <a:r>
              <a:rPr b="0" i="0" lang="en-GB" sz="2800" u="none" cap="none" strike="noStrike">
                <a:solidFill>
                  <a:schemeClr val="lt1"/>
                </a:solidFill>
                <a:latin typeface="Calibri"/>
                <a:ea typeface="Calibri"/>
                <a:cs typeface="Calibri"/>
                <a:sym typeface="Calibri"/>
              </a:rPr>
              <a:t>When?</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Score</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Change of possession</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Penalty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Player subbing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3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sp>
        <p:nvSpPr>
          <p:cNvPr id="460" name="Google Shape;460;p35"/>
          <p:cNvSpPr/>
          <p:nvPr/>
        </p:nvSpPr>
        <p:spPr>
          <a:xfrm>
            <a:off x="899592" y="1399848"/>
            <a:ext cx="7992888" cy="661000"/>
          </a:xfrm>
          <a:prstGeom prst="rect">
            <a:avLst/>
          </a:prstGeom>
          <a:solidFill>
            <a:srgbClr val="17365D">
              <a:alpha val="35294"/>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Where?</a:t>
            </a:r>
            <a:endParaRPr b="0" i="0" sz="1400" u="none" cap="none" strike="noStrike">
              <a:solidFill>
                <a:srgbClr val="000000"/>
              </a:solidFill>
              <a:latin typeface="Arial"/>
              <a:ea typeface="Arial"/>
              <a:cs typeface="Arial"/>
              <a:sym typeface="Arial"/>
            </a:endParaRPr>
          </a:p>
        </p:txBody>
      </p:sp>
      <p:grpSp>
        <p:nvGrpSpPr>
          <p:cNvPr id="461" name="Google Shape;461;p35"/>
          <p:cNvGrpSpPr/>
          <p:nvPr/>
        </p:nvGrpSpPr>
        <p:grpSpPr>
          <a:xfrm>
            <a:off x="1996739" y="2682814"/>
            <a:ext cx="4412688" cy="2876521"/>
            <a:chOff x="1764248" y="2220297"/>
            <a:chExt cx="5760000" cy="4279570"/>
          </a:xfrm>
        </p:grpSpPr>
        <p:grpSp>
          <p:nvGrpSpPr>
            <p:cNvPr id="462" name="Google Shape;462;p35"/>
            <p:cNvGrpSpPr/>
            <p:nvPr/>
          </p:nvGrpSpPr>
          <p:grpSpPr>
            <a:xfrm>
              <a:off x="1764248" y="2564904"/>
              <a:ext cx="5760000" cy="3600000"/>
              <a:chOff x="1331913" y="2927349"/>
              <a:chExt cx="5760000" cy="3600000"/>
            </a:xfrm>
          </p:grpSpPr>
          <p:sp>
            <p:nvSpPr>
              <p:cNvPr id="463" name="Google Shape;463;p35"/>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4" name="Google Shape;464;p35"/>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5" name="Google Shape;465;p35"/>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6" name="Google Shape;466;p35"/>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7" name="Google Shape;467;p35"/>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468" name="Google Shape;468;p35"/>
            <p:cNvSpPr/>
            <p:nvPr/>
          </p:nvSpPr>
          <p:spPr>
            <a:xfrm>
              <a:off x="4284248" y="2438375"/>
              <a:ext cx="720000" cy="108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9" name="Google Shape;469;p35"/>
            <p:cNvSpPr/>
            <p:nvPr/>
          </p:nvSpPr>
          <p:spPr>
            <a:xfrm>
              <a:off x="4284248" y="6174676"/>
              <a:ext cx="720000" cy="108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0" name="Google Shape;470;p35"/>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471" name="Google Shape;471;p35"/>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grpSp>
      <p:grpSp>
        <p:nvGrpSpPr>
          <p:cNvPr id="472" name="Google Shape;472;p35"/>
          <p:cNvGrpSpPr/>
          <p:nvPr/>
        </p:nvGrpSpPr>
        <p:grpSpPr>
          <a:xfrm>
            <a:off x="357165" y="2901988"/>
            <a:ext cx="5776470" cy="2438769"/>
            <a:chOff x="357165" y="2901988"/>
            <a:chExt cx="5776470" cy="2438769"/>
          </a:xfrm>
        </p:grpSpPr>
        <p:grpSp>
          <p:nvGrpSpPr>
            <p:cNvPr id="473" name="Google Shape;473;p35"/>
            <p:cNvGrpSpPr/>
            <p:nvPr/>
          </p:nvGrpSpPr>
          <p:grpSpPr>
            <a:xfrm>
              <a:off x="357165" y="2901988"/>
              <a:ext cx="5776470" cy="2438769"/>
              <a:chOff x="357165" y="2901988"/>
              <a:chExt cx="5776470" cy="2438769"/>
            </a:xfrm>
          </p:grpSpPr>
          <p:sp>
            <p:nvSpPr>
              <p:cNvPr id="474" name="Google Shape;474;p35"/>
              <p:cNvSpPr/>
              <p:nvPr/>
            </p:nvSpPr>
            <p:spPr>
              <a:xfrm>
                <a:off x="2272533" y="2934011"/>
                <a:ext cx="3861102" cy="58646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cxnSp>
            <p:nvCxnSpPr>
              <p:cNvPr id="475" name="Google Shape;475;p35"/>
              <p:cNvCxnSpPr/>
              <p:nvPr/>
            </p:nvCxnSpPr>
            <p:spPr>
              <a:xfrm>
                <a:off x="1708030" y="2901988"/>
                <a:ext cx="8627" cy="618491"/>
              </a:xfrm>
              <a:prstGeom prst="straightConnector1">
                <a:avLst/>
              </a:prstGeom>
              <a:noFill/>
              <a:ln cap="flat" cmpd="sng" w="9525">
                <a:solidFill>
                  <a:srgbClr val="4A7DBA"/>
                </a:solidFill>
                <a:prstDash val="solid"/>
                <a:round/>
                <a:headEnd len="med" w="med" type="triangle"/>
                <a:tailEnd len="med" w="med" type="triangle"/>
              </a:ln>
            </p:spPr>
          </p:cxnSp>
          <p:sp>
            <p:nvSpPr>
              <p:cNvPr id="476" name="Google Shape;476;p35"/>
              <p:cNvSpPr txBox="1"/>
              <p:nvPr/>
            </p:nvSpPr>
            <p:spPr>
              <a:xfrm>
                <a:off x="357165" y="2949623"/>
                <a:ext cx="1276911"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10m</a:t>
                </a:r>
                <a:br>
                  <a:rPr b="0" i="0" lang="en-GB" sz="1400" u="none" cap="none" strike="noStrike">
                    <a:solidFill>
                      <a:srgbClr val="000000"/>
                    </a:solidFill>
                    <a:latin typeface="Arial"/>
                    <a:ea typeface="Arial"/>
                    <a:cs typeface="Arial"/>
                    <a:sym typeface="Arial"/>
                  </a:rPr>
                </a:br>
                <a:r>
                  <a:rPr b="0" i="0" lang="en-GB" sz="1400" u="none" cap="none" strike="noStrike">
                    <a:solidFill>
                      <a:srgbClr val="000000"/>
                    </a:solidFill>
                    <a:latin typeface="Arial"/>
                    <a:ea typeface="Arial"/>
                    <a:cs typeface="Arial"/>
                    <a:sym typeface="Arial"/>
                  </a:rPr>
                  <a:t>From sideline</a:t>
                </a:r>
                <a:endParaRPr b="0" i="0" sz="1400" u="none" cap="none" strike="noStrike">
                  <a:solidFill>
                    <a:srgbClr val="000000"/>
                  </a:solidFill>
                  <a:latin typeface="Arial"/>
                  <a:ea typeface="Arial"/>
                  <a:cs typeface="Arial"/>
                  <a:sym typeface="Arial"/>
                </a:endParaRPr>
              </a:p>
            </p:txBody>
          </p:sp>
          <p:sp>
            <p:nvSpPr>
              <p:cNvPr id="477" name="Google Shape;477;p35"/>
              <p:cNvSpPr/>
              <p:nvPr/>
            </p:nvSpPr>
            <p:spPr>
              <a:xfrm>
                <a:off x="2272532" y="4754289"/>
                <a:ext cx="3861102" cy="58646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grpSp>
        <p:sp>
          <p:nvSpPr>
            <p:cNvPr id="478" name="Google Shape;478;p35"/>
            <p:cNvSpPr txBox="1"/>
            <p:nvPr/>
          </p:nvSpPr>
          <p:spPr>
            <a:xfrm>
              <a:off x="2831482" y="2980400"/>
              <a:ext cx="27432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GB" sz="2400" u="none" cap="none" strike="noStrike">
                  <a:solidFill>
                    <a:schemeClr val="accent2"/>
                  </a:solidFill>
                  <a:latin typeface="Arial"/>
                  <a:ea typeface="Arial"/>
                  <a:cs typeface="Arial"/>
                  <a:sym typeface="Arial"/>
                </a:rPr>
                <a:t>Interchange area</a:t>
              </a:r>
              <a:endParaRPr b="1" i="0" sz="2400" u="none" cap="none" strike="noStrike">
                <a:solidFill>
                  <a:schemeClr val="accent2"/>
                </a:solidFill>
                <a:latin typeface="Arial"/>
                <a:ea typeface="Arial"/>
                <a:cs typeface="Arial"/>
                <a:sym typeface="Arial"/>
              </a:endParaRPr>
            </a:p>
          </p:txBody>
        </p:sp>
        <p:sp>
          <p:nvSpPr>
            <p:cNvPr id="479" name="Google Shape;479;p35"/>
            <p:cNvSpPr txBox="1"/>
            <p:nvPr/>
          </p:nvSpPr>
          <p:spPr>
            <a:xfrm>
              <a:off x="2831482" y="4842395"/>
              <a:ext cx="27432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GB" sz="2400" u="none" cap="none" strike="noStrike">
                  <a:solidFill>
                    <a:schemeClr val="accent2"/>
                  </a:solidFill>
                  <a:latin typeface="Arial"/>
                  <a:ea typeface="Arial"/>
                  <a:cs typeface="Arial"/>
                  <a:sym typeface="Arial"/>
                </a:rPr>
                <a:t>Interchange area</a:t>
              </a:r>
              <a:endParaRPr b="1" i="0" sz="2400" u="none" cap="none" strike="noStrike">
                <a:solidFill>
                  <a:schemeClr val="accent2"/>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36"/>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8</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SCORING</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3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Scoring</a:t>
            </a:r>
            <a:endParaRPr/>
          </a:p>
        </p:txBody>
      </p:sp>
      <p:pic>
        <p:nvPicPr>
          <p:cNvPr descr="http://www.englandtouch.org.uk/wp/wp-content/uploads/Clipboard02.png" id="491" name="Google Shape;491;p37"/>
          <p:cNvPicPr preferRelativeResize="0"/>
          <p:nvPr/>
        </p:nvPicPr>
        <p:blipFill rotWithShape="1">
          <a:blip r:embed="rId3">
            <a:alphaModFix/>
          </a:blip>
          <a:srcRect b="0" l="0" r="0" t="0"/>
          <a:stretch/>
        </p:blipFill>
        <p:spPr>
          <a:xfrm>
            <a:off x="-36512" y="2636912"/>
            <a:ext cx="7174038" cy="4770736"/>
          </a:xfrm>
          <a:prstGeom prst="rect">
            <a:avLst/>
          </a:prstGeom>
          <a:noFill/>
          <a:ln>
            <a:noFill/>
          </a:ln>
        </p:spPr>
      </p:pic>
      <p:sp>
        <p:nvSpPr>
          <p:cNvPr id="492" name="Google Shape;492;p37"/>
          <p:cNvSpPr/>
          <p:nvPr/>
        </p:nvSpPr>
        <p:spPr>
          <a:xfrm>
            <a:off x="827584" y="1844824"/>
            <a:ext cx="8145253"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A touchdown is scored when the ball is placed on the ground within the touchdown zone in a controlled manner</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 A touchdown is worth 1 point.</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Half cannot score (turnover)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pic>
        <p:nvPicPr>
          <p:cNvPr descr="https://encrypted-tbn2.gstatic.com/images?q=tbn:ANd9GcTK5r2dEQ94RbMPS_teR5AzZn99M8buhVMcMk6IyuSm1QxdqJUg" id="498" name="Google Shape;498;p38"/>
          <p:cNvPicPr preferRelativeResize="0"/>
          <p:nvPr/>
        </p:nvPicPr>
        <p:blipFill rotWithShape="1">
          <a:blip r:embed="rId3">
            <a:alphaModFix/>
          </a:blip>
          <a:srcRect b="0" l="0" r="0" t="0"/>
          <a:stretch/>
        </p:blipFill>
        <p:spPr>
          <a:xfrm>
            <a:off x="5131893" y="3933056"/>
            <a:ext cx="2410372" cy="1728192"/>
          </a:xfrm>
          <a:prstGeom prst="rect">
            <a:avLst/>
          </a:prstGeom>
          <a:noFill/>
          <a:ln>
            <a:noFill/>
          </a:ln>
        </p:spPr>
      </p:pic>
      <p:sp>
        <p:nvSpPr>
          <p:cNvPr id="499" name="Google Shape;499;p38"/>
          <p:cNvSpPr txBox="1"/>
          <p:nvPr/>
        </p:nvSpPr>
        <p:spPr>
          <a:xfrm>
            <a:off x="806896" y="591270"/>
            <a:ext cx="8229600" cy="1079524"/>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chemeClr val="dk1"/>
              </a:buClr>
              <a:buSzPts val="4960"/>
              <a:buFont typeface="Calibri"/>
              <a:buNone/>
            </a:pPr>
            <a:r>
              <a:rPr b="1" i="0" lang="en-GB" sz="4960" u="none" cap="none" strike="noStrike">
                <a:solidFill>
                  <a:schemeClr val="dk1"/>
                </a:solidFill>
                <a:latin typeface="Calibri"/>
                <a:ea typeface="Calibri"/>
                <a:cs typeface="Calibri"/>
                <a:sym typeface="Calibri"/>
              </a:rPr>
              <a:t>Defence Policy </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0"/>
              </a:spcBef>
              <a:spcAft>
                <a:spcPts val="0"/>
              </a:spcAft>
              <a:buClr>
                <a:schemeClr val="dk1"/>
              </a:buClr>
              <a:buSzPts val="2790"/>
              <a:buFont typeface="Calibri"/>
              <a:buNone/>
            </a:pPr>
            <a:r>
              <a:rPr b="1" i="0" lang="en-GB" sz="2790" u="none" cap="none" strike="noStrike">
                <a:solidFill>
                  <a:schemeClr val="dk1"/>
                </a:solidFill>
                <a:latin typeface="Calibri"/>
                <a:ea typeface="Calibri"/>
                <a:cs typeface="Calibri"/>
                <a:sym typeface="Calibri"/>
              </a:rPr>
              <a:t>(aka Mexican Standoff)</a:t>
            </a:r>
            <a:endParaRPr b="0" i="0" sz="1400" u="none" cap="none" strike="noStrike">
              <a:solidFill>
                <a:srgbClr val="000000"/>
              </a:solidFill>
              <a:latin typeface="Arial"/>
              <a:ea typeface="Arial"/>
              <a:cs typeface="Arial"/>
              <a:sym typeface="Arial"/>
            </a:endParaRPr>
          </a:p>
        </p:txBody>
      </p:sp>
      <p:grpSp>
        <p:nvGrpSpPr>
          <p:cNvPr id="500" name="Google Shape;500;p38"/>
          <p:cNvGrpSpPr/>
          <p:nvPr/>
        </p:nvGrpSpPr>
        <p:grpSpPr>
          <a:xfrm>
            <a:off x="1202905" y="3438015"/>
            <a:ext cx="3512862" cy="2718274"/>
            <a:chOff x="990128" y="3717032"/>
            <a:chExt cx="3504416" cy="3050146"/>
          </a:xfrm>
        </p:grpSpPr>
        <p:sp>
          <p:nvSpPr>
            <p:cNvPr id="501" name="Google Shape;501;p38"/>
            <p:cNvSpPr/>
            <p:nvPr/>
          </p:nvSpPr>
          <p:spPr>
            <a:xfrm rot="5400000">
              <a:off x="1242104" y="3467141"/>
              <a:ext cx="3002547" cy="3502329"/>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2" name="Google Shape;502;p38"/>
            <p:cNvSpPr/>
            <p:nvPr/>
          </p:nvSpPr>
          <p:spPr>
            <a:xfrm rot="5400000">
              <a:off x="1433415" y="3284177"/>
              <a:ext cx="2619925" cy="3502329"/>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3" name="Google Shape;503;p38"/>
            <p:cNvSpPr/>
            <p:nvPr/>
          </p:nvSpPr>
          <p:spPr>
            <a:xfrm rot="5400000">
              <a:off x="1992742" y="3455137"/>
              <a:ext cx="1497100" cy="3502329"/>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4" name="Google Shape;504;p38"/>
            <p:cNvSpPr/>
            <p:nvPr/>
          </p:nvSpPr>
          <p:spPr>
            <a:xfrm>
              <a:off x="2743379" y="1974215"/>
              <a:ext cx="0" cy="3502329"/>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5" name="Google Shape;505;p38"/>
            <p:cNvSpPr txBox="1"/>
            <p:nvPr/>
          </p:nvSpPr>
          <p:spPr>
            <a:xfrm>
              <a:off x="1349226" y="3717032"/>
              <a:ext cx="2800079" cy="295275"/>
            </a:xfrm>
            <a:prstGeom prst="rect">
              <a:avLst/>
            </a:prstGeom>
            <a:noFill/>
            <a:ln>
              <a:noFill/>
            </a:ln>
          </p:spPr>
          <p:txBody>
            <a:bodyPr anchorCtr="0" anchor="t" bIns="46800" lIns="90000" spcFirstLastPara="1" rIns="90000" wrap="square" tIns="46800">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Verdana"/>
                  <a:ea typeface="Verdana"/>
                  <a:cs typeface="Verdana"/>
                  <a:sym typeface="Verdana"/>
                </a:rPr>
                <a:t>Half line</a:t>
              </a:r>
              <a:endParaRPr b="0" i="1" sz="1300" u="none" cap="none" strike="noStrike">
                <a:solidFill>
                  <a:srgbClr val="000000"/>
                </a:solidFill>
                <a:latin typeface="Verdana"/>
                <a:ea typeface="Verdana"/>
                <a:cs typeface="Verdana"/>
                <a:sym typeface="Verdana"/>
              </a:endParaRPr>
            </a:p>
          </p:txBody>
        </p:sp>
        <p:sp>
          <p:nvSpPr>
            <p:cNvPr id="506" name="Google Shape;506;p38"/>
            <p:cNvSpPr/>
            <p:nvPr/>
          </p:nvSpPr>
          <p:spPr>
            <a:xfrm>
              <a:off x="1443617" y="4492844"/>
              <a:ext cx="2519362" cy="293687"/>
            </a:xfrm>
            <a:prstGeom prst="rect">
              <a:avLst/>
            </a:prstGeom>
            <a:noFill/>
            <a:ln>
              <a:noFill/>
            </a:ln>
          </p:spPr>
          <p:txBody>
            <a:bodyPr anchorCtr="0" anchor="t" bIns="46025" lIns="92075" spcFirstLastPara="1" rIns="92075" wrap="square" tIns="46025">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Arial"/>
                  <a:ea typeface="Arial"/>
                  <a:cs typeface="Arial"/>
                  <a:sym typeface="Arial"/>
                </a:rPr>
                <a:t>10 m line</a:t>
              </a:r>
              <a:endParaRPr b="0" i="1" sz="1300" u="none" cap="none" strike="noStrike">
                <a:solidFill>
                  <a:srgbClr val="000000"/>
                </a:solidFill>
                <a:latin typeface="Arial"/>
                <a:ea typeface="Arial"/>
                <a:cs typeface="Arial"/>
                <a:sym typeface="Arial"/>
              </a:endParaRPr>
            </a:p>
          </p:txBody>
        </p:sp>
        <p:sp>
          <p:nvSpPr>
            <p:cNvPr id="507" name="Google Shape;507;p38"/>
            <p:cNvSpPr/>
            <p:nvPr/>
          </p:nvSpPr>
          <p:spPr>
            <a:xfrm>
              <a:off x="1443617" y="5630280"/>
              <a:ext cx="2519362" cy="293687"/>
            </a:xfrm>
            <a:prstGeom prst="rect">
              <a:avLst/>
            </a:prstGeom>
            <a:noFill/>
            <a:ln>
              <a:noFill/>
            </a:ln>
          </p:spPr>
          <p:txBody>
            <a:bodyPr anchorCtr="0" anchor="t" bIns="46025" lIns="92075" spcFirstLastPara="1" rIns="92075" wrap="square" tIns="46025">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Arial"/>
                  <a:ea typeface="Arial"/>
                  <a:cs typeface="Arial"/>
                  <a:sym typeface="Arial"/>
                </a:rPr>
                <a:t>5m line</a:t>
              </a:r>
              <a:endParaRPr b="0" i="1" sz="1300" u="none" cap="none" strike="noStrike">
                <a:solidFill>
                  <a:srgbClr val="000000"/>
                </a:solidFill>
                <a:latin typeface="Arial"/>
                <a:ea typeface="Arial"/>
                <a:cs typeface="Arial"/>
                <a:sym typeface="Arial"/>
              </a:endParaRPr>
            </a:p>
          </p:txBody>
        </p:sp>
        <p:sp>
          <p:nvSpPr>
            <p:cNvPr id="508" name="Google Shape;508;p38"/>
            <p:cNvSpPr/>
            <p:nvPr/>
          </p:nvSpPr>
          <p:spPr>
            <a:xfrm>
              <a:off x="1464429" y="6083039"/>
              <a:ext cx="2519362" cy="293687"/>
            </a:xfrm>
            <a:prstGeom prst="rect">
              <a:avLst/>
            </a:prstGeom>
            <a:noFill/>
            <a:ln>
              <a:noFill/>
            </a:ln>
          </p:spPr>
          <p:txBody>
            <a:bodyPr anchorCtr="0" anchor="t" bIns="46025" lIns="92075" spcFirstLastPara="1" rIns="92075" wrap="square" tIns="46025">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Arial"/>
                  <a:ea typeface="Arial"/>
                  <a:cs typeface="Arial"/>
                  <a:sym typeface="Arial"/>
                </a:rPr>
                <a:t>Score line</a:t>
              </a:r>
              <a:endParaRPr b="0" i="1" sz="1300" u="none" cap="none" strike="noStrike">
                <a:solidFill>
                  <a:srgbClr val="000000"/>
                </a:solidFill>
                <a:latin typeface="Arial"/>
                <a:ea typeface="Arial"/>
                <a:cs typeface="Arial"/>
                <a:sym typeface="Arial"/>
              </a:endParaRPr>
            </a:p>
          </p:txBody>
        </p:sp>
        <p:sp>
          <p:nvSpPr>
            <p:cNvPr id="509" name="Google Shape;509;p38"/>
            <p:cNvSpPr/>
            <p:nvPr/>
          </p:nvSpPr>
          <p:spPr>
            <a:xfrm>
              <a:off x="1443617" y="6473491"/>
              <a:ext cx="2519362" cy="293687"/>
            </a:xfrm>
            <a:prstGeom prst="rect">
              <a:avLst/>
            </a:prstGeom>
            <a:noFill/>
            <a:ln>
              <a:noFill/>
            </a:ln>
          </p:spPr>
          <p:txBody>
            <a:bodyPr anchorCtr="0" anchor="t" bIns="46025" lIns="92075" spcFirstLastPara="1" rIns="92075" wrap="square" tIns="46025">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Arial"/>
                  <a:ea typeface="Arial"/>
                  <a:cs typeface="Arial"/>
                  <a:sym typeface="Arial"/>
                </a:rPr>
                <a:t>Dead ball line</a:t>
              </a:r>
              <a:endParaRPr b="0" i="1" sz="1300" u="none" cap="none" strike="noStrike">
                <a:solidFill>
                  <a:srgbClr val="000000"/>
                </a:solidFill>
                <a:latin typeface="Arial"/>
                <a:ea typeface="Arial"/>
                <a:cs typeface="Arial"/>
                <a:sym typeface="Arial"/>
              </a:endParaRPr>
            </a:p>
          </p:txBody>
        </p:sp>
      </p:grpSp>
      <p:sp>
        <p:nvSpPr>
          <p:cNvPr id="510" name="Google Shape;510;p38"/>
          <p:cNvSpPr/>
          <p:nvPr/>
        </p:nvSpPr>
        <p:spPr>
          <a:xfrm>
            <a:off x="643141" y="1844824"/>
            <a:ext cx="8145253" cy="187220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GB" sz="2000" u="none" cap="none" strike="noStrike">
                <a:solidFill>
                  <a:schemeClr val="lt1"/>
                </a:solidFill>
                <a:latin typeface="Arial"/>
                <a:ea typeface="Arial"/>
                <a:cs typeface="Arial"/>
                <a:sym typeface="Arial"/>
              </a:rPr>
              <a:t>When the defending team is defending inside their own 5 metre line and the attacking team takes ball back outside the 5 metre line, the defending team must move forward and continue moving forward until a touch is </a:t>
            </a:r>
            <a:r>
              <a:rPr b="1" i="0" lang="en-GB" sz="2000" u="sng" cap="none" strike="noStrike">
                <a:solidFill>
                  <a:schemeClr val="lt1"/>
                </a:solidFill>
                <a:latin typeface="Arial"/>
                <a:ea typeface="Arial"/>
                <a:cs typeface="Arial"/>
                <a:sym typeface="Arial"/>
              </a:rPr>
              <a:t>imminent</a:t>
            </a:r>
            <a:r>
              <a:rPr b="1" i="0" lang="en-GB" sz="2000" u="none" cap="none" strike="noStrike">
                <a:solidFill>
                  <a:schemeClr val="lt1"/>
                </a:solidFill>
                <a:latin typeface="Arial"/>
                <a:ea typeface="Arial"/>
                <a:cs typeface="Arial"/>
                <a:sym typeface="Arial"/>
              </a:rPr>
              <a:t>.</a:t>
            </a:r>
            <a:endParaRPr b="0" i="0" sz="1600" u="none" cap="none" strike="noStrike">
              <a:solidFill>
                <a:schemeClr val="lt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3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9</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REFEREE POSITIONING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GAME OVERVIEW</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pic>
        <p:nvPicPr>
          <p:cNvPr id="521" name="Google Shape;521;p40"/>
          <p:cNvPicPr preferRelativeResize="0"/>
          <p:nvPr/>
        </p:nvPicPr>
        <p:blipFill rotWithShape="1">
          <a:blip r:embed="rId3">
            <a:alphaModFix/>
          </a:blip>
          <a:srcRect b="0" l="0" r="0" t="0"/>
          <a:stretch/>
        </p:blipFill>
        <p:spPr>
          <a:xfrm>
            <a:off x="3619769" y="1517620"/>
            <a:ext cx="5334449" cy="2723446"/>
          </a:xfrm>
          <a:prstGeom prst="rect">
            <a:avLst/>
          </a:prstGeom>
          <a:noFill/>
          <a:ln>
            <a:noFill/>
          </a:ln>
        </p:spPr>
      </p:pic>
      <p:sp>
        <p:nvSpPr>
          <p:cNvPr id="522" name="Google Shape;522;p4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Positioning</a:t>
            </a:r>
            <a:endParaRPr/>
          </a:p>
        </p:txBody>
      </p:sp>
      <p:sp>
        <p:nvSpPr>
          <p:cNvPr id="523" name="Google Shape;523;p40"/>
          <p:cNvSpPr/>
          <p:nvPr/>
        </p:nvSpPr>
        <p:spPr>
          <a:xfrm>
            <a:off x="3619770" y="1576769"/>
            <a:ext cx="5334448"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There are three situations where referee positioning is </a:t>
            </a:r>
            <a:r>
              <a:rPr b="0" i="0" lang="en-GB" sz="2400" u="sng" cap="none" strike="noStrike">
                <a:solidFill>
                  <a:schemeClr val="lt1"/>
                </a:solidFill>
                <a:latin typeface="Arial"/>
                <a:ea typeface="Arial"/>
                <a:cs typeface="Arial"/>
                <a:sym typeface="Arial"/>
              </a:rPr>
              <a:t>critical</a:t>
            </a:r>
            <a:r>
              <a:rPr b="0" i="0" lang="en-GB" sz="2400" u="none" cap="none" strike="noStrike">
                <a:solidFill>
                  <a:schemeClr val="lt1"/>
                </a:solidFill>
                <a:latin typeface="Arial"/>
                <a:ea typeface="Arial"/>
                <a:cs typeface="Arial"/>
                <a:sym typeface="Arial"/>
              </a:rPr>
              <a:t> to a positive game outcome</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5m onside line (set and control)</a:t>
            </a:r>
            <a:endParaRPr b="0" i="0" sz="1400" u="none" cap="none" strike="noStrike">
              <a:solidFill>
                <a:srgbClr val="000000"/>
              </a:solidFill>
              <a:latin typeface="Arial"/>
              <a:ea typeface="Arial"/>
              <a:cs typeface="Arial"/>
              <a:sym typeface="Arial"/>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Scoreline</a:t>
            </a:r>
            <a:endParaRPr b="0" i="0" sz="2400" u="none" cap="none" strike="noStrike">
              <a:solidFill>
                <a:schemeClr val="lt1"/>
              </a:solidFill>
              <a:latin typeface="Calibri"/>
              <a:ea typeface="Calibri"/>
              <a:cs typeface="Calibri"/>
              <a:sym typeface="Calibri"/>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Sideline</a:t>
            </a:r>
            <a:endParaRPr b="0" i="0" sz="2400" u="none" cap="none" strike="noStrike">
              <a:solidFill>
                <a:schemeClr val="lt1"/>
              </a:solidFill>
              <a:latin typeface="Calibri"/>
              <a:ea typeface="Calibri"/>
              <a:cs typeface="Calibri"/>
              <a:sym typeface="Calibri"/>
            </a:endParaRPr>
          </a:p>
        </p:txBody>
      </p:sp>
      <p:grpSp>
        <p:nvGrpSpPr>
          <p:cNvPr id="524" name="Google Shape;524;p40"/>
          <p:cNvGrpSpPr/>
          <p:nvPr/>
        </p:nvGrpSpPr>
        <p:grpSpPr>
          <a:xfrm rot="5400000">
            <a:off x="-306239" y="2186797"/>
            <a:ext cx="4281054" cy="3336073"/>
            <a:chOff x="1764248" y="2220297"/>
            <a:chExt cx="5760000" cy="4279570"/>
          </a:xfrm>
        </p:grpSpPr>
        <p:grpSp>
          <p:nvGrpSpPr>
            <p:cNvPr id="525" name="Google Shape;525;p40"/>
            <p:cNvGrpSpPr/>
            <p:nvPr/>
          </p:nvGrpSpPr>
          <p:grpSpPr>
            <a:xfrm>
              <a:off x="1764248" y="2564904"/>
              <a:ext cx="5760000" cy="3600000"/>
              <a:chOff x="1331913" y="2927349"/>
              <a:chExt cx="5760000" cy="3600000"/>
            </a:xfrm>
          </p:grpSpPr>
          <p:sp>
            <p:nvSpPr>
              <p:cNvPr id="526" name="Google Shape;526;p40"/>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7" name="Google Shape;527;p40"/>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8" name="Google Shape;528;p40"/>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9" name="Google Shape;529;p40"/>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30" name="Google Shape;530;p40"/>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531" name="Google Shape;531;p40"/>
            <p:cNvSpPr/>
            <p:nvPr/>
          </p:nvSpPr>
          <p:spPr>
            <a:xfrm>
              <a:off x="4284248" y="2438375"/>
              <a:ext cx="720000" cy="108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32" name="Google Shape;532;p40"/>
            <p:cNvSpPr/>
            <p:nvPr/>
          </p:nvSpPr>
          <p:spPr>
            <a:xfrm>
              <a:off x="4284248" y="6174676"/>
              <a:ext cx="720000" cy="108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33" name="Google Shape;533;p40"/>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
          <p:nvSpPr>
            <p:cNvPr id="534" name="Google Shape;534;p40"/>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100" u="none" cap="none" strike="noStrike">
                <a:solidFill>
                  <a:schemeClr val="dk1"/>
                </a:solidFill>
                <a:latin typeface="Arial"/>
                <a:ea typeface="Arial"/>
                <a:cs typeface="Arial"/>
                <a:sym typeface="Aria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4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10</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COMMUNICATION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4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OVERVIEW</a:t>
            </a:r>
            <a:endParaRPr/>
          </a:p>
        </p:txBody>
      </p:sp>
      <p:sp>
        <p:nvSpPr>
          <p:cNvPr id="545" name="Google Shape;545;p42"/>
          <p:cNvSpPr txBox="1"/>
          <p:nvPr>
            <p:ph idx="1" type="body"/>
          </p:nvPr>
        </p:nvSpPr>
        <p:spPr>
          <a:xfrm>
            <a:off x="827584" y="1484784"/>
            <a:ext cx="7330008" cy="468052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50000"/>
              </a:lnSpc>
              <a:spcBef>
                <a:spcPts val="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Definitions</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Different types of communication</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Effective communications</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Impacts and outcomes</a:t>
            </a:r>
            <a:endParaRPr/>
          </a:p>
          <a:p>
            <a:pPr indent="-342900" lvl="0" marL="342900" marR="0" rtl="0" algn="l">
              <a:lnSpc>
                <a:spcPct val="10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Test</a:t>
            </a:r>
            <a:endParaRPr/>
          </a:p>
          <a:p>
            <a:pPr indent="-236220" lvl="0" marL="342900" marR="0" rtl="0" algn="l">
              <a:lnSpc>
                <a:spcPct val="100000"/>
              </a:lnSpc>
              <a:spcBef>
                <a:spcPts val="560"/>
              </a:spcBef>
              <a:spcAft>
                <a:spcPts val="0"/>
              </a:spcAft>
              <a:buClr>
                <a:schemeClr val="dk1"/>
              </a:buClr>
              <a:buSzPts val="168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4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Definitions</a:t>
            </a:r>
            <a:endParaRPr/>
          </a:p>
        </p:txBody>
      </p:sp>
      <p:sp>
        <p:nvSpPr>
          <p:cNvPr id="551" name="Google Shape;551;p43"/>
          <p:cNvSpPr/>
          <p:nvPr/>
        </p:nvSpPr>
        <p:spPr>
          <a:xfrm>
            <a:off x="570034" y="1556792"/>
            <a:ext cx="8145253" cy="381642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Communication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The imparting or exchanging of information by speaking, writing, or using some other medium.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Imparting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Make (information) known.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Exchange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an act of giving one thing and receiving another (especially of the same kind) in return.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4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Perception Filters</a:t>
            </a:r>
            <a:endParaRPr/>
          </a:p>
        </p:txBody>
      </p:sp>
      <p:pic>
        <p:nvPicPr>
          <p:cNvPr descr="filters (put on orange)_PP.eps" id="557" name="Google Shape;557;p44"/>
          <p:cNvPicPr preferRelativeResize="0"/>
          <p:nvPr>
            <p:ph idx="1" type="body"/>
          </p:nvPr>
        </p:nvPicPr>
        <p:blipFill rotWithShape="1">
          <a:blip r:embed="rId3">
            <a:alphaModFix/>
          </a:blip>
          <a:srcRect b="0" l="0" r="0" t="0"/>
          <a:stretch/>
        </p:blipFill>
        <p:spPr>
          <a:xfrm>
            <a:off x="733367" y="1916832"/>
            <a:ext cx="7223009" cy="366237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45"/>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240"/>
              <a:buFont typeface="Arial"/>
              <a:buNone/>
            </a:pPr>
            <a:r>
              <a:rPr b="0" i="0" lang="en-GB" sz="3240" u="none" cap="none" strike="noStrike">
                <a:solidFill>
                  <a:schemeClr val="dk1"/>
                </a:solidFill>
                <a:latin typeface="Arial"/>
                <a:ea typeface="Arial"/>
                <a:cs typeface="Arial"/>
                <a:sym typeface="Arial"/>
              </a:rPr>
              <a:t>   People will see different things</a:t>
            </a:r>
            <a:endParaRPr/>
          </a:p>
        </p:txBody>
      </p:sp>
      <p:pic>
        <p:nvPicPr>
          <p:cNvPr descr="bird in the bush" id="564" name="Google Shape;564;p45"/>
          <p:cNvPicPr preferRelativeResize="0"/>
          <p:nvPr>
            <p:ph idx="1" type="body"/>
          </p:nvPr>
        </p:nvPicPr>
        <p:blipFill rotWithShape="1">
          <a:blip r:embed="rId3">
            <a:alphaModFix/>
          </a:blip>
          <a:srcRect b="0" l="0" r="0" t="0"/>
          <a:stretch/>
        </p:blipFill>
        <p:spPr>
          <a:xfrm>
            <a:off x="1939464" y="1679202"/>
            <a:ext cx="5251450" cy="4171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46"/>
          <p:cNvSpPr txBox="1"/>
          <p:nvPr>
            <p:ph type="title"/>
          </p:nvPr>
        </p:nvSpPr>
        <p:spPr>
          <a:xfrm>
            <a:off x="878904"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Types of communication</a:t>
            </a:r>
            <a:endParaRPr/>
          </a:p>
        </p:txBody>
      </p:sp>
      <p:pic>
        <p:nvPicPr>
          <p:cNvPr id="571" name="Google Shape;571;p46"/>
          <p:cNvPicPr preferRelativeResize="0"/>
          <p:nvPr/>
        </p:nvPicPr>
        <p:blipFill rotWithShape="1">
          <a:blip r:embed="rId3">
            <a:alphaModFix/>
          </a:blip>
          <a:srcRect b="0" l="0" r="0" t="0"/>
          <a:stretch/>
        </p:blipFill>
        <p:spPr>
          <a:xfrm>
            <a:off x="2555776" y="1431663"/>
            <a:ext cx="4680520" cy="43736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sp>
        <p:nvSpPr>
          <p:cNvPr id="576" name="Google Shape;576;p4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Impacts and Outcomes</a:t>
            </a:r>
            <a:endParaRPr/>
          </a:p>
        </p:txBody>
      </p:sp>
      <p:sp>
        <p:nvSpPr>
          <p:cNvPr id="577" name="Google Shape;577;p47"/>
          <p:cNvSpPr/>
          <p:nvPr/>
        </p:nvSpPr>
        <p:spPr>
          <a:xfrm>
            <a:off x="570034" y="1556792"/>
            <a:ext cx="8145253" cy="280831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78" name="Google Shape;578;p47"/>
          <p:cNvSpPr txBox="1"/>
          <p:nvPr>
            <p:ph idx="1" type="body"/>
          </p:nvPr>
        </p:nvSpPr>
        <p:spPr>
          <a:xfrm>
            <a:off x="683568" y="1600200"/>
            <a:ext cx="8003232" cy="45259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indent="-342900" lvl="0" marL="342900" marR="0" rtl="0" algn="l">
              <a:lnSpc>
                <a:spcPct val="100000"/>
              </a:lnSpc>
              <a:spcBef>
                <a:spcPts val="40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40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 name="Shape 583"/>
        <p:cNvGrpSpPr/>
        <p:nvPr/>
      </p:nvGrpSpPr>
      <p:grpSpPr>
        <a:xfrm>
          <a:off x="0" y="0"/>
          <a:ext cx="0" cy="0"/>
          <a:chOff x="0" y="0"/>
          <a:chExt cx="0" cy="0"/>
        </a:xfrm>
      </p:grpSpPr>
      <p:sp>
        <p:nvSpPr>
          <p:cNvPr id="584" name="Google Shape;584;p48"/>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585" name="Google Shape;585;p48"/>
          <p:cNvSpPr/>
          <p:nvPr/>
        </p:nvSpPr>
        <p:spPr>
          <a:xfrm>
            <a:off x="395536" y="1556792"/>
            <a:ext cx="8162394" cy="280831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86" name="Google Shape;586;p48"/>
          <p:cNvSpPr txBox="1"/>
          <p:nvPr>
            <p:ph idx="1" type="body"/>
          </p:nvPr>
        </p:nvSpPr>
        <p:spPr>
          <a:xfrm>
            <a:off x="457200" y="1600200"/>
            <a:ext cx="8147248"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0" lvl="0" marL="0" marR="0" rtl="0" algn="l">
              <a:lnSpc>
                <a:spcPct val="100000"/>
              </a:lnSpc>
              <a:spcBef>
                <a:spcPts val="400"/>
              </a:spcBef>
              <a:spcAft>
                <a:spcPts val="0"/>
              </a:spcAft>
              <a:buClr>
                <a:schemeClr val="lt1"/>
              </a:buClr>
              <a:buSzPts val="2000"/>
              <a:buNone/>
            </a:pPr>
            <a:r>
              <a:rPr b="0" i="0" lang="en-GB" sz="2000" u="none" cap="none" strike="noStrike">
                <a:solidFill>
                  <a:schemeClr val="lt1"/>
                </a:solidFill>
                <a:latin typeface="Arial"/>
                <a:ea typeface="Arial"/>
                <a:cs typeface="Arial"/>
                <a:sym typeface="Arial"/>
              </a:rPr>
              <a:t>An interception occur and a defender player takes chase. They realise however that they are too far and unable to make the touch and intentionally sub off so that they may be replaced by a new defending player. The new defending player attempts to take chase.</a:t>
            </a:r>
            <a:endParaRPr/>
          </a:p>
        </p:txBody>
      </p:sp>
      <p:sp>
        <p:nvSpPr>
          <p:cNvPr id="587" name="Google Shape;587;p48"/>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2" name="Shape 592"/>
        <p:cNvGrpSpPr/>
        <p:nvPr/>
      </p:nvGrpSpPr>
      <p:grpSpPr>
        <a:xfrm>
          <a:off x="0" y="0"/>
          <a:ext cx="0" cy="0"/>
          <a:chOff x="0" y="0"/>
          <a:chExt cx="0" cy="0"/>
        </a:xfrm>
      </p:grpSpPr>
      <p:sp>
        <p:nvSpPr>
          <p:cNvPr id="593" name="Google Shape;593;p49"/>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594" name="Google Shape;594;p49"/>
          <p:cNvSpPr/>
          <p:nvPr/>
        </p:nvSpPr>
        <p:spPr>
          <a:xfrm>
            <a:off x="467544" y="1556792"/>
            <a:ext cx="8145253" cy="280831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95" name="Google Shape;595;p49"/>
          <p:cNvSpPr txBox="1"/>
          <p:nvPr>
            <p:ph idx="1" type="body"/>
          </p:nvPr>
        </p:nvSpPr>
        <p:spPr>
          <a:xfrm>
            <a:off x="457200" y="1600200"/>
            <a:ext cx="8147248"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0" lvl="0" marL="0" marR="0" rtl="0" algn="l">
              <a:lnSpc>
                <a:spcPct val="100000"/>
              </a:lnSpc>
              <a:spcBef>
                <a:spcPts val="400"/>
              </a:spcBef>
              <a:spcAft>
                <a:spcPts val="0"/>
              </a:spcAft>
              <a:buClr>
                <a:schemeClr val="lt1"/>
              </a:buClr>
              <a:buSzPts val="2000"/>
              <a:buNone/>
            </a:pPr>
            <a:r>
              <a:rPr b="0" i="0" lang="en-GB" sz="2000" u="none" cap="none" strike="noStrike">
                <a:solidFill>
                  <a:schemeClr val="lt1"/>
                </a:solidFill>
                <a:latin typeface="Arial"/>
                <a:ea typeface="Arial"/>
                <a:cs typeface="Arial"/>
                <a:sym typeface="Arial"/>
              </a:rPr>
              <a:t>A player has not made it onside following a touch being made. They start to move forwards to make a touch.</a:t>
            </a:r>
            <a:endParaRPr/>
          </a:p>
        </p:txBody>
      </p:sp>
      <p:sp>
        <p:nvSpPr>
          <p:cNvPr id="596" name="Google Shape;596;p49"/>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5"/>
          <p:cNvSpPr txBox="1"/>
          <p:nvPr>
            <p:ph type="title"/>
          </p:nvPr>
        </p:nvSpPr>
        <p:spPr>
          <a:xfrm>
            <a:off x="917746" y="274638"/>
            <a:ext cx="6534573" cy="94316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Field of Play</a:t>
            </a:r>
            <a:endParaRPr/>
          </a:p>
        </p:txBody>
      </p:sp>
      <p:grpSp>
        <p:nvGrpSpPr>
          <p:cNvPr id="115" name="Google Shape;115;p5"/>
          <p:cNvGrpSpPr/>
          <p:nvPr/>
        </p:nvGrpSpPr>
        <p:grpSpPr>
          <a:xfrm>
            <a:off x="797667" y="2068735"/>
            <a:ext cx="5988399" cy="4163462"/>
            <a:chOff x="1764248" y="2220297"/>
            <a:chExt cx="5760000" cy="4279570"/>
          </a:xfrm>
        </p:grpSpPr>
        <p:grpSp>
          <p:nvGrpSpPr>
            <p:cNvPr id="116" name="Google Shape;116;p5"/>
            <p:cNvGrpSpPr/>
            <p:nvPr/>
          </p:nvGrpSpPr>
          <p:grpSpPr>
            <a:xfrm>
              <a:off x="1764248" y="2564904"/>
              <a:ext cx="5760000" cy="3600000"/>
              <a:chOff x="1331913" y="2927349"/>
              <a:chExt cx="5760000" cy="3600000"/>
            </a:xfrm>
          </p:grpSpPr>
          <p:sp>
            <p:nvSpPr>
              <p:cNvPr id="117" name="Google Shape;117;p5"/>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8" name="Google Shape;118;p5"/>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9" name="Google Shape;119;p5"/>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0" name="Google Shape;120;p5"/>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1" name="Google Shape;121;p5"/>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122" name="Google Shape;122;p5"/>
            <p:cNvSpPr/>
            <p:nvPr/>
          </p:nvSpPr>
          <p:spPr>
            <a:xfrm>
              <a:off x="4284248" y="2438375"/>
              <a:ext cx="720000" cy="108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3" name="Google Shape;123;p5"/>
            <p:cNvSpPr/>
            <p:nvPr/>
          </p:nvSpPr>
          <p:spPr>
            <a:xfrm>
              <a:off x="4284248" y="6174676"/>
              <a:ext cx="720000" cy="108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4" name="Google Shape;124;p5"/>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GB" sz="1100" u="none" cap="none" strike="noStrike">
                  <a:solidFill>
                    <a:schemeClr val="dk1"/>
                  </a:solidFill>
                  <a:latin typeface="Arial"/>
                  <a:ea typeface="Arial"/>
                  <a:cs typeface="Arial"/>
                  <a:sym typeface="Arial"/>
                </a:rPr>
                <a:t>Subbox</a:t>
              </a:r>
              <a:endParaRPr b="0" i="0" sz="1100" u="none" cap="none" strike="noStrike">
                <a:solidFill>
                  <a:schemeClr val="dk1"/>
                </a:solidFill>
                <a:latin typeface="Arial"/>
                <a:ea typeface="Arial"/>
                <a:cs typeface="Arial"/>
                <a:sym typeface="Arial"/>
              </a:endParaRPr>
            </a:p>
          </p:txBody>
        </p:sp>
        <p:sp>
          <p:nvSpPr>
            <p:cNvPr id="125" name="Google Shape;125;p5"/>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GB" sz="1100" u="none" cap="none" strike="noStrike">
                  <a:solidFill>
                    <a:schemeClr val="dk1"/>
                  </a:solidFill>
                  <a:latin typeface="Arial"/>
                  <a:ea typeface="Arial"/>
                  <a:cs typeface="Arial"/>
                  <a:sym typeface="Arial"/>
                </a:rPr>
                <a:t>Sub box</a:t>
              </a:r>
              <a:endParaRPr b="0" i="0" sz="1100" u="none" cap="none" strike="noStrike">
                <a:solidFill>
                  <a:schemeClr val="dk1"/>
                </a:solidFill>
                <a:latin typeface="Arial"/>
                <a:ea typeface="Arial"/>
                <a:cs typeface="Arial"/>
                <a:sym typeface="Arial"/>
              </a:endParaRPr>
            </a:p>
          </p:txBody>
        </p:sp>
      </p:grpSp>
      <p:sp>
        <p:nvSpPr>
          <p:cNvPr id="126" name="Google Shape;126;p5"/>
          <p:cNvSpPr txBox="1"/>
          <p:nvPr/>
        </p:nvSpPr>
        <p:spPr>
          <a:xfrm rot="-5400000">
            <a:off x="2393023" y="4142118"/>
            <a:ext cx="2519362" cy="295275"/>
          </a:xfrm>
          <a:prstGeom prst="rect">
            <a:avLst/>
          </a:prstGeom>
          <a:noFill/>
          <a:ln>
            <a:noFill/>
          </a:ln>
        </p:spPr>
        <p:txBody>
          <a:bodyPr anchorCtr="0" anchor="t" bIns="46800" lIns="90000" spcFirstLastPara="1" rIns="90000" wrap="square" tIns="46800">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Verdana"/>
                <a:ea typeface="Verdana"/>
                <a:cs typeface="Verdana"/>
                <a:sym typeface="Verdana"/>
              </a:rPr>
              <a:t>Half line</a:t>
            </a:r>
            <a:endParaRPr b="0" i="1" sz="1300" u="none" cap="none" strike="noStrike">
              <a:solidFill>
                <a:srgbClr val="000000"/>
              </a:solidFill>
              <a:latin typeface="Verdana"/>
              <a:ea typeface="Verdana"/>
              <a:cs typeface="Verdana"/>
              <a:sym typeface="Verdana"/>
            </a:endParaRPr>
          </a:p>
        </p:txBody>
      </p:sp>
      <p:sp>
        <p:nvSpPr>
          <p:cNvPr id="127" name="Google Shape;127;p5"/>
          <p:cNvSpPr txBox="1"/>
          <p:nvPr/>
        </p:nvSpPr>
        <p:spPr>
          <a:xfrm>
            <a:off x="2931205" y="5599364"/>
            <a:ext cx="900112" cy="309563"/>
          </a:xfrm>
          <a:prstGeom prst="rect">
            <a:avLst/>
          </a:prstGeom>
          <a:noFill/>
          <a:ln>
            <a:noFill/>
          </a:ln>
        </p:spPr>
        <p:txBody>
          <a:bodyPr anchorCtr="0" anchor="t" bIns="46800" lIns="90000" spcFirstLastPara="1" rIns="90000" wrap="square" tIns="46800">
            <a:spAutoFit/>
          </a:bodyPr>
          <a:lstStyle/>
          <a:p>
            <a:pPr indent="0" lvl="0" marL="0" marR="0" rtl="0" algn="ctr">
              <a:lnSpc>
                <a:spcPct val="100000"/>
              </a:lnSpc>
              <a:spcBef>
                <a:spcPts val="0"/>
              </a:spcBef>
              <a:spcAft>
                <a:spcPts val="0"/>
              </a:spcAft>
              <a:buClr>
                <a:srgbClr val="FF3300"/>
              </a:buClr>
              <a:buSzPts val="1400"/>
              <a:buFont typeface="Arial"/>
              <a:buNone/>
            </a:pPr>
            <a:r>
              <a:rPr b="0" i="0" lang="en-GB" sz="1400" u="none" cap="none" strike="noStrike">
                <a:solidFill>
                  <a:srgbClr val="FF3300"/>
                </a:solidFill>
                <a:latin typeface="Verdana"/>
                <a:ea typeface="Verdana"/>
                <a:cs typeface="Verdana"/>
                <a:sym typeface="Verdana"/>
              </a:rPr>
              <a:t>10m</a:t>
            </a:r>
            <a:endParaRPr/>
          </a:p>
        </p:txBody>
      </p:sp>
      <p:sp>
        <p:nvSpPr>
          <p:cNvPr id="128" name="Google Shape;128;p5"/>
          <p:cNvSpPr txBox="1"/>
          <p:nvPr/>
        </p:nvSpPr>
        <p:spPr>
          <a:xfrm>
            <a:off x="1150768" y="5902598"/>
            <a:ext cx="973137" cy="309563"/>
          </a:xfrm>
          <a:prstGeom prst="rect">
            <a:avLst/>
          </a:prstGeom>
          <a:noFill/>
          <a:ln>
            <a:noFill/>
          </a:ln>
        </p:spPr>
        <p:txBody>
          <a:bodyPr anchorCtr="0" anchor="t" bIns="46800" lIns="90000" spcFirstLastPara="1" rIns="90000" wrap="square" tIns="46800">
            <a:spAutoFit/>
          </a:bodyPr>
          <a:lstStyle/>
          <a:p>
            <a:pPr indent="0" lvl="0" marL="0" marR="0" rtl="0" algn="l">
              <a:lnSpc>
                <a:spcPct val="100000"/>
              </a:lnSpc>
              <a:spcBef>
                <a:spcPts val="0"/>
              </a:spcBef>
              <a:spcAft>
                <a:spcPts val="0"/>
              </a:spcAft>
              <a:buClr>
                <a:srgbClr val="FF3300"/>
              </a:buClr>
              <a:buSzPts val="1400"/>
              <a:buFont typeface="Arial"/>
              <a:buNone/>
            </a:pPr>
            <a:r>
              <a:rPr b="0" i="0" lang="en-GB" sz="1400" u="none" cap="none" strike="noStrike">
                <a:solidFill>
                  <a:srgbClr val="FF3300"/>
                </a:solidFill>
                <a:latin typeface="Verdana"/>
                <a:ea typeface="Verdana"/>
                <a:cs typeface="Verdana"/>
                <a:sym typeface="Verdana"/>
              </a:rPr>
              <a:t>5m</a:t>
            </a:r>
            <a:endParaRPr/>
          </a:p>
        </p:txBody>
      </p:sp>
      <p:sp>
        <p:nvSpPr>
          <p:cNvPr id="129" name="Google Shape;129;p5"/>
          <p:cNvSpPr txBox="1"/>
          <p:nvPr/>
        </p:nvSpPr>
        <p:spPr>
          <a:xfrm rot="5400000">
            <a:off x="5152908" y="3942398"/>
            <a:ext cx="2879725" cy="309562"/>
          </a:xfrm>
          <a:prstGeom prst="rect">
            <a:avLst/>
          </a:prstGeom>
          <a:noFill/>
          <a:ln>
            <a:noFill/>
          </a:ln>
        </p:spPr>
        <p:txBody>
          <a:bodyPr anchorCtr="0" anchor="t" bIns="46800" lIns="90000" spcFirstLastPara="1" rIns="90000" wrap="square" tIns="46800">
            <a:spAutoFit/>
          </a:bodyPr>
          <a:lstStyle/>
          <a:p>
            <a:pPr indent="0" lvl="0" marL="0" marR="0" rtl="0" algn="ctr">
              <a:lnSpc>
                <a:spcPct val="100000"/>
              </a:lnSpc>
              <a:spcBef>
                <a:spcPts val="0"/>
              </a:spcBef>
              <a:spcAft>
                <a:spcPts val="0"/>
              </a:spcAft>
              <a:buClr>
                <a:srgbClr val="FF3300"/>
              </a:buClr>
              <a:buSzPts val="1400"/>
              <a:buFont typeface="Arial"/>
              <a:buNone/>
            </a:pPr>
            <a:r>
              <a:rPr b="0" i="0" lang="en-GB" sz="1400" u="none" cap="none" strike="noStrike">
                <a:solidFill>
                  <a:srgbClr val="FF3300"/>
                </a:solidFill>
                <a:latin typeface="Verdana"/>
                <a:ea typeface="Verdana"/>
                <a:cs typeface="Verdana"/>
                <a:sym typeface="Verdana"/>
              </a:rPr>
              <a:t>Touchdown area</a:t>
            </a:r>
            <a:endParaRPr b="0" i="0" sz="1400" u="none" cap="none" strike="noStrike">
              <a:solidFill>
                <a:srgbClr val="FF3300"/>
              </a:solidFill>
              <a:latin typeface="Verdana"/>
              <a:ea typeface="Verdana"/>
              <a:cs typeface="Verdana"/>
              <a:sym typeface="Verdana"/>
            </a:endParaRPr>
          </a:p>
        </p:txBody>
      </p:sp>
      <p:cxnSp>
        <p:nvCxnSpPr>
          <p:cNvPr id="130" name="Google Shape;130;p5"/>
          <p:cNvCxnSpPr/>
          <p:nvPr/>
        </p:nvCxnSpPr>
        <p:spPr>
          <a:xfrm>
            <a:off x="1151532" y="1639093"/>
            <a:ext cx="5286457" cy="1076"/>
          </a:xfrm>
          <a:prstGeom prst="straightConnector1">
            <a:avLst/>
          </a:prstGeom>
          <a:noFill/>
          <a:ln cap="flat" cmpd="sng" w="76300">
            <a:solidFill>
              <a:srgbClr val="FF3300"/>
            </a:solidFill>
            <a:prstDash val="solid"/>
            <a:miter lim="800000"/>
            <a:headEnd len="med" w="med" type="triangle"/>
            <a:tailEnd len="med" w="med" type="triangle"/>
          </a:ln>
        </p:spPr>
      </p:cxnSp>
      <p:sp>
        <p:nvSpPr>
          <p:cNvPr id="131" name="Google Shape;131;p5"/>
          <p:cNvSpPr txBox="1"/>
          <p:nvPr/>
        </p:nvSpPr>
        <p:spPr>
          <a:xfrm>
            <a:off x="3291567" y="1167527"/>
            <a:ext cx="1079500" cy="460375"/>
          </a:xfrm>
          <a:prstGeom prst="rect">
            <a:avLst/>
          </a:prstGeom>
          <a:noFill/>
          <a:ln>
            <a:noFill/>
          </a:ln>
        </p:spPr>
        <p:txBody>
          <a:bodyPr anchorCtr="0" anchor="t" bIns="46800" lIns="90000" spcFirstLastPara="1" rIns="90000" wrap="square" tIns="46800">
            <a:spAutoFit/>
          </a:bodyPr>
          <a:lstStyle/>
          <a:p>
            <a:pPr indent="0" lvl="0" marL="0" marR="0" rtl="0" algn="ctr">
              <a:lnSpc>
                <a:spcPct val="100000"/>
              </a:lnSpc>
              <a:spcBef>
                <a:spcPts val="0"/>
              </a:spcBef>
              <a:spcAft>
                <a:spcPts val="0"/>
              </a:spcAft>
              <a:buClr>
                <a:srgbClr val="FF3300"/>
              </a:buClr>
              <a:buSzPts val="2400"/>
              <a:buFont typeface="Arial"/>
              <a:buNone/>
            </a:pPr>
            <a:r>
              <a:rPr b="1" i="0" lang="en-GB" sz="2400" u="none" cap="none" strike="noStrike">
                <a:solidFill>
                  <a:srgbClr val="FF3300"/>
                </a:solidFill>
                <a:latin typeface="Verdana"/>
                <a:ea typeface="Verdana"/>
                <a:cs typeface="Verdana"/>
                <a:sym typeface="Verdana"/>
              </a:rPr>
              <a:t>70m</a:t>
            </a:r>
            <a:endParaRPr/>
          </a:p>
        </p:txBody>
      </p:sp>
      <p:cxnSp>
        <p:nvCxnSpPr>
          <p:cNvPr id="132" name="Google Shape;132;p5"/>
          <p:cNvCxnSpPr/>
          <p:nvPr/>
        </p:nvCxnSpPr>
        <p:spPr>
          <a:xfrm>
            <a:off x="7146931" y="2398133"/>
            <a:ext cx="13409" cy="3504465"/>
          </a:xfrm>
          <a:prstGeom prst="straightConnector1">
            <a:avLst/>
          </a:prstGeom>
          <a:noFill/>
          <a:ln cap="flat" cmpd="sng" w="76300">
            <a:solidFill>
              <a:srgbClr val="FF3300"/>
            </a:solidFill>
            <a:prstDash val="solid"/>
            <a:miter lim="800000"/>
            <a:headEnd len="med" w="med" type="triangle"/>
            <a:tailEnd len="med" w="med" type="triangle"/>
          </a:ln>
        </p:spPr>
      </p:cxnSp>
      <p:sp>
        <p:nvSpPr>
          <p:cNvPr id="133" name="Google Shape;133;p5"/>
          <p:cNvSpPr txBox="1"/>
          <p:nvPr/>
        </p:nvSpPr>
        <p:spPr>
          <a:xfrm>
            <a:off x="7204345" y="3794093"/>
            <a:ext cx="1223963" cy="460375"/>
          </a:xfrm>
          <a:prstGeom prst="rect">
            <a:avLst/>
          </a:prstGeom>
          <a:noFill/>
          <a:ln>
            <a:noFill/>
          </a:ln>
        </p:spPr>
        <p:txBody>
          <a:bodyPr anchorCtr="0" anchor="t" bIns="46800" lIns="90000" spcFirstLastPara="1" rIns="90000" wrap="square" tIns="46800">
            <a:spAutoFit/>
          </a:bodyPr>
          <a:lstStyle/>
          <a:p>
            <a:pPr indent="0" lvl="0" marL="0" marR="0" rtl="0" algn="l">
              <a:lnSpc>
                <a:spcPct val="100000"/>
              </a:lnSpc>
              <a:spcBef>
                <a:spcPts val="0"/>
              </a:spcBef>
              <a:spcAft>
                <a:spcPts val="0"/>
              </a:spcAft>
              <a:buClr>
                <a:srgbClr val="FF3300"/>
              </a:buClr>
              <a:buSzPts val="2400"/>
              <a:buFont typeface="Arial"/>
              <a:buNone/>
            </a:pPr>
            <a:r>
              <a:rPr b="1" i="0" lang="en-GB" sz="2400" u="none" cap="none" strike="noStrike">
                <a:solidFill>
                  <a:srgbClr val="FF3300"/>
                </a:solidFill>
                <a:latin typeface="Verdana"/>
                <a:ea typeface="Verdana"/>
                <a:cs typeface="Verdana"/>
                <a:sym typeface="Verdana"/>
              </a:rPr>
              <a:t>50m</a:t>
            </a:r>
            <a:endParaRPr/>
          </a:p>
        </p:txBody>
      </p:sp>
      <p:sp>
        <p:nvSpPr>
          <p:cNvPr id="134" name="Google Shape;134;p5"/>
          <p:cNvSpPr txBox="1"/>
          <p:nvPr/>
        </p:nvSpPr>
        <p:spPr>
          <a:xfrm>
            <a:off x="6975475" y="6397625"/>
            <a:ext cx="2133600" cy="457200"/>
          </a:xfrm>
          <a:prstGeom prst="rect">
            <a:avLst/>
          </a:prstGeom>
          <a:noFill/>
          <a:ln>
            <a:noFill/>
          </a:ln>
        </p:spPr>
        <p:txBody>
          <a:bodyPr anchorCtr="0" anchor="t" bIns="46800" lIns="90000" spcFirstLastPara="1" rIns="90000" wrap="square" tIns="46800">
            <a:noAutofit/>
          </a:bodyPr>
          <a:lstStyle/>
          <a:p>
            <a:pPr indent="0" lvl="0" marL="0" marR="0" rtl="0" algn="r">
              <a:lnSpc>
                <a:spcPct val="100000"/>
              </a:lnSpc>
              <a:spcBef>
                <a:spcPts val="0"/>
              </a:spcBef>
              <a:spcAft>
                <a:spcPts val="0"/>
              </a:spcAft>
              <a:buClr>
                <a:srgbClr val="003B76"/>
              </a:buClr>
              <a:buSzPts val="1000"/>
              <a:buFont typeface="Arial"/>
              <a:buNone/>
            </a:pPr>
            <a:fld id="{00000000-1234-1234-1234-123412341234}" type="slidenum">
              <a:rPr b="0" i="0" lang="en-GB" sz="1000" u="none" cap="none" strike="noStrike">
                <a:solidFill>
                  <a:srgbClr val="003B76"/>
                </a:solidFill>
                <a:latin typeface="Verdana"/>
                <a:ea typeface="Verdana"/>
                <a:cs typeface="Verdana"/>
                <a:sym typeface="Verdana"/>
              </a:rPr>
              <a:t>‹#›</a:t>
            </a:fld>
            <a:endParaRPr b="0" i="0" sz="1000" u="none" cap="none" strike="noStrike">
              <a:solidFill>
                <a:srgbClr val="003B76"/>
              </a:solidFill>
              <a:latin typeface="Verdana"/>
              <a:ea typeface="Verdana"/>
              <a:cs typeface="Verdana"/>
              <a:sym typeface="Verdana"/>
            </a:endParaRPr>
          </a:p>
        </p:txBody>
      </p:sp>
      <p:sp>
        <p:nvSpPr>
          <p:cNvPr id="135" name="Google Shape;135;p5"/>
          <p:cNvSpPr/>
          <p:nvPr/>
        </p:nvSpPr>
        <p:spPr>
          <a:xfrm>
            <a:off x="1076319" y="2300058"/>
            <a:ext cx="215900" cy="215900"/>
          </a:xfrm>
          <a:prstGeom prst="ellipse">
            <a:avLst/>
          </a:prstGeom>
          <a:solidFill>
            <a:srgbClr val="FF0000"/>
          </a:solidFill>
          <a:ln cap="flat" cmpd="sng" w="9525">
            <a:solidFill>
              <a:srgbClr val="FF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6" name="Google Shape;136;p5"/>
          <p:cNvSpPr/>
          <p:nvPr/>
        </p:nvSpPr>
        <p:spPr>
          <a:xfrm>
            <a:off x="1063904" y="5781247"/>
            <a:ext cx="215900" cy="215900"/>
          </a:xfrm>
          <a:prstGeom prst="ellipse">
            <a:avLst/>
          </a:prstGeom>
          <a:solidFill>
            <a:srgbClr val="FF0000"/>
          </a:solidFill>
          <a:ln cap="flat" cmpd="sng" w="9525">
            <a:solidFill>
              <a:srgbClr val="FF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7" name="Google Shape;137;p5"/>
          <p:cNvSpPr/>
          <p:nvPr/>
        </p:nvSpPr>
        <p:spPr>
          <a:xfrm>
            <a:off x="3703378" y="2324619"/>
            <a:ext cx="215900" cy="215900"/>
          </a:xfrm>
          <a:prstGeom prst="ellipse">
            <a:avLst/>
          </a:prstGeom>
          <a:solidFill>
            <a:srgbClr val="FF0000"/>
          </a:solidFill>
          <a:ln cap="flat" cmpd="sng" w="9525">
            <a:solidFill>
              <a:srgbClr val="FF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8" name="Google Shape;138;p5"/>
          <p:cNvSpPr/>
          <p:nvPr/>
        </p:nvSpPr>
        <p:spPr>
          <a:xfrm>
            <a:off x="6323302" y="2290183"/>
            <a:ext cx="215900" cy="215900"/>
          </a:xfrm>
          <a:prstGeom prst="ellipse">
            <a:avLst/>
          </a:prstGeom>
          <a:solidFill>
            <a:srgbClr val="FF0000"/>
          </a:solidFill>
          <a:ln cap="flat" cmpd="sng" w="9525">
            <a:solidFill>
              <a:srgbClr val="FF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9" name="Google Shape;139;p5"/>
          <p:cNvSpPr/>
          <p:nvPr/>
        </p:nvSpPr>
        <p:spPr>
          <a:xfrm>
            <a:off x="6301414" y="5807879"/>
            <a:ext cx="215900" cy="215900"/>
          </a:xfrm>
          <a:prstGeom prst="ellipse">
            <a:avLst/>
          </a:prstGeom>
          <a:solidFill>
            <a:srgbClr val="FF0000"/>
          </a:solidFill>
          <a:ln cap="flat" cmpd="sng" w="9525">
            <a:solidFill>
              <a:srgbClr val="FF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0" name="Google Shape;140;p5"/>
          <p:cNvSpPr/>
          <p:nvPr/>
        </p:nvSpPr>
        <p:spPr>
          <a:xfrm>
            <a:off x="3703378" y="5779270"/>
            <a:ext cx="215900" cy="215900"/>
          </a:xfrm>
          <a:prstGeom prst="ellipse">
            <a:avLst/>
          </a:prstGeom>
          <a:solidFill>
            <a:srgbClr val="FF0000"/>
          </a:solidFill>
          <a:ln cap="flat" cmpd="sng" w="9525">
            <a:solidFill>
              <a:srgbClr val="FF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1" name="Google Shape;141;p5"/>
          <p:cNvSpPr txBox="1"/>
          <p:nvPr/>
        </p:nvSpPr>
        <p:spPr>
          <a:xfrm>
            <a:off x="6587925" y="1680890"/>
            <a:ext cx="1032790" cy="368300"/>
          </a:xfrm>
          <a:prstGeom prst="rect">
            <a:avLst/>
          </a:prstGeom>
          <a:noFill/>
          <a:ln>
            <a:noFill/>
          </a:ln>
        </p:spPr>
        <p:txBody>
          <a:bodyPr anchorCtr="0" anchor="t" bIns="46800" lIns="90000" spcFirstLastPara="1" rIns="90000" wrap="square" tIns="46800">
            <a:spAutoFit/>
          </a:bodyPr>
          <a:lstStyle/>
          <a:p>
            <a:pPr indent="0" lvl="0" marL="0" marR="0" rtl="0" algn="ctr">
              <a:lnSpc>
                <a:spcPct val="100000"/>
              </a:lnSpc>
              <a:spcBef>
                <a:spcPts val="0"/>
              </a:spcBef>
              <a:spcAft>
                <a:spcPts val="0"/>
              </a:spcAft>
              <a:buClr>
                <a:srgbClr val="003B76"/>
              </a:buClr>
              <a:buSzPts val="1800"/>
              <a:buFont typeface="Arial"/>
              <a:buNone/>
            </a:pPr>
            <a:r>
              <a:rPr b="0" i="0" lang="en-GB" sz="1800" u="none" cap="none" strike="noStrike">
                <a:solidFill>
                  <a:srgbClr val="003B76"/>
                </a:solidFill>
                <a:latin typeface="Verdana"/>
                <a:ea typeface="Verdana"/>
                <a:cs typeface="Verdana"/>
                <a:sym typeface="Verdana"/>
              </a:rPr>
              <a:t>Cone</a:t>
            </a:r>
            <a:endParaRPr b="0" i="0" sz="1800" u="none" cap="none" strike="noStrike">
              <a:solidFill>
                <a:srgbClr val="003B76"/>
              </a:solidFill>
              <a:latin typeface="Verdana"/>
              <a:ea typeface="Verdana"/>
              <a:cs typeface="Verdana"/>
              <a:sym typeface="Verdana"/>
            </a:endParaRPr>
          </a:p>
        </p:txBody>
      </p:sp>
      <p:sp>
        <p:nvSpPr>
          <p:cNvPr id="142" name="Google Shape;142;p5"/>
          <p:cNvSpPr txBox="1"/>
          <p:nvPr/>
        </p:nvSpPr>
        <p:spPr>
          <a:xfrm>
            <a:off x="701615" y="5902598"/>
            <a:ext cx="544513" cy="309563"/>
          </a:xfrm>
          <a:prstGeom prst="rect">
            <a:avLst/>
          </a:prstGeom>
          <a:noFill/>
          <a:ln>
            <a:noFill/>
          </a:ln>
        </p:spPr>
        <p:txBody>
          <a:bodyPr anchorCtr="0" anchor="t" bIns="46800" lIns="90000" spcFirstLastPara="1" rIns="90000" wrap="square" tIns="46800">
            <a:spAutoFit/>
          </a:bodyPr>
          <a:lstStyle/>
          <a:p>
            <a:pPr indent="0" lvl="0" marL="0" marR="0" rtl="0" algn="l">
              <a:lnSpc>
                <a:spcPct val="100000"/>
              </a:lnSpc>
              <a:spcBef>
                <a:spcPts val="0"/>
              </a:spcBef>
              <a:spcAft>
                <a:spcPts val="0"/>
              </a:spcAft>
              <a:buClr>
                <a:srgbClr val="FF3300"/>
              </a:buClr>
              <a:buSzPts val="1400"/>
              <a:buFont typeface="Arial"/>
              <a:buNone/>
            </a:pPr>
            <a:r>
              <a:rPr b="0" i="0" lang="en-GB" sz="1400" u="none" cap="none" strike="noStrike">
                <a:solidFill>
                  <a:srgbClr val="FF3300"/>
                </a:solidFill>
                <a:latin typeface="Verdana"/>
                <a:ea typeface="Verdana"/>
                <a:cs typeface="Verdana"/>
                <a:sym typeface="Verdana"/>
              </a:rPr>
              <a:t>5m</a:t>
            </a:r>
            <a:endParaRPr/>
          </a:p>
        </p:txBody>
      </p:sp>
      <p:sp>
        <p:nvSpPr>
          <p:cNvPr id="143" name="Google Shape;143;p5"/>
          <p:cNvSpPr txBox="1"/>
          <p:nvPr/>
        </p:nvSpPr>
        <p:spPr>
          <a:xfrm>
            <a:off x="1896341" y="5932981"/>
            <a:ext cx="900112" cy="279180"/>
          </a:xfrm>
          <a:prstGeom prst="rect">
            <a:avLst/>
          </a:prstGeom>
          <a:noFill/>
          <a:ln>
            <a:noFill/>
          </a:ln>
        </p:spPr>
        <p:txBody>
          <a:bodyPr anchorCtr="0" anchor="t" bIns="46800" lIns="90000" spcFirstLastPara="1" rIns="90000" wrap="square" tIns="46800">
            <a:spAutoFit/>
          </a:bodyPr>
          <a:lstStyle/>
          <a:p>
            <a:pPr indent="0" lvl="0" marL="0" marR="0" rtl="0" algn="ctr">
              <a:lnSpc>
                <a:spcPct val="100000"/>
              </a:lnSpc>
              <a:spcBef>
                <a:spcPts val="0"/>
              </a:spcBef>
              <a:spcAft>
                <a:spcPts val="0"/>
              </a:spcAft>
              <a:buClr>
                <a:schemeClr val="dk1"/>
              </a:buClr>
              <a:buSzPts val="1200"/>
              <a:buFont typeface="Arial"/>
              <a:buNone/>
            </a:pPr>
            <a:r>
              <a:rPr b="0" i="0" lang="en-GB" sz="1200" u="none" cap="none" strike="noStrike">
                <a:solidFill>
                  <a:schemeClr val="dk1"/>
                </a:solidFill>
                <a:latin typeface="Verdana"/>
                <a:ea typeface="Verdana"/>
                <a:cs typeface="Verdana"/>
                <a:sym typeface="Verdana"/>
              </a:rPr>
              <a:t>Sideline</a:t>
            </a:r>
            <a:endParaRPr b="0" i="0" sz="1200" u="none" cap="none" strike="noStrike">
              <a:solidFill>
                <a:schemeClr val="dk1"/>
              </a:solidFill>
              <a:latin typeface="Verdana"/>
              <a:ea typeface="Verdana"/>
              <a:cs typeface="Verdana"/>
              <a:sym typeface="Verdana"/>
            </a:endParaRPr>
          </a:p>
        </p:txBody>
      </p:sp>
      <p:sp>
        <p:nvSpPr>
          <p:cNvPr id="144" name="Google Shape;144;p5"/>
          <p:cNvSpPr/>
          <p:nvPr/>
        </p:nvSpPr>
        <p:spPr>
          <a:xfrm rot="-5400000">
            <a:off x="1613871" y="4259967"/>
            <a:ext cx="2519362" cy="293687"/>
          </a:xfrm>
          <a:prstGeom prst="rect">
            <a:avLst/>
          </a:prstGeom>
          <a:noFill/>
          <a:ln>
            <a:noFill/>
          </a:ln>
        </p:spPr>
        <p:txBody>
          <a:bodyPr anchorCtr="0" anchor="t" bIns="46025" lIns="92075" spcFirstLastPara="1" rIns="92075" wrap="square" tIns="46025">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Arial"/>
                <a:ea typeface="Arial"/>
                <a:cs typeface="Arial"/>
                <a:sym typeface="Arial"/>
              </a:rPr>
              <a:t>10 m lines</a:t>
            </a:r>
            <a:endParaRPr b="0" i="1" sz="1300" u="none" cap="none" strike="noStrike">
              <a:solidFill>
                <a:srgbClr val="000000"/>
              </a:solidFill>
              <a:latin typeface="Arial"/>
              <a:ea typeface="Arial"/>
              <a:cs typeface="Arial"/>
              <a:sym typeface="Arial"/>
            </a:endParaRPr>
          </a:p>
        </p:txBody>
      </p:sp>
      <p:sp>
        <p:nvSpPr>
          <p:cNvPr id="145" name="Google Shape;145;p5"/>
          <p:cNvSpPr/>
          <p:nvPr/>
        </p:nvSpPr>
        <p:spPr>
          <a:xfrm rot="-5400000">
            <a:off x="-87922" y="4105243"/>
            <a:ext cx="2290762" cy="298450"/>
          </a:xfrm>
          <a:prstGeom prst="rect">
            <a:avLst/>
          </a:prstGeom>
          <a:noFill/>
          <a:ln>
            <a:noFill/>
          </a:ln>
        </p:spPr>
        <p:txBody>
          <a:bodyPr anchorCtr="0" anchor="t" bIns="46025" lIns="92075" spcFirstLastPara="1" rIns="92075" wrap="square" tIns="46025">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Arial"/>
                <a:ea typeface="Arial"/>
                <a:cs typeface="Arial"/>
                <a:sym typeface="Arial"/>
              </a:rPr>
              <a:t>Scoreline</a:t>
            </a:r>
            <a:endParaRPr b="0" i="1" sz="1300" u="none" cap="none" strike="noStrike">
              <a:solidFill>
                <a:srgbClr val="000000"/>
              </a:solidFill>
              <a:latin typeface="Arial"/>
              <a:ea typeface="Arial"/>
              <a:cs typeface="Arial"/>
              <a:sym typeface="Arial"/>
            </a:endParaRPr>
          </a:p>
        </p:txBody>
      </p:sp>
      <p:sp>
        <p:nvSpPr>
          <p:cNvPr id="146" name="Google Shape;146;p5"/>
          <p:cNvSpPr/>
          <p:nvPr/>
        </p:nvSpPr>
        <p:spPr>
          <a:xfrm rot="-5400000">
            <a:off x="-727580" y="4008314"/>
            <a:ext cx="2747962" cy="293687"/>
          </a:xfrm>
          <a:prstGeom prst="rect">
            <a:avLst/>
          </a:prstGeom>
          <a:noFill/>
          <a:ln>
            <a:noFill/>
          </a:ln>
        </p:spPr>
        <p:txBody>
          <a:bodyPr anchorCtr="0" anchor="t" bIns="46025" lIns="92075" spcFirstLastPara="1" rIns="92075" wrap="square" tIns="46025">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Arial"/>
                <a:ea typeface="Arial"/>
                <a:cs typeface="Arial"/>
                <a:sym typeface="Arial"/>
              </a:rPr>
              <a:t>Dead ball line</a:t>
            </a:r>
            <a:endParaRPr b="0" i="1" sz="1300" u="none" cap="none" strike="noStrike">
              <a:solidFill>
                <a:srgbClr val="000000"/>
              </a:solidFill>
              <a:latin typeface="Arial"/>
              <a:ea typeface="Arial"/>
              <a:cs typeface="Arial"/>
              <a:sym typeface="Arial"/>
            </a:endParaRPr>
          </a:p>
        </p:txBody>
      </p:sp>
      <p:sp>
        <p:nvSpPr>
          <p:cNvPr id="147" name="Google Shape;147;p5"/>
          <p:cNvSpPr/>
          <p:nvPr/>
        </p:nvSpPr>
        <p:spPr>
          <a:xfrm rot="-5400000">
            <a:off x="394865" y="4067507"/>
            <a:ext cx="2519363" cy="293687"/>
          </a:xfrm>
          <a:prstGeom prst="rect">
            <a:avLst/>
          </a:prstGeom>
          <a:noFill/>
          <a:ln>
            <a:noFill/>
          </a:ln>
        </p:spPr>
        <p:txBody>
          <a:bodyPr anchorCtr="0" anchor="t" bIns="46025" lIns="92075" spcFirstLastPara="1" rIns="92075" wrap="square" tIns="46025">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Arial"/>
                <a:ea typeface="Arial"/>
                <a:cs typeface="Arial"/>
                <a:sym typeface="Arial"/>
              </a:rPr>
              <a:t>5m ;line</a:t>
            </a:r>
            <a:endParaRPr b="0" i="1" sz="1300" u="none" cap="none" strike="noStrike">
              <a:solidFill>
                <a:srgbClr val="000000"/>
              </a:solidFill>
              <a:latin typeface="Arial"/>
              <a:ea typeface="Arial"/>
              <a:cs typeface="Arial"/>
              <a:sym typeface="Arial"/>
            </a:endParaRPr>
          </a:p>
        </p:txBody>
      </p:sp>
      <p:cxnSp>
        <p:nvCxnSpPr>
          <p:cNvPr id="148" name="Google Shape;148;p5"/>
          <p:cNvCxnSpPr/>
          <p:nvPr/>
        </p:nvCxnSpPr>
        <p:spPr>
          <a:xfrm>
            <a:off x="3056044" y="1982701"/>
            <a:ext cx="1484372" cy="0"/>
          </a:xfrm>
          <a:prstGeom prst="straightConnector1">
            <a:avLst/>
          </a:prstGeom>
          <a:noFill/>
          <a:ln cap="flat" cmpd="sng" w="9525">
            <a:solidFill>
              <a:schemeClr val="dk1"/>
            </a:solidFill>
            <a:prstDash val="solid"/>
            <a:miter lim="800000"/>
            <a:headEnd len="med" w="med" type="triangle"/>
            <a:tailEnd len="med" w="med" type="triangle"/>
          </a:ln>
        </p:spPr>
      </p:cxnSp>
      <p:sp>
        <p:nvSpPr>
          <p:cNvPr id="149" name="Google Shape;149;p5"/>
          <p:cNvSpPr txBox="1"/>
          <p:nvPr/>
        </p:nvSpPr>
        <p:spPr>
          <a:xfrm>
            <a:off x="2884610" y="1687426"/>
            <a:ext cx="1814512" cy="295275"/>
          </a:xfrm>
          <a:prstGeom prst="rect">
            <a:avLst/>
          </a:prstGeom>
          <a:noFill/>
          <a:ln>
            <a:noFill/>
          </a:ln>
        </p:spPr>
        <p:txBody>
          <a:bodyPr anchorCtr="0" anchor="t" bIns="46800" lIns="90000" spcFirstLastPara="1" rIns="90000" wrap="square" tIns="46800">
            <a:spAutoFit/>
          </a:bodyPr>
          <a:lstStyle/>
          <a:p>
            <a:pPr indent="0" lvl="0" marL="0" marR="0" rtl="0" algn="ctr">
              <a:lnSpc>
                <a:spcPct val="100000"/>
              </a:lnSpc>
              <a:spcBef>
                <a:spcPts val="0"/>
              </a:spcBef>
              <a:spcAft>
                <a:spcPts val="0"/>
              </a:spcAft>
              <a:buNone/>
            </a:pPr>
            <a:r>
              <a:rPr b="0" i="1" lang="en-GB" sz="1300" u="none" cap="none" strike="noStrike">
                <a:solidFill>
                  <a:srgbClr val="000000"/>
                </a:solidFill>
                <a:latin typeface="Verdana"/>
                <a:ea typeface="Verdana"/>
                <a:cs typeface="Verdana"/>
                <a:sym typeface="Verdana"/>
              </a:rPr>
              <a:t>20m</a:t>
            </a:r>
            <a:endParaRPr/>
          </a:p>
        </p:txBody>
      </p:sp>
      <p:cxnSp>
        <p:nvCxnSpPr>
          <p:cNvPr id="150" name="Google Shape;150;p5"/>
          <p:cNvCxnSpPr>
            <a:stCxn id="141" idx="2"/>
            <a:endCxn id="138" idx="7"/>
          </p:cNvCxnSpPr>
          <p:nvPr/>
        </p:nvCxnSpPr>
        <p:spPr>
          <a:xfrm flipH="1">
            <a:off x="6507620" y="2049190"/>
            <a:ext cx="596700" cy="272700"/>
          </a:xfrm>
          <a:prstGeom prst="straightConnector1">
            <a:avLst/>
          </a:prstGeom>
          <a:noFill/>
          <a:ln cap="flat" cmpd="sng" w="9525">
            <a:solidFill>
              <a:srgbClr val="4A7DBA"/>
            </a:solidFill>
            <a:prstDash val="solid"/>
            <a:round/>
            <a:headEnd len="sm" w="sm" type="none"/>
            <a:tailEnd len="med" w="med" type="triangle"/>
          </a:ln>
        </p:spPr>
      </p:cxn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5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Summary</a:t>
            </a:r>
            <a:endParaRPr/>
          </a:p>
        </p:txBody>
      </p:sp>
      <p:sp>
        <p:nvSpPr>
          <p:cNvPr id="602" name="Google Shape;602;p5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dk1"/>
              </a:buClr>
              <a:buSzPts val="2800"/>
              <a:buFont typeface="Arial"/>
              <a:buNone/>
            </a:pPr>
            <a:r>
              <a:rPr b="0" i="0" lang="en-GB" sz="2800" u="none" cap="none" strike="noStrike">
                <a:solidFill>
                  <a:schemeClr val="dk1"/>
                </a:solidFill>
                <a:latin typeface="Arial"/>
                <a:ea typeface="Arial"/>
                <a:cs typeface="Arial"/>
                <a:sym typeface="Arial"/>
              </a:rPr>
              <a:t>Each action of communication has it’s own form of outcome whether it be positive or negative. As referees we need to identify these early and manage them effectively.</a:t>
            </a:r>
            <a:endParaRPr/>
          </a:p>
          <a:p>
            <a:pPr indent="-342900" lvl="0" marL="342900" marR="0" rtl="0" algn="l">
              <a:lnSpc>
                <a:spcPct val="100000"/>
              </a:lnSpc>
              <a:spcBef>
                <a:spcPts val="560"/>
              </a:spcBef>
              <a:spcAft>
                <a:spcPts val="0"/>
              </a:spcAft>
              <a:buClr>
                <a:schemeClr val="dk1"/>
              </a:buClr>
              <a:buSzPts val="2800"/>
              <a:buFont typeface="Arial"/>
              <a:buNone/>
            </a:pPr>
            <a:r>
              <a:t/>
            </a:r>
            <a:endParaRPr b="0" i="0" sz="2800" u="none" cap="none" strike="noStrike">
              <a:solidFill>
                <a:schemeClr val="dk1"/>
              </a:solidFill>
              <a:latin typeface="Arial"/>
              <a:ea typeface="Arial"/>
              <a:cs typeface="Arial"/>
              <a:sym typeface="Arial"/>
            </a:endParaRPr>
          </a:p>
          <a:p>
            <a:pPr indent="-342900" lvl="0" marL="342900" marR="0" rtl="0" algn="l">
              <a:lnSpc>
                <a:spcPct val="100000"/>
              </a:lnSpc>
              <a:spcBef>
                <a:spcPts val="560"/>
              </a:spcBef>
              <a:spcAft>
                <a:spcPts val="0"/>
              </a:spcAft>
              <a:buClr>
                <a:schemeClr val="dk1"/>
              </a:buClr>
              <a:buSzPts val="2800"/>
              <a:buFont typeface="Arial"/>
              <a:buNone/>
            </a:pPr>
            <a:r>
              <a:rPr b="0" i="0" lang="en-GB" sz="2800" u="none" cap="none" strike="noStrike">
                <a:solidFill>
                  <a:schemeClr val="dk1"/>
                </a:solidFill>
                <a:latin typeface="Arial"/>
                <a:ea typeface="Arial"/>
                <a:cs typeface="Arial"/>
                <a:sym typeface="Arial"/>
              </a:rPr>
              <a:t>Some types of communication are used more than others and some are more effective however it is important to understand them, and how to use them collectively.</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5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CONFLICT MANAGEMENT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p5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Building Rapport</a:t>
            </a:r>
            <a:endParaRPr/>
          </a:p>
        </p:txBody>
      </p:sp>
      <p:sp>
        <p:nvSpPr>
          <p:cNvPr id="614" name="Google Shape;614;p52"/>
          <p:cNvSpPr/>
          <p:nvPr/>
        </p:nvSpPr>
        <p:spPr>
          <a:xfrm>
            <a:off x="827584" y="1844824"/>
            <a:ext cx="8145253"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How would you go about building rapport with players?</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pic>
        <p:nvPicPr>
          <p:cNvPr id="620" name="Google Shape;620;p53"/>
          <p:cNvPicPr preferRelativeResize="0"/>
          <p:nvPr/>
        </p:nvPicPr>
        <p:blipFill rotWithShape="1">
          <a:blip r:embed="rId3">
            <a:alphaModFix/>
          </a:blip>
          <a:srcRect b="12201" l="0" r="0" t="12200"/>
          <a:stretch/>
        </p:blipFill>
        <p:spPr>
          <a:xfrm>
            <a:off x="827584" y="3429000"/>
            <a:ext cx="4572000" cy="2592288"/>
          </a:xfrm>
          <a:prstGeom prst="rect">
            <a:avLst/>
          </a:prstGeom>
          <a:noFill/>
          <a:ln>
            <a:noFill/>
          </a:ln>
        </p:spPr>
      </p:pic>
      <p:sp>
        <p:nvSpPr>
          <p:cNvPr id="621" name="Google Shape;621;p5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Common Sources of Conflict</a:t>
            </a:r>
            <a:endParaRPr/>
          </a:p>
        </p:txBody>
      </p:sp>
      <p:sp>
        <p:nvSpPr>
          <p:cNvPr id="622" name="Google Shape;622;p53"/>
          <p:cNvSpPr/>
          <p:nvPr/>
        </p:nvSpPr>
        <p:spPr>
          <a:xfrm>
            <a:off x="827584" y="1844824"/>
            <a:ext cx="8145253" cy="2664296"/>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with themselves and their lack of skill;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by the skill of the opposition;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with the rulings / actions performed by the referee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Players who have little knowledge about the game get frustrated when they get picked up and they don’t know the rules.</a:t>
            </a:r>
            <a:endParaRPr b="0" i="0" sz="1400" u="none" cap="none" strike="noStrike">
              <a:solidFill>
                <a:srgbClr val="000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7" name="Shape 627"/>
        <p:cNvGrpSpPr/>
        <p:nvPr/>
      </p:nvGrpSpPr>
      <p:grpSpPr>
        <a:xfrm>
          <a:off x="0" y="0"/>
          <a:ext cx="0" cy="0"/>
          <a:chOff x="0" y="0"/>
          <a:chExt cx="0" cy="0"/>
        </a:xfrm>
      </p:grpSpPr>
      <p:sp>
        <p:nvSpPr>
          <p:cNvPr id="628" name="Google Shape;628;p5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Prevention is Best</a:t>
            </a:r>
            <a:endParaRPr/>
          </a:p>
        </p:txBody>
      </p:sp>
      <p:sp>
        <p:nvSpPr>
          <p:cNvPr id="629" name="Google Shape;629;p54"/>
          <p:cNvSpPr/>
          <p:nvPr/>
        </p:nvSpPr>
        <p:spPr>
          <a:xfrm>
            <a:off x="827584" y="1844824"/>
            <a:ext cx="8145253" cy="136815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So how can you ensure that you set the right mood/mind set to avoid conflict?</a:t>
            </a:r>
            <a:endParaRPr b="0" i="0" sz="1400" u="none" cap="none" strike="noStrike">
              <a:solidFill>
                <a:srgbClr val="000000"/>
              </a:solidFill>
              <a:latin typeface="Arial"/>
              <a:ea typeface="Arial"/>
              <a:cs typeface="Arial"/>
              <a:sym typeface="Arial"/>
            </a:endParaRPr>
          </a:p>
        </p:txBody>
      </p:sp>
      <p:pic>
        <p:nvPicPr>
          <p:cNvPr id="630" name="Google Shape;630;p54"/>
          <p:cNvPicPr preferRelativeResize="0"/>
          <p:nvPr/>
        </p:nvPicPr>
        <p:blipFill rotWithShape="1">
          <a:blip r:embed="rId3">
            <a:alphaModFix/>
          </a:blip>
          <a:srcRect b="0" l="0" r="0" t="0"/>
          <a:stretch/>
        </p:blipFill>
        <p:spPr>
          <a:xfrm>
            <a:off x="971600" y="3861048"/>
            <a:ext cx="1847850" cy="2466975"/>
          </a:xfrm>
          <a:prstGeom prst="rect">
            <a:avLst/>
          </a:prstGeom>
          <a:noFill/>
          <a:ln>
            <a:noFill/>
          </a:ln>
        </p:spPr>
      </p:pic>
      <p:sp>
        <p:nvSpPr>
          <p:cNvPr id="631" name="Google Shape;631;p54"/>
          <p:cNvSpPr txBox="1"/>
          <p:nvPr/>
        </p:nvSpPr>
        <p:spPr>
          <a:xfrm>
            <a:off x="971600" y="3508618"/>
            <a:ext cx="2736304"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1"/>
                </a:solidFill>
                <a:latin typeface="Arial"/>
                <a:ea typeface="Arial"/>
                <a:cs typeface="Arial"/>
                <a:sym typeface="Arial"/>
              </a:rPr>
              <a:t>Positive Attitude</a:t>
            </a:r>
            <a:endParaRPr b="0" i="0" sz="1400" u="none" cap="none" strike="noStrike">
              <a:solidFill>
                <a:srgbClr val="000000"/>
              </a:solidFill>
              <a:latin typeface="Arial"/>
              <a:ea typeface="Arial"/>
              <a:cs typeface="Arial"/>
              <a:sym typeface="Arial"/>
            </a:endParaRPr>
          </a:p>
        </p:txBody>
      </p:sp>
      <p:pic>
        <p:nvPicPr>
          <p:cNvPr id="632" name="Google Shape;632;p54"/>
          <p:cNvPicPr preferRelativeResize="0"/>
          <p:nvPr/>
        </p:nvPicPr>
        <p:blipFill rotWithShape="1">
          <a:blip r:embed="rId4">
            <a:alphaModFix/>
          </a:blip>
          <a:srcRect b="0" l="0" r="0" t="0"/>
          <a:stretch/>
        </p:blipFill>
        <p:spPr>
          <a:xfrm>
            <a:off x="3635896" y="3789040"/>
            <a:ext cx="2133600" cy="1714500"/>
          </a:xfrm>
          <a:prstGeom prst="rect">
            <a:avLst/>
          </a:prstGeom>
          <a:noFill/>
          <a:ln>
            <a:noFill/>
          </a:ln>
        </p:spPr>
      </p:pic>
      <p:pic>
        <p:nvPicPr>
          <p:cNvPr id="633" name="Google Shape;633;p54"/>
          <p:cNvPicPr preferRelativeResize="0"/>
          <p:nvPr/>
        </p:nvPicPr>
        <p:blipFill rotWithShape="1">
          <a:blip r:embed="rId5">
            <a:alphaModFix/>
          </a:blip>
          <a:srcRect b="0" l="0" r="0" t="0"/>
          <a:stretch/>
        </p:blipFill>
        <p:spPr>
          <a:xfrm>
            <a:off x="6084168" y="3356992"/>
            <a:ext cx="2146124" cy="206084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pic>
        <p:nvPicPr>
          <p:cNvPr id="639" name="Google Shape;639;p55"/>
          <p:cNvPicPr preferRelativeResize="0"/>
          <p:nvPr/>
        </p:nvPicPr>
        <p:blipFill rotWithShape="1">
          <a:blip r:embed="rId3">
            <a:alphaModFix/>
          </a:blip>
          <a:srcRect b="0" l="0" r="0" t="0"/>
          <a:stretch/>
        </p:blipFill>
        <p:spPr>
          <a:xfrm>
            <a:off x="1043608" y="1628800"/>
            <a:ext cx="7237071" cy="3816424"/>
          </a:xfrm>
          <a:prstGeom prst="rect">
            <a:avLst/>
          </a:prstGeom>
          <a:noFill/>
          <a:ln>
            <a:noFill/>
          </a:ln>
        </p:spPr>
      </p:pic>
      <p:sp>
        <p:nvSpPr>
          <p:cNvPr id="640" name="Google Shape;640;p5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Tools to Handle Conflict</a:t>
            </a:r>
            <a:endParaRPr/>
          </a:p>
        </p:txBody>
      </p:sp>
      <p:sp>
        <p:nvSpPr>
          <p:cNvPr id="641" name="Google Shape;641;p55"/>
          <p:cNvSpPr/>
          <p:nvPr/>
        </p:nvSpPr>
        <p:spPr>
          <a:xfrm>
            <a:off x="827584" y="1844824"/>
            <a:ext cx="8145253" cy="136815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What options do you have to control misconduct or situations that are escalating?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5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Escalation Process</a:t>
            </a:r>
            <a:endParaRPr/>
          </a:p>
        </p:txBody>
      </p:sp>
      <p:pic>
        <p:nvPicPr>
          <p:cNvPr id="648" name="Google Shape;648;p56"/>
          <p:cNvPicPr preferRelativeResize="0"/>
          <p:nvPr/>
        </p:nvPicPr>
        <p:blipFill rotWithShape="1">
          <a:blip r:embed="rId3">
            <a:alphaModFix/>
          </a:blip>
          <a:srcRect b="0" l="0" r="0" t="0"/>
          <a:stretch/>
        </p:blipFill>
        <p:spPr>
          <a:xfrm>
            <a:off x="1259632" y="1772816"/>
            <a:ext cx="6408712" cy="3816424"/>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57"/>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12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END OF GAME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58"/>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End of Game</a:t>
            </a:r>
            <a:endParaRPr/>
          </a:p>
        </p:txBody>
      </p:sp>
      <p:pic>
        <p:nvPicPr>
          <p:cNvPr descr="http://3.bp.blogspot.com/-DVUwukbcGqA/Uba3swbYdPI/AAAAAAAAADw/cL3wqUS-IVA/s1600/stop-button.jpg" id="660" name="Google Shape;660;p58"/>
          <p:cNvPicPr preferRelativeResize="0"/>
          <p:nvPr/>
        </p:nvPicPr>
        <p:blipFill rotWithShape="1">
          <a:blip r:embed="rId3">
            <a:alphaModFix/>
          </a:blip>
          <a:srcRect b="0" l="0" r="0" t="0"/>
          <a:stretch/>
        </p:blipFill>
        <p:spPr>
          <a:xfrm>
            <a:off x="7452320" y="1052736"/>
            <a:ext cx="1550988" cy="1421738"/>
          </a:xfrm>
          <a:prstGeom prst="rect">
            <a:avLst/>
          </a:prstGeom>
          <a:noFill/>
          <a:ln>
            <a:noFill/>
          </a:ln>
        </p:spPr>
      </p:pic>
      <p:sp>
        <p:nvSpPr>
          <p:cNvPr id="661" name="Google Shape;661;p58"/>
          <p:cNvSpPr/>
          <p:nvPr/>
        </p:nvSpPr>
        <p:spPr>
          <a:xfrm>
            <a:off x="899592" y="1366342"/>
            <a:ext cx="7920880" cy="79208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at the end of half/full time hooter?</a:t>
            </a:r>
            <a:endParaRPr b="0" i="0" sz="1400" u="none" cap="none" strike="noStrike">
              <a:solidFill>
                <a:srgbClr val="000000"/>
              </a:solidFill>
              <a:latin typeface="Arial"/>
              <a:ea typeface="Arial"/>
              <a:cs typeface="Arial"/>
              <a:sym typeface="Arial"/>
            </a:endParaRPr>
          </a:p>
        </p:txBody>
      </p:sp>
      <p:pic>
        <p:nvPicPr>
          <p:cNvPr descr="http://www.google.co.uk/url?sa=i&amp;source=images&amp;cd=&amp;ved=0CAUQjBw&amp;url=https%3A%2F%2Frugbyasteroid.files.wordpress.com%2F2010%2F02%2Facme-thunderer-whistle.jpg&amp;ei=7skqVfKfNIfaOLqwgOgF&amp;psig=AFQjCNGxrimC1NPu36zYalWebOqHwSrG8A&amp;ust=1428953966953594" id="662" name="Google Shape;662;p58"/>
          <p:cNvPicPr preferRelativeResize="0"/>
          <p:nvPr/>
        </p:nvPicPr>
        <p:blipFill rotWithShape="1">
          <a:blip r:embed="rId4">
            <a:alphaModFix/>
          </a:blip>
          <a:srcRect b="0" l="0" r="0" t="0"/>
          <a:stretch/>
        </p:blipFill>
        <p:spPr>
          <a:xfrm>
            <a:off x="661496" y="2158430"/>
            <a:ext cx="2125885" cy="2125885"/>
          </a:xfrm>
          <a:prstGeom prst="rect">
            <a:avLst/>
          </a:prstGeom>
          <a:noFill/>
          <a:ln>
            <a:noFill/>
          </a:ln>
        </p:spPr>
      </p:pic>
      <p:sp>
        <p:nvSpPr>
          <p:cNvPr id="663" name="Google Shape;663;p58"/>
          <p:cNvSpPr/>
          <p:nvPr/>
        </p:nvSpPr>
        <p:spPr>
          <a:xfrm>
            <a:off x="899592" y="2366273"/>
            <a:ext cx="7920880" cy="79208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if there is a penalty after the hooter?</a:t>
            </a:r>
            <a:endParaRPr b="0" i="0" sz="1400" u="none" cap="none" strike="noStrike">
              <a:solidFill>
                <a:srgbClr val="000000"/>
              </a:solidFill>
              <a:latin typeface="Arial"/>
              <a:ea typeface="Arial"/>
              <a:cs typeface="Arial"/>
              <a:sym typeface="Arial"/>
            </a:endParaRPr>
          </a:p>
        </p:txBody>
      </p:sp>
      <p:sp>
        <p:nvSpPr>
          <p:cNvPr id="664" name="Google Shape;664;p58"/>
          <p:cNvSpPr/>
          <p:nvPr/>
        </p:nvSpPr>
        <p:spPr>
          <a:xfrm>
            <a:off x="925136" y="3414611"/>
            <a:ext cx="7920880" cy="79208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is the signal and whistle tone for end of half/game?</a:t>
            </a:r>
            <a:endParaRPr b="0" i="0" sz="1400" u="none" cap="none" strike="noStrike">
              <a:solidFill>
                <a:srgbClr val="000000"/>
              </a:solidFill>
              <a:latin typeface="Arial"/>
              <a:ea typeface="Arial"/>
              <a:cs typeface="Arial"/>
              <a:sym typeface="Arial"/>
            </a:endParaRPr>
          </a:p>
        </p:txBody>
      </p:sp>
      <p:pic>
        <p:nvPicPr>
          <p:cNvPr descr="http://www.buzzardrugby.co.uk/two/olympic/images/misc/knockout.gif" id="665" name="Google Shape;665;p58"/>
          <p:cNvPicPr preferRelativeResize="0"/>
          <p:nvPr/>
        </p:nvPicPr>
        <p:blipFill rotWithShape="1">
          <a:blip r:embed="rId5">
            <a:alphaModFix/>
          </a:blip>
          <a:srcRect b="0" l="0" r="0" t="0"/>
          <a:stretch/>
        </p:blipFill>
        <p:spPr>
          <a:xfrm>
            <a:off x="5076056" y="4284315"/>
            <a:ext cx="3467100" cy="1304925"/>
          </a:xfrm>
          <a:prstGeom prst="rect">
            <a:avLst/>
          </a:prstGeom>
          <a:noFill/>
          <a:ln>
            <a:noFill/>
          </a:ln>
        </p:spPr>
      </p:pic>
      <p:sp>
        <p:nvSpPr>
          <p:cNvPr id="666" name="Google Shape;666;p58"/>
          <p:cNvSpPr/>
          <p:nvPr/>
        </p:nvSpPr>
        <p:spPr>
          <a:xfrm>
            <a:off x="899592" y="4540733"/>
            <a:ext cx="7920880" cy="79208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if it’s a knockout game and the scores are tied at full time?</a:t>
            </a:r>
            <a:endParaRPr b="0" i="0" sz="1400" u="none" cap="none" strike="noStrike">
              <a:solidFill>
                <a:srgbClr val="000000"/>
              </a:solidFill>
              <a:latin typeface="Arial"/>
              <a:ea typeface="Arial"/>
              <a:cs typeface="Arial"/>
              <a:sym typeface="Arial"/>
            </a:endParaRPr>
          </a:p>
        </p:txBody>
      </p:sp>
      <p:sp>
        <p:nvSpPr>
          <p:cNvPr id="667" name="Google Shape;667;p58"/>
          <p:cNvSpPr/>
          <p:nvPr/>
        </p:nvSpPr>
        <p:spPr>
          <a:xfrm>
            <a:off x="899592" y="5589240"/>
            <a:ext cx="7920880" cy="792088"/>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with the scorecard?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5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13</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SPORTS OFFICIALS RESPONSIBILITES</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6"/>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Composition</a:t>
            </a:r>
            <a:endParaRPr/>
          </a:p>
        </p:txBody>
      </p:sp>
      <p:sp>
        <p:nvSpPr>
          <p:cNvPr id="156" name="Google Shape;156;p6"/>
          <p:cNvSpPr/>
          <p:nvPr/>
        </p:nvSpPr>
        <p:spPr>
          <a:xfrm>
            <a:off x="899592" y="1671099"/>
            <a:ext cx="7992888" cy="3702118"/>
          </a:xfrm>
          <a:prstGeom prst="rect">
            <a:avLst/>
          </a:prstGeom>
          <a:solidFill>
            <a:srgbClr val="17365D">
              <a:alpha val="35294"/>
            </a:srgbClr>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long is a game of touch?</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are the maximum number of people per side? (male/female &amp; mixed)</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many players do you need to start a game?</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0"/>
          <p:cNvSpPr/>
          <p:nvPr/>
        </p:nvSpPr>
        <p:spPr>
          <a:xfrm>
            <a:off x="827584" y="1844824"/>
            <a:ext cx="8145253" cy="1368152"/>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Our official responsibilities are to:</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Enforce the rules of touch</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Facilitate the match</a:t>
            </a:r>
            <a:endParaRPr b="0" i="0" sz="1400" u="none" cap="none" strike="noStrike">
              <a:solidFill>
                <a:srgbClr val="000000"/>
              </a:solidFill>
              <a:latin typeface="Arial"/>
              <a:ea typeface="Arial"/>
              <a:cs typeface="Arial"/>
              <a:sym typeface="Arial"/>
            </a:endParaRPr>
          </a:p>
        </p:txBody>
      </p:sp>
      <p:sp>
        <p:nvSpPr>
          <p:cNvPr id="678" name="Google Shape;678;p6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Your Responsibilites</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1"/>
          <p:cNvSpPr txBox="1"/>
          <p:nvPr/>
        </p:nvSpPr>
        <p:spPr>
          <a:xfrm>
            <a:off x="1881187" y="1067786"/>
            <a:ext cx="6629400" cy="5521927"/>
          </a:xfrm>
          <a:prstGeom prst="rect">
            <a:avLst/>
          </a:prstGeom>
          <a:noFill/>
          <a:ln>
            <a:noFill/>
          </a:ln>
        </p:spPr>
        <p:txBody>
          <a:bodyPr anchorCtr="0" anchor="t" bIns="46800" lIns="90000" spcFirstLastPara="1" rIns="90000" wrap="square" tIns="46800">
            <a:noAutofit/>
          </a:bodyPr>
          <a:lstStyle/>
          <a:p>
            <a:pPr indent="-91440" lvl="0" marL="0" marR="0" rtl="0" algn="l">
              <a:lnSpc>
                <a:spcPct val="100000"/>
              </a:lnSpc>
              <a:spcBef>
                <a:spcPts val="1200"/>
              </a:spcBef>
              <a:spcAft>
                <a:spcPts val="0"/>
              </a:spcAft>
              <a:buClr>
                <a:srgbClr val="000000"/>
              </a:buClr>
              <a:buSzPts val="1440"/>
              <a:buFont typeface="Noto Sans Symbols"/>
              <a:buChar char="■"/>
            </a:pPr>
            <a:r>
              <a:rPr b="0" i="0" lang="en-GB" sz="2400" u="none" cap="none" strike="noStrike">
                <a:solidFill>
                  <a:srgbClr val="000000"/>
                </a:solidFill>
                <a:latin typeface="Verdana"/>
                <a:ea typeface="Verdana"/>
                <a:cs typeface="Verdana"/>
                <a:sym typeface="Verdana"/>
              </a:rPr>
              <a:t> Level 5 : Practical 	</a:t>
            </a:r>
            <a:endParaRPr b="0" i="0" sz="1600" u="none" cap="none" strike="noStrike">
              <a:solidFill>
                <a:srgbClr val="000000"/>
              </a:solidFill>
              <a:latin typeface="Verdana"/>
              <a:ea typeface="Verdana"/>
              <a:cs typeface="Verdana"/>
              <a:sym typeface="Verdana"/>
            </a:endParaRPr>
          </a:p>
          <a:p>
            <a:pPr indent="0" lvl="0" marL="0" marR="0" rtl="0" algn="l">
              <a:lnSpc>
                <a:spcPct val="100000"/>
              </a:lnSpc>
              <a:spcBef>
                <a:spcPts val="1700"/>
              </a:spcBef>
              <a:spcAft>
                <a:spcPts val="0"/>
              </a:spcAft>
              <a:buNone/>
            </a:pPr>
            <a:r>
              <a:t/>
            </a:r>
            <a:endParaRPr b="0" i="0" sz="2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FF3300"/>
              </a:buClr>
              <a:buSzPts val="1440"/>
              <a:buFont typeface="Noto Sans Symbols"/>
              <a:buChar char="■"/>
            </a:pPr>
            <a:r>
              <a:rPr b="0" i="0" lang="en-GB" sz="2400" u="none" cap="none" strike="noStrike">
                <a:solidFill>
                  <a:srgbClr val="000000"/>
                </a:solidFill>
                <a:latin typeface="Verdana"/>
                <a:ea typeface="Verdana"/>
                <a:cs typeface="Verdana"/>
                <a:sym typeface="Verdana"/>
              </a:rPr>
              <a:t> Level 4 : Practical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1700"/>
              </a:spcBef>
              <a:spcAft>
                <a:spcPts val="0"/>
              </a:spcAft>
              <a:buNone/>
            </a:pPr>
            <a:r>
              <a:t/>
            </a:r>
            <a:endParaRPr b="0" i="0" sz="2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FFFF00"/>
              </a:buClr>
              <a:buSzPts val="1440"/>
              <a:buFont typeface="Noto Sans Symbols"/>
              <a:buChar char="■"/>
            </a:pPr>
            <a:r>
              <a:rPr b="0" i="0" lang="en-GB" sz="2400" u="none" cap="none" strike="noStrike">
                <a:solidFill>
                  <a:srgbClr val="000000"/>
                </a:solidFill>
                <a:latin typeface="Verdana"/>
                <a:ea typeface="Verdana"/>
                <a:cs typeface="Verdana"/>
                <a:sym typeface="Verdana"/>
              </a:rPr>
              <a:t> Level 3 : Practical 	</a:t>
            </a:r>
            <a:endParaRPr b="0" i="0" sz="1400" u="none" cap="none" strike="noStrike">
              <a:solidFill>
                <a:srgbClr val="000000"/>
              </a:solidFill>
              <a:latin typeface="Arial"/>
              <a:ea typeface="Arial"/>
              <a:cs typeface="Arial"/>
              <a:sym typeface="Arial"/>
            </a:endParaRPr>
          </a:p>
          <a:p>
            <a:pPr indent="0" lvl="5" marL="2286000" marR="0" rtl="0" algn="l">
              <a:lnSpc>
                <a:spcPct val="100000"/>
              </a:lnSpc>
              <a:spcBef>
                <a:spcPts val="1200"/>
              </a:spcBef>
              <a:spcAft>
                <a:spcPts val="0"/>
              </a:spcAft>
              <a:buNone/>
            </a:pPr>
            <a:r>
              <a:rPr b="0" i="0" lang="en-GB" sz="1600" u="none" cap="none" strike="noStrike">
                <a:solidFill>
                  <a:srgbClr val="000000"/>
                </a:solidFill>
                <a:latin typeface="Verdana"/>
                <a:ea typeface="Verdana"/>
                <a:cs typeface="Verdana"/>
                <a:sym typeface="Verdana"/>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700"/>
              </a:spcBef>
              <a:spcAft>
                <a:spcPts val="0"/>
              </a:spcAft>
              <a:buClr>
                <a:schemeClr val="dk1"/>
              </a:buClr>
              <a:buSzPts val="2400"/>
              <a:buFont typeface="Arial"/>
              <a:buNone/>
            </a:pPr>
            <a:r>
              <a:t/>
            </a:r>
            <a:endParaRPr b="0" i="0" sz="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009999"/>
              </a:buClr>
              <a:buSzPts val="1440"/>
              <a:buFont typeface="Noto Sans Symbols"/>
              <a:buChar char="■"/>
            </a:pPr>
            <a:r>
              <a:rPr b="0" i="0" lang="en-GB" sz="2400" u="none" cap="none" strike="noStrike">
                <a:solidFill>
                  <a:srgbClr val="000000"/>
                </a:solidFill>
                <a:latin typeface="Verdana"/>
                <a:ea typeface="Verdana"/>
                <a:cs typeface="Verdana"/>
                <a:sym typeface="Verdana"/>
              </a:rPr>
              <a:t> Level 2 : Theory 	</a:t>
            </a:r>
            <a:endParaRPr b="0" i="0" sz="1600" u="none" cap="none" strike="noStrike">
              <a:solidFill>
                <a:srgbClr val="000000"/>
              </a:solidFill>
              <a:latin typeface="Verdana"/>
              <a:ea typeface="Verdana"/>
              <a:cs typeface="Verdana"/>
              <a:sym typeface="Verdana"/>
            </a:endParaRPr>
          </a:p>
          <a:p>
            <a:pPr indent="0" lvl="0" marL="0" marR="0" rtl="0" algn="l">
              <a:lnSpc>
                <a:spcPct val="100000"/>
              </a:lnSpc>
              <a:spcBef>
                <a:spcPts val="120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None/>
            </a:pPr>
            <a:r>
              <a:t/>
            </a:r>
            <a:endParaRPr b="0" i="0" sz="1400" u="none" cap="none" strike="noStrike">
              <a:solidFill>
                <a:srgbClr val="000000"/>
              </a:solidFill>
              <a:latin typeface="Arial"/>
              <a:ea typeface="Arial"/>
              <a:cs typeface="Arial"/>
              <a:sym typeface="Arial"/>
            </a:endParaRPr>
          </a:p>
          <a:p>
            <a:pPr indent="-91440" lvl="0" marL="0" marR="0" rtl="0" algn="l">
              <a:lnSpc>
                <a:spcPct val="100000"/>
              </a:lnSpc>
              <a:spcBef>
                <a:spcPts val="0"/>
              </a:spcBef>
              <a:spcAft>
                <a:spcPts val="0"/>
              </a:spcAft>
              <a:buClr>
                <a:srgbClr val="1F497D"/>
              </a:buClr>
              <a:buSzPts val="1440"/>
              <a:buFont typeface="Noto Sans Symbols"/>
              <a:buChar char="■"/>
            </a:pPr>
            <a:r>
              <a:rPr b="0" i="0" lang="en-GB" sz="2400" u="none" cap="none" strike="noStrike">
                <a:solidFill>
                  <a:srgbClr val="000000"/>
                </a:solidFill>
                <a:latin typeface="Verdana"/>
                <a:ea typeface="Verdana"/>
                <a:cs typeface="Verdana"/>
                <a:sym typeface="Verdana"/>
              </a:rPr>
              <a:t> Leve1 1: Foundation</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686" name="Google Shape;686;p61"/>
          <p:cNvPicPr preferRelativeResize="0"/>
          <p:nvPr/>
        </p:nvPicPr>
        <p:blipFill rotWithShape="1">
          <a:blip r:embed="rId3">
            <a:alphaModFix/>
          </a:blip>
          <a:srcRect b="0" l="0" r="0" t="0"/>
          <a:stretch/>
        </p:blipFill>
        <p:spPr>
          <a:xfrm>
            <a:off x="294556" y="5553076"/>
            <a:ext cx="1524000" cy="1036637"/>
          </a:xfrm>
          <a:prstGeom prst="rect">
            <a:avLst/>
          </a:prstGeom>
          <a:noFill/>
          <a:ln>
            <a:noFill/>
          </a:ln>
        </p:spPr>
      </p:pic>
      <p:pic>
        <p:nvPicPr>
          <p:cNvPr id="687" name="Google Shape;687;p61"/>
          <p:cNvPicPr preferRelativeResize="0"/>
          <p:nvPr/>
        </p:nvPicPr>
        <p:blipFill rotWithShape="1">
          <a:blip r:embed="rId4">
            <a:alphaModFix/>
          </a:blip>
          <a:srcRect b="0" l="0" r="0" t="0"/>
          <a:stretch/>
        </p:blipFill>
        <p:spPr>
          <a:xfrm>
            <a:off x="357188" y="2087605"/>
            <a:ext cx="1547812" cy="1179513"/>
          </a:xfrm>
          <a:prstGeom prst="rect">
            <a:avLst/>
          </a:prstGeom>
          <a:noFill/>
          <a:ln>
            <a:noFill/>
          </a:ln>
        </p:spPr>
      </p:pic>
      <p:pic>
        <p:nvPicPr>
          <p:cNvPr id="688" name="Google Shape;688;p61"/>
          <p:cNvPicPr preferRelativeResize="0"/>
          <p:nvPr/>
        </p:nvPicPr>
        <p:blipFill rotWithShape="1">
          <a:blip r:embed="rId5">
            <a:alphaModFix/>
          </a:blip>
          <a:srcRect b="0" l="0" r="0" t="0"/>
          <a:stretch/>
        </p:blipFill>
        <p:spPr>
          <a:xfrm>
            <a:off x="419819" y="975604"/>
            <a:ext cx="1524000" cy="1190625"/>
          </a:xfrm>
          <a:prstGeom prst="rect">
            <a:avLst/>
          </a:prstGeom>
          <a:noFill/>
          <a:ln>
            <a:noFill/>
          </a:ln>
        </p:spPr>
      </p:pic>
      <p:pic>
        <p:nvPicPr>
          <p:cNvPr id="689" name="Google Shape;689;p61"/>
          <p:cNvPicPr preferRelativeResize="0"/>
          <p:nvPr/>
        </p:nvPicPr>
        <p:blipFill rotWithShape="1">
          <a:blip r:embed="rId6">
            <a:alphaModFix/>
          </a:blip>
          <a:srcRect b="0" l="0" r="0" t="0"/>
          <a:stretch/>
        </p:blipFill>
        <p:spPr>
          <a:xfrm>
            <a:off x="294556" y="4300495"/>
            <a:ext cx="1610444" cy="1187450"/>
          </a:xfrm>
          <a:prstGeom prst="rect">
            <a:avLst/>
          </a:prstGeom>
          <a:noFill/>
          <a:ln>
            <a:noFill/>
          </a:ln>
        </p:spPr>
      </p:pic>
      <p:pic>
        <p:nvPicPr>
          <p:cNvPr id="690" name="Google Shape;690;p61"/>
          <p:cNvPicPr preferRelativeResize="0"/>
          <p:nvPr/>
        </p:nvPicPr>
        <p:blipFill rotWithShape="1">
          <a:blip r:embed="rId7">
            <a:alphaModFix/>
          </a:blip>
          <a:srcRect b="0" l="0" r="0" t="0"/>
          <a:stretch/>
        </p:blipFill>
        <p:spPr>
          <a:xfrm>
            <a:off x="357188" y="3278230"/>
            <a:ext cx="1524000" cy="1100095"/>
          </a:xfrm>
          <a:prstGeom prst="rect">
            <a:avLst/>
          </a:prstGeom>
          <a:noFill/>
          <a:ln>
            <a:noFill/>
          </a:ln>
        </p:spPr>
      </p:pic>
      <p:sp>
        <p:nvSpPr>
          <p:cNvPr id="691" name="Google Shape;691;p61"/>
          <p:cNvSpPr txBox="1"/>
          <p:nvPr/>
        </p:nvSpPr>
        <p:spPr>
          <a:xfrm>
            <a:off x="1259632" y="3009"/>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Calibri"/>
              <a:buNone/>
            </a:pPr>
            <a:r>
              <a:rPr b="1" i="0" lang="en-GB" sz="3600" u="none" cap="none" strike="noStrike">
                <a:solidFill>
                  <a:srgbClr val="000000"/>
                </a:solidFill>
                <a:latin typeface="Calibri"/>
                <a:ea typeface="Calibri"/>
                <a:cs typeface="Calibri"/>
                <a:sym typeface="Calibri"/>
              </a:rPr>
              <a:t>Touch Europe Referee Levels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62"/>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4400"/>
              <a:buNone/>
            </a:pPr>
            <a:r>
              <a:rPr b="1" lang="en-GB" sz="4000"/>
              <a:t>Touch Europe Referee Career Path</a:t>
            </a:r>
            <a:endParaRPr sz="4000"/>
          </a:p>
        </p:txBody>
      </p:sp>
      <p:sp>
        <p:nvSpPr>
          <p:cNvPr id="697" name="Google Shape;697;p62"/>
          <p:cNvSpPr/>
          <p:nvPr/>
        </p:nvSpPr>
        <p:spPr>
          <a:xfrm>
            <a:off x="645459" y="5272265"/>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Referee L1</a:t>
            </a:r>
            <a:endParaRPr b="0" i="0" sz="1400" u="none" cap="none" strike="noStrike">
              <a:solidFill>
                <a:schemeClr val="lt1"/>
              </a:solidFill>
              <a:latin typeface="Arial"/>
              <a:ea typeface="Arial"/>
              <a:cs typeface="Arial"/>
              <a:sym typeface="Arial"/>
            </a:endParaRPr>
          </a:p>
        </p:txBody>
      </p:sp>
      <p:sp>
        <p:nvSpPr>
          <p:cNvPr id="698" name="Google Shape;698;p62"/>
          <p:cNvSpPr/>
          <p:nvPr/>
        </p:nvSpPr>
        <p:spPr>
          <a:xfrm>
            <a:off x="645459" y="4389241"/>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Referee L2</a:t>
            </a:r>
            <a:endParaRPr b="0" i="0" sz="1400" u="none" cap="none" strike="noStrike">
              <a:solidFill>
                <a:schemeClr val="lt1"/>
              </a:solidFill>
              <a:latin typeface="Arial"/>
              <a:ea typeface="Arial"/>
              <a:cs typeface="Arial"/>
              <a:sym typeface="Arial"/>
            </a:endParaRPr>
          </a:p>
        </p:txBody>
      </p:sp>
      <p:sp>
        <p:nvSpPr>
          <p:cNvPr id="699" name="Google Shape;699;p62"/>
          <p:cNvSpPr/>
          <p:nvPr/>
        </p:nvSpPr>
        <p:spPr>
          <a:xfrm>
            <a:off x="645459" y="3506217"/>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Referee L3</a:t>
            </a:r>
            <a:endParaRPr b="0" i="0" sz="1400" u="none" cap="none" strike="noStrike">
              <a:solidFill>
                <a:schemeClr val="dk1"/>
              </a:solidFill>
              <a:latin typeface="Arial"/>
              <a:ea typeface="Arial"/>
              <a:cs typeface="Arial"/>
              <a:sym typeface="Arial"/>
            </a:endParaRPr>
          </a:p>
        </p:txBody>
      </p:sp>
      <p:sp>
        <p:nvSpPr>
          <p:cNvPr id="700" name="Google Shape;700;p62"/>
          <p:cNvSpPr/>
          <p:nvPr/>
        </p:nvSpPr>
        <p:spPr>
          <a:xfrm>
            <a:off x="645459" y="2623193"/>
            <a:ext cx="1532965" cy="605117"/>
          </a:xfrm>
          <a:prstGeom prst="roundRect">
            <a:avLst>
              <a:gd fmla="val 16667" name="adj"/>
            </a:avLst>
          </a:prstGeom>
          <a:solidFill>
            <a:srgbClr val="FF0000"/>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Referee L4</a:t>
            </a:r>
            <a:endParaRPr b="0" i="0" sz="1400" u="none" cap="none" strike="noStrike">
              <a:solidFill>
                <a:schemeClr val="lt1"/>
              </a:solidFill>
              <a:latin typeface="Arial"/>
              <a:ea typeface="Arial"/>
              <a:cs typeface="Arial"/>
              <a:sym typeface="Arial"/>
            </a:endParaRPr>
          </a:p>
        </p:txBody>
      </p:sp>
      <p:sp>
        <p:nvSpPr>
          <p:cNvPr id="701" name="Google Shape;701;p62"/>
          <p:cNvSpPr/>
          <p:nvPr/>
        </p:nvSpPr>
        <p:spPr>
          <a:xfrm>
            <a:off x="645458" y="1740169"/>
            <a:ext cx="1532965" cy="605117"/>
          </a:xfrm>
          <a:prstGeom prst="roundRect">
            <a:avLst>
              <a:gd fmla="val 16667" name="adj"/>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Referee L5</a:t>
            </a:r>
            <a:endParaRPr b="0" i="0" sz="1400" u="none" cap="none" strike="noStrike">
              <a:solidFill>
                <a:schemeClr val="lt1"/>
              </a:solidFill>
              <a:latin typeface="Arial"/>
              <a:ea typeface="Arial"/>
              <a:cs typeface="Arial"/>
              <a:sym typeface="Arial"/>
            </a:endParaRPr>
          </a:p>
        </p:txBody>
      </p:sp>
      <p:cxnSp>
        <p:nvCxnSpPr>
          <p:cNvPr id="702" name="Google Shape;702;p62"/>
          <p:cNvCxnSpPr>
            <a:stCxn id="697" idx="0"/>
            <a:endCxn id="698" idx="2"/>
          </p:cNvCxnSpPr>
          <p:nvPr/>
        </p:nvCxnSpPr>
        <p:spPr>
          <a:xfrm rot="10800000">
            <a:off x="1411942" y="4994465"/>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703" name="Google Shape;703;p62"/>
          <p:cNvCxnSpPr>
            <a:stCxn id="698" idx="0"/>
            <a:endCxn id="699" idx="2"/>
          </p:cNvCxnSpPr>
          <p:nvPr/>
        </p:nvCxnSpPr>
        <p:spPr>
          <a:xfrm rot="10800000">
            <a:off x="1411942" y="4111441"/>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704" name="Google Shape;704;p62"/>
          <p:cNvCxnSpPr>
            <a:stCxn id="699" idx="0"/>
            <a:endCxn id="700" idx="2"/>
          </p:cNvCxnSpPr>
          <p:nvPr/>
        </p:nvCxnSpPr>
        <p:spPr>
          <a:xfrm rot="10800000">
            <a:off x="1411942" y="3228417"/>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705" name="Google Shape;705;p62"/>
          <p:cNvCxnSpPr>
            <a:stCxn id="700" idx="0"/>
            <a:endCxn id="701" idx="2"/>
          </p:cNvCxnSpPr>
          <p:nvPr/>
        </p:nvCxnSpPr>
        <p:spPr>
          <a:xfrm rot="10800000">
            <a:off x="1411942" y="2345393"/>
            <a:ext cx="0" cy="277800"/>
          </a:xfrm>
          <a:prstGeom prst="straightConnector1">
            <a:avLst/>
          </a:prstGeom>
          <a:noFill/>
          <a:ln cap="flat" cmpd="sng" w="9525">
            <a:solidFill>
              <a:srgbClr val="4A7DBA"/>
            </a:solidFill>
            <a:prstDash val="solid"/>
            <a:round/>
            <a:headEnd len="sm" w="sm" type="none"/>
            <a:tailEnd len="med" w="med" type="triangle"/>
          </a:ln>
        </p:spPr>
      </p:cxnSp>
      <p:sp>
        <p:nvSpPr>
          <p:cNvPr id="706" name="Google Shape;706;p62"/>
          <p:cNvSpPr/>
          <p:nvPr/>
        </p:nvSpPr>
        <p:spPr>
          <a:xfrm>
            <a:off x="2944906" y="5272264"/>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Coach L1</a:t>
            </a:r>
            <a:endParaRPr b="0" i="0" sz="1400" u="none" cap="none" strike="noStrike">
              <a:solidFill>
                <a:schemeClr val="lt1"/>
              </a:solidFill>
              <a:latin typeface="Arial"/>
              <a:ea typeface="Arial"/>
              <a:cs typeface="Arial"/>
              <a:sym typeface="Arial"/>
            </a:endParaRPr>
          </a:p>
        </p:txBody>
      </p:sp>
      <p:sp>
        <p:nvSpPr>
          <p:cNvPr id="707" name="Google Shape;707;p62"/>
          <p:cNvSpPr/>
          <p:nvPr/>
        </p:nvSpPr>
        <p:spPr>
          <a:xfrm>
            <a:off x="2944906" y="4389240"/>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Coach L2</a:t>
            </a:r>
            <a:endParaRPr b="0" i="0" sz="1400" u="none" cap="none" strike="noStrike">
              <a:solidFill>
                <a:schemeClr val="lt1"/>
              </a:solidFill>
              <a:latin typeface="Arial"/>
              <a:ea typeface="Arial"/>
              <a:cs typeface="Arial"/>
              <a:sym typeface="Arial"/>
            </a:endParaRPr>
          </a:p>
        </p:txBody>
      </p:sp>
      <p:sp>
        <p:nvSpPr>
          <p:cNvPr id="708" name="Google Shape;708;p62"/>
          <p:cNvSpPr/>
          <p:nvPr/>
        </p:nvSpPr>
        <p:spPr>
          <a:xfrm>
            <a:off x="2944906" y="3506216"/>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Coach L3</a:t>
            </a:r>
            <a:endParaRPr b="0" i="0" sz="1400" u="none" cap="none" strike="noStrike">
              <a:solidFill>
                <a:schemeClr val="dk1"/>
              </a:solidFill>
              <a:latin typeface="Arial"/>
              <a:ea typeface="Arial"/>
              <a:cs typeface="Arial"/>
              <a:sym typeface="Arial"/>
            </a:endParaRPr>
          </a:p>
        </p:txBody>
      </p:sp>
      <p:sp>
        <p:nvSpPr>
          <p:cNvPr id="709" name="Google Shape;709;p62"/>
          <p:cNvSpPr/>
          <p:nvPr/>
        </p:nvSpPr>
        <p:spPr>
          <a:xfrm>
            <a:off x="2944906" y="2623192"/>
            <a:ext cx="1532965" cy="605117"/>
          </a:xfrm>
          <a:prstGeom prst="roundRect">
            <a:avLst>
              <a:gd fmla="val 16667" name="adj"/>
            </a:avLst>
          </a:prstGeom>
          <a:solidFill>
            <a:srgbClr val="FF0000"/>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Coach L4</a:t>
            </a:r>
            <a:endParaRPr b="0" i="0" sz="1400" u="none" cap="none" strike="noStrike">
              <a:solidFill>
                <a:schemeClr val="lt1"/>
              </a:solidFill>
              <a:latin typeface="Arial"/>
              <a:ea typeface="Arial"/>
              <a:cs typeface="Arial"/>
              <a:sym typeface="Arial"/>
            </a:endParaRPr>
          </a:p>
        </p:txBody>
      </p:sp>
      <p:sp>
        <p:nvSpPr>
          <p:cNvPr id="710" name="Google Shape;710;p62"/>
          <p:cNvSpPr/>
          <p:nvPr/>
        </p:nvSpPr>
        <p:spPr>
          <a:xfrm>
            <a:off x="2944905" y="1740168"/>
            <a:ext cx="1532965" cy="605117"/>
          </a:xfrm>
          <a:prstGeom prst="roundRect">
            <a:avLst>
              <a:gd fmla="val 16667" name="adj"/>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Coach L5</a:t>
            </a:r>
            <a:endParaRPr b="0" i="0" sz="1400" u="none" cap="none" strike="noStrike">
              <a:solidFill>
                <a:schemeClr val="lt1"/>
              </a:solidFill>
              <a:latin typeface="Arial"/>
              <a:ea typeface="Arial"/>
              <a:cs typeface="Arial"/>
              <a:sym typeface="Arial"/>
            </a:endParaRPr>
          </a:p>
        </p:txBody>
      </p:sp>
      <p:cxnSp>
        <p:nvCxnSpPr>
          <p:cNvPr id="711" name="Google Shape;711;p62"/>
          <p:cNvCxnSpPr>
            <a:stCxn id="706" idx="0"/>
            <a:endCxn id="707" idx="2"/>
          </p:cNvCxnSpPr>
          <p:nvPr/>
        </p:nvCxnSpPr>
        <p:spPr>
          <a:xfrm rot="10800000">
            <a:off x="3711389" y="4994464"/>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712" name="Google Shape;712;p62"/>
          <p:cNvCxnSpPr>
            <a:stCxn id="707" idx="0"/>
            <a:endCxn id="708" idx="2"/>
          </p:cNvCxnSpPr>
          <p:nvPr/>
        </p:nvCxnSpPr>
        <p:spPr>
          <a:xfrm rot="10800000">
            <a:off x="3711389" y="4111440"/>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713" name="Google Shape;713;p62"/>
          <p:cNvCxnSpPr>
            <a:stCxn id="708" idx="0"/>
            <a:endCxn id="709" idx="2"/>
          </p:cNvCxnSpPr>
          <p:nvPr/>
        </p:nvCxnSpPr>
        <p:spPr>
          <a:xfrm rot="10800000">
            <a:off x="3711389" y="3228416"/>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714" name="Google Shape;714;p62"/>
          <p:cNvCxnSpPr>
            <a:stCxn id="709" idx="0"/>
            <a:endCxn id="710" idx="2"/>
          </p:cNvCxnSpPr>
          <p:nvPr/>
        </p:nvCxnSpPr>
        <p:spPr>
          <a:xfrm rot="10800000">
            <a:off x="3711389" y="2345392"/>
            <a:ext cx="0" cy="277800"/>
          </a:xfrm>
          <a:prstGeom prst="straightConnector1">
            <a:avLst/>
          </a:prstGeom>
          <a:noFill/>
          <a:ln cap="flat" cmpd="sng" w="9525">
            <a:solidFill>
              <a:srgbClr val="4A7DBA"/>
            </a:solidFill>
            <a:prstDash val="solid"/>
            <a:round/>
            <a:headEnd len="sm" w="sm" type="none"/>
            <a:tailEnd len="med" w="med" type="triangle"/>
          </a:ln>
        </p:spPr>
      </p:cxnSp>
      <p:sp>
        <p:nvSpPr>
          <p:cNvPr id="715" name="Google Shape;715;p62"/>
          <p:cNvSpPr/>
          <p:nvPr/>
        </p:nvSpPr>
        <p:spPr>
          <a:xfrm>
            <a:off x="5141259" y="5272264"/>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Presenter L1</a:t>
            </a:r>
            <a:endParaRPr b="0" i="0" sz="1400" u="none" cap="none" strike="noStrike">
              <a:solidFill>
                <a:schemeClr val="lt1"/>
              </a:solidFill>
              <a:latin typeface="Arial"/>
              <a:ea typeface="Arial"/>
              <a:cs typeface="Arial"/>
              <a:sym typeface="Arial"/>
            </a:endParaRPr>
          </a:p>
        </p:txBody>
      </p:sp>
      <p:sp>
        <p:nvSpPr>
          <p:cNvPr id="716" name="Google Shape;716;p62"/>
          <p:cNvSpPr/>
          <p:nvPr/>
        </p:nvSpPr>
        <p:spPr>
          <a:xfrm>
            <a:off x="5141259" y="4389240"/>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Presenter L1</a:t>
            </a:r>
            <a:endParaRPr b="0" i="0" sz="1400" u="none" cap="none" strike="noStrike">
              <a:solidFill>
                <a:schemeClr val="lt1"/>
              </a:solidFill>
              <a:latin typeface="Arial"/>
              <a:ea typeface="Arial"/>
              <a:cs typeface="Arial"/>
              <a:sym typeface="Arial"/>
            </a:endParaRPr>
          </a:p>
        </p:txBody>
      </p:sp>
      <p:sp>
        <p:nvSpPr>
          <p:cNvPr id="717" name="Google Shape;717;p62"/>
          <p:cNvSpPr/>
          <p:nvPr/>
        </p:nvSpPr>
        <p:spPr>
          <a:xfrm>
            <a:off x="5141259" y="3506216"/>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Presenter L3</a:t>
            </a:r>
            <a:endParaRPr b="0" i="0" sz="1400" u="none" cap="none" strike="noStrike">
              <a:solidFill>
                <a:schemeClr val="dk1"/>
              </a:solidFill>
              <a:latin typeface="Arial"/>
              <a:ea typeface="Arial"/>
              <a:cs typeface="Arial"/>
              <a:sym typeface="Arial"/>
            </a:endParaRPr>
          </a:p>
        </p:txBody>
      </p:sp>
      <p:cxnSp>
        <p:nvCxnSpPr>
          <p:cNvPr id="718" name="Google Shape;718;p62"/>
          <p:cNvCxnSpPr>
            <a:stCxn id="715" idx="0"/>
            <a:endCxn id="716" idx="2"/>
          </p:cNvCxnSpPr>
          <p:nvPr/>
        </p:nvCxnSpPr>
        <p:spPr>
          <a:xfrm rot="10800000">
            <a:off x="5907742" y="4994464"/>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719" name="Google Shape;719;p62"/>
          <p:cNvCxnSpPr>
            <a:stCxn id="716" idx="0"/>
            <a:endCxn id="717" idx="2"/>
          </p:cNvCxnSpPr>
          <p:nvPr/>
        </p:nvCxnSpPr>
        <p:spPr>
          <a:xfrm rot="10800000">
            <a:off x="5907742" y="4111440"/>
            <a:ext cx="0" cy="277800"/>
          </a:xfrm>
          <a:prstGeom prst="straightConnector1">
            <a:avLst/>
          </a:prstGeom>
          <a:noFill/>
          <a:ln cap="flat" cmpd="sng" w="9525">
            <a:solidFill>
              <a:srgbClr val="4A7DBA"/>
            </a:solidFill>
            <a:prstDash val="solid"/>
            <a:round/>
            <a:headEnd len="sm" w="sm" type="none"/>
            <a:tailEnd len="med" w="med" type="triangle"/>
          </a:ln>
        </p:spPr>
      </p:cxnSp>
      <p:sp>
        <p:nvSpPr>
          <p:cNvPr id="720" name="Google Shape;720;p62"/>
          <p:cNvSpPr/>
          <p:nvPr/>
        </p:nvSpPr>
        <p:spPr>
          <a:xfrm>
            <a:off x="5141258" y="2596804"/>
            <a:ext cx="1532965" cy="605117"/>
          </a:xfrm>
          <a:prstGeom prst="roundRect">
            <a:avLst>
              <a:gd fmla="val 16667" name="adj"/>
            </a:avLst>
          </a:prstGeom>
          <a:gradFill>
            <a:gsLst>
              <a:gs pos="0">
                <a:srgbClr val="FF932B"/>
              </a:gs>
              <a:gs pos="100000">
                <a:srgbClr val="FFB673"/>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Presenter Recapt</a:t>
            </a:r>
            <a:endParaRPr b="0" i="0" sz="1400" u="none" cap="none" strike="noStrike">
              <a:solidFill>
                <a:schemeClr val="dk1"/>
              </a:solidFill>
              <a:latin typeface="Arial"/>
              <a:ea typeface="Arial"/>
              <a:cs typeface="Arial"/>
              <a:sym typeface="Arial"/>
            </a:endParaRPr>
          </a:p>
        </p:txBody>
      </p:sp>
      <p:sp>
        <p:nvSpPr>
          <p:cNvPr id="721" name="Google Shape;721;p62"/>
          <p:cNvSpPr/>
          <p:nvPr/>
        </p:nvSpPr>
        <p:spPr>
          <a:xfrm>
            <a:off x="7287880" y="4389240"/>
            <a:ext cx="1532965" cy="605117"/>
          </a:xfrm>
          <a:prstGeom prst="roundRect">
            <a:avLst>
              <a:gd fmla="val 16667" name="adj"/>
            </a:avLst>
          </a:prstGeom>
          <a:gradFill>
            <a:gsLst>
              <a:gs pos="0">
                <a:srgbClr val="7F5AAB"/>
              </a:gs>
              <a:gs pos="100000">
                <a:srgbClr val="C7AEED"/>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NDR</a:t>
            </a:r>
            <a:endParaRPr b="0" i="0" sz="1400" u="none" cap="none" strike="noStrike">
              <a:solidFill>
                <a:schemeClr val="dk1"/>
              </a:solidFill>
              <a:latin typeface="Arial"/>
              <a:ea typeface="Arial"/>
              <a:cs typeface="Arial"/>
              <a:sym typeface="Arial"/>
            </a:endParaRPr>
          </a:p>
        </p:txBody>
      </p:sp>
      <p:sp>
        <p:nvSpPr>
          <p:cNvPr id="722" name="Google Shape;722;p62"/>
          <p:cNvSpPr/>
          <p:nvPr/>
        </p:nvSpPr>
        <p:spPr>
          <a:xfrm>
            <a:off x="7287881" y="1304079"/>
            <a:ext cx="1532965" cy="605117"/>
          </a:xfrm>
          <a:prstGeom prst="roundRect">
            <a:avLst>
              <a:gd fmla="val 16667" name="adj"/>
            </a:avLst>
          </a:prstGeom>
          <a:gradFill>
            <a:gsLst>
              <a:gs pos="0">
                <a:srgbClr val="7F5AAB"/>
              </a:gs>
              <a:gs pos="100000">
                <a:srgbClr val="C7AEED"/>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EDR</a:t>
            </a:r>
            <a:endParaRPr b="0" i="0" sz="1400" u="none" cap="none" strike="noStrike">
              <a:solidFill>
                <a:schemeClr val="dk1"/>
              </a:solidFill>
              <a:latin typeface="Arial"/>
              <a:ea typeface="Arial"/>
              <a:cs typeface="Arial"/>
              <a:sym typeface="Arial"/>
            </a:endParaRPr>
          </a:p>
        </p:txBody>
      </p:sp>
      <p:sp>
        <p:nvSpPr>
          <p:cNvPr id="723" name="Google Shape;723;p62"/>
          <p:cNvSpPr txBox="1"/>
          <p:nvPr/>
        </p:nvSpPr>
        <p:spPr>
          <a:xfrm>
            <a:off x="645458"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Referee</a:t>
            </a:r>
            <a:endParaRPr b="0" i="0" sz="1400" u="none" cap="none" strike="noStrike">
              <a:solidFill>
                <a:schemeClr val="dk1"/>
              </a:solidFill>
              <a:latin typeface="Arial"/>
              <a:ea typeface="Arial"/>
              <a:cs typeface="Arial"/>
              <a:sym typeface="Arial"/>
            </a:endParaRPr>
          </a:p>
        </p:txBody>
      </p:sp>
      <p:sp>
        <p:nvSpPr>
          <p:cNvPr id="724" name="Google Shape;724;p62"/>
          <p:cNvSpPr txBox="1"/>
          <p:nvPr/>
        </p:nvSpPr>
        <p:spPr>
          <a:xfrm>
            <a:off x="2944905"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Coach</a:t>
            </a:r>
            <a:endParaRPr b="0" i="0" sz="1400" u="none" cap="none" strike="noStrike">
              <a:solidFill>
                <a:schemeClr val="dk1"/>
              </a:solidFill>
              <a:latin typeface="Arial"/>
              <a:ea typeface="Arial"/>
              <a:cs typeface="Arial"/>
              <a:sym typeface="Arial"/>
            </a:endParaRPr>
          </a:p>
        </p:txBody>
      </p:sp>
      <p:sp>
        <p:nvSpPr>
          <p:cNvPr id="725" name="Google Shape;725;p62"/>
          <p:cNvSpPr txBox="1"/>
          <p:nvPr/>
        </p:nvSpPr>
        <p:spPr>
          <a:xfrm>
            <a:off x="5141257"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Presenter</a:t>
            </a:r>
            <a:endParaRPr b="0" i="0" sz="1400" u="none" cap="none" strike="noStrike">
              <a:solidFill>
                <a:schemeClr val="dk1"/>
              </a:solidFill>
              <a:latin typeface="Arial"/>
              <a:ea typeface="Arial"/>
              <a:cs typeface="Arial"/>
              <a:sym typeface="Arial"/>
            </a:endParaRPr>
          </a:p>
        </p:txBody>
      </p:sp>
      <p:cxnSp>
        <p:nvCxnSpPr>
          <p:cNvPr id="726" name="Google Shape;726;p62"/>
          <p:cNvCxnSpPr/>
          <p:nvPr/>
        </p:nvCxnSpPr>
        <p:spPr>
          <a:xfrm>
            <a:off x="2570673" y="1587265"/>
            <a:ext cx="0" cy="4966041"/>
          </a:xfrm>
          <a:prstGeom prst="straightConnector1">
            <a:avLst/>
          </a:prstGeom>
          <a:noFill/>
          <a:ln cap="flat" cmpd="sng" w="9525">
            <a:solidFill>
              <a:srgbClr val="4A7DBA"/>
            </a:solidFill>
            <a:prstDash val="dash"/>
            <a:round/>
            <a:headEnd len="sm" w="sm" type="none"/>
            <a:tailEnd len="sm" w="sm" type="none"/>
          </a:ln>
        </p:spPr>
      </p:cxnSp>
      <p:cxnSp>
        <p:nvCxnSpPr>
          <p:cNvPr id="727" name="Google Shape;727;p62"/>
          <p:cNvCxnSpPr/>
          <p:nvPr/>
        </p:nvCxnSpPr>
        <p:spPr>
          <a:xfrm>
            <a:off x="4853797" y="1544210"/>
            <a:ext cx="0" cy="4966041"/>
          </a:xfrm>
          <a:prstGeom prst="straightConnector1">
            <a:avLst/>
          </a:prstGeom>
          <a:noFill/>
          <a:ln cap="flat" cmpd="sng" w="9525">
            <a:solidFill>
              <a:srgbClr val="4A7DBA"/>
            </a:solidFill>
            <a:prstDash val="dash"/>
            <a:round/>
            <a:headEnd len="sm" w="sm" type="none"/>
            <a:tailEnd len="sm" w="sm" type="none"/>
          </a:ln>
        </p:spPr>
      </p:cxnSp>
      <p:cxnSp>
        <p:nvCxnSpPr>
          <p:cNvPr id="728" name="Google Shape;728;p62"/>
          <p:cNvCxnSpPr/>
          <p:nvPr/>
        </p:nvCxnSpPr>
        <p:spPr>
          <a:xfrm>
            <a:off x="6924137" y="1587264"/>
            <a:ext cx="0" cy="4966041"/>
          </a:xfrm>
          <a:prstGeom prst="straightConnector1">
            <a:avLst/>
          </a:prstGeom>
          <a:noFill/>
          <a:ln cap="flat" cmpd="sng" w="9525">
            <a:solidFill>
              <a:srgbClr val="4A7DBA"/>
            </a:solidFill>
            <a:prstDash val="dash"/>
            <a:round/>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id="161" name="Google Shape;161;p7"/>
          <p:cNvPicPr preferRelativeResize="0"/>
          <p:nvPr/>
        </p:nvPicPr>
        <p:blipFill rotWithShape="1">
          <a:blip r:embed="rId3">
            <a:alphaModFix/>
          </a:blip>
          <a:srcRect b="0" l="0" r="0" t="0"/>
          <a:stretch/>
        </p:blipFill>
        <p:spPr>
          <a:xfrm>
            <a:off x="4322733" y="4798458"/>
            <a:ext cx="2435008" cy="1280343"/>
          </a:xfrm>
          <a:prstGeom prst="rect">
            <a:avLst/>
          </a:prstGeom>
          <a:noFill/>
          <a:ln>
            <a:noFill/>
          </a:ln>
        </p:spPr>
      </p:pic>
      <p:pic>
        <p:nvPicPr>
          <p:cNvPr descr="RÃ©sultat de recherche d'images pour &quot;lunette sport&quot;" id="162" name="Google Shape;162;p7"/>
          <p:cNvPicPr preferRelativeResize="0"/>
          <p:nvPr/>
        </p:nvPicPr>
        <p:blipFill rotWithShape="1">
          <a:blip r:embed="rId4">
            <a:alphaModFix/>
          </a:blip>
          <a:srcRect b="0" l="0" r="0" t="0"/>
          <a:stretch/>
        </p:blipFill>
        <p:spPr>
          <a:xfrm>
            <a:off x="2180955" y="4851818"/>
            <a:ext cx="2317037" cy="1419712"/>
          </a:xfrm>
          <a:prstGeom prst="rect">
            <a:avLst/>
          </a:prstGeom>
          <a:noFill/>
          <a:ln>
            <a:noFill/>
          </a:ln>
        </p:spPr>
      </p:pic>
      <p:sp>
        <p:nvSpPr>
          <p:cNvPr id="163" name="Google Shape;163;p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Player Attire and Safety</a:t>
            </a:r>
            <a:endParaRPr/>
          </a:p>
        </p:txBody>
      </p:sp>
      <p:sp>
        <p:nvSpPr>
          <p:cNvPr id="164" name="Google Shape;164;p7"/>
          <p:cNvSpPr/>
          <p:nvPr/>
        </p:nvSpPr>
        <p:spPr>
          <a:xfrm>
            <a:off x="827584" y="1387245"/>
            <a:ext cx="8145253" cy="946677"/>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Which of the following items allowed?</a:t>
            </a:r>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When these items must be controlled?</a:t>
            </a:r>
            <a:endParaRPr b="0" i="0" sz="1400" u="none" cap="none" strike="noStrike">
              <a:solidFill>
                <a:srgbClr val="000000"/>
              </a:solidFill>
              <a:latin typeface="Arial"/>
              <a:ea typeface="Arial"/>
              <a:cs typeface="Arial"/>
              <a:sym typeface="Arial"/>
            </a:endParaRPr>
          </a:p>
        </p:txBody>
      </p:sp>
      <p:pic>
        <p:nvPicPr>
          <p:cNvPr id="165" name="Google Shape;165;p7"/>
          <p:cNvPicPr preferRelativeResize="0"/>
          <p:nvPr/>
        </p:nvPicPr>
        <p:blipFill rotWithShape="1">
          <a:blip r:embed="rId5">
            <a:alphaModFix/>
          </a:blip>
          <a:srcRect b="0" l="0" r="0" t="0"/>
          <a:stretch/>
        </p:blipFill>
        <p:spPr>
          <a:xfrm>
            <a:off x="514356" y="2538862"/>
            <a:ext cx="2466975" cy="1847850"/>
          </a:xfrm>
          <a:prstGeom prst="rect">
            <a:avLst/>
          </a:prstGeom>
          <a:noFill/>
          <a:ln>
            <a:noFill/>
          </a:ln>
        </p:spPr>
      </p:pic>
      <p:pic>
        <p:nvPicPr>
          <p:cNvPr id="166" name="Google Shape;166;p7"/>
          <p:cNvPicPr preferRelativeResize="0"/>
          <p:nvPr/>
        </p:nvPicPr>
        <p:blipFill rotWithShape="1">
          <a:blip r:embed="rId6">
            <a:alphaModFix/>
          </a:blip>
          <a:srcRect b="0" l="0" r="0" t="0"/>
          <a:stretch/>
        </p:blipFill>
        <p:spPr>
          <a:xfrm>
            <a:off x="3339473" y="2358224"/>
            <a:ext cx="2362572" cy="2362572"/>
          </a:xfrm>
          <a:prstGeom prst="rect">
            <a:avLst/>
          </a:prstGeom>
          <a:noFill/>
          <a:ln>
            <a:noFill/>
          </a:ln>
        </p:spPr>
      </p:pic>
      <p:pic>
        <p:nvPicPr>
          <p:cNvPr id="167" name="Google Shape;167;p7"/>
          <p:cNvPicPr preferRelativeResize="0"/>
          <p:nvPr/>
        </p:nvPicPr>
        <p:blipFill rotWithShape="1">
          <a:blip r:embed="rId7">
            <a:alphaModFix/>
          </a:blip>
          <a:srcRect b="0" l="0" r="0" t="0"/>
          <a:stretch/>
        </p:blipFill>
        <p:spPr>
          <a:xfrm>
            <a:off x="6261694" y="2449517"/>
            <a:ext cx="2381250" cy="1933575"/>
          </a:xfrm>
          <a:prstGeom prst="rect">
            <a:avLst/>
          </a:prstGeom>
          <a:noFill/>
          <a:ln>
            <a:noFill/>
          </a:ln>
        </p:spPr>
      </p:pic>
      <p:pic>
        <p:nvPicPr>
          <p:cNvPr id="168" name="Google Shape;168;p7"/>
          <p:cNvPicPr preferRelativeResize="0"/>
          <p:nvPr/>
        </p:nvPicPr>
        <p:blipFill rotWithShape="1">
          <a:blip r:embed="rId8">
            <a:alphaModFix/>
          </a:blip>
          <a:srcRect b="0" l="0" r="0" t="0"/>
          <a:stretch/>
        </p:blipFill>
        <p:spPr>
          <a:xfrm>
            <a:off x="240672" y="4746584"/>
            <a:ext cx="1593521" cy="1804984"/>
          </a:xfrm>
          <a:prstGeom prst="rect">
            <a:avLst/>
          </a:prstGeom>
          <a:noFill/>
          <a:ln>
            <a:noFill/>
          </a:ln>
        </p:spPr>
      </p:pic>
      <p:pic>
        <p:nvPicPr>
          <p:cNvPr id="169" name="Google Shape;169;p7"/>
          <p:cNvPicPr preferRelativeResize="0"/>
          <p:nvPr/>
        </p:nvPicPr>
        <p:blipFill rotWithShape="1">
          <a:blip r:embed="rId9">
            <a:alphaModFix/>
          </a:blip>
          <a:srcRect b="0" l="0" r="0" t="0"/>
          <a:stretch/>
        </p:blipFill>
        <p:spPr>
          <a:xfrm>
            <a:off x="2714411" y="5753619"/>
            <a:ext cx="741325" cy="721816"/>
          </a:xfrm>
          <a:prstGeom prst="rect">
            <a:avLst/>
          </a:prstGeom>
          <a:noFill/>
          <a:ln>
            <a:noFill/>
          </a:ln>
        </p:spPr>
      </p:pic>
      <p:pic>
        <p:nvPicPr>
          <p:cNvPr id="170" name="Google Shape;170;p7"/>
          <p:cNvPicPr preferRelativeResize="0"/>
          <p:nvPr/>
        </p:nvPicPr>
        <p:blipFill rotWithShape="1">
          <a:blip r:embed="rId10">
            <a:alphaModFix/>
          </a:blip>
          <a:srcRect b="0" l="0" r="0" t="0"/>
          <a:stretch/>
        </p:blipFill>
        <p:spPr>
          <a:xfrm>
            <a:off x="5363370" y="5217887"/>
            <a:ext cx="785282" cy="868915"/>
          </a:xfrm>
          <a:prstGeom prst="rect">
            <a:avLst/>
          </a:prstGeom>
          <a:noFill/>
          <a:ln>
            <a:noFill/>
          </a:ln>
        </p:spPr>
      </p:pic>
      <p:pic>
        <p:nvPicPr>
          <p:cNvPr id="171" name="Google Shape;171;p7"/>
          <p:cNvPicPr preferRelativeResize="0"/>
          <p:nvPr/>
        </p:nvPicPr>
        <p:blipFill rotWithShape="1">
          <a:blip r:embed="rId10">
            <a:alphaModFix/>
          </a:blip>
          <a:srcRect b="0" l="0" r="0" t="0"/>
          <a:stretch/>
        </p:blipFill>
        <p:spPr>
          <a:xfrm>
            <a:off x="176365" y="3514177"/>
            <a:ext cx="785282" cy="868915"/>
          </a:xfrm>
          <a:prstGeom prst="rect">
            <a:avLst/>
          </a:prstGeom>
          <a:noFill/>
          <a:ln>
            <a:noFill/>
          </a:ln>
        </p:spPr>
      </p:pic>
      <p:pic>
        <p:nvPicPr>
          <p:cNvPr id="172" name="Google Shape;172;p7"/>
          <p:cNvPicPr preferRelativeResize="0"/>
          <p:nvPr/>
        </p:nvPicPr>
        <p:blipFill rotWithShape="1">
          <a:blip r:embed="rId10">
            <a:alphaModFix/>
          </a:blip>
          <a:srcRect b="0" l="0" r="0" t="0"/>
          <a:stretch/>
        </p:blipFill>
        <p:spPr>
          <a:xfrm>
            <a:off x="2946832" y="3778998"/>
            <a:ext cx="785282" cy="868915"/>
          </a:xfrm>
          <a:prstGeom prst="rect">
            <a:avLst/>
          </a:prstGeom>
          <a:noFill/>
          <a:ln>
            <a:noFill/>
          </a:ln>
        </p:spPr>
      </p:pic>
      <p:pic>
        <p:nvPicPr>
          <p:cNvPr id="173" name="Google Shape;173;p7"/>
          <p:cNvPicPr preferRelativeResize="0"/>
          <p:nvPr/>
        </p:nvPicPr>
        <p:blipFill rotWithShape="1">
          <a:blip r:embed="rId10">
            <a:alphaModFix/>
          </a:blip>
          <a:srcRect b="0" l="0" r="0" t="0"/>
          <a:stretch/>
        </p:blipFill>
        <p:spPr>
          <a:xfrm>
            <a:off x="7150629" y="3844439"/>
            <a:ext cx="785282" cy="868915"/>
          </a:xfrm>
          <a:prstGeom prst="rect">
            <a:avLst/>
          </a:prstGeom>
          <a:noFill/>
          <a:ln>
            <a:noFill/>
          </a:ln>
        </p:spPr>
      </p:pic>
      <p:pic>
        <p:nvPicPr>
          <p:cNvPr id="174" name="Google Shape;174;p7"/>
          <p:cNvPicPr preferRelativeResize="0"/>
          <p:nvPr/>
        </p:nvPicPr>
        <p:blipFill rotWithShape="1">
          <a:blip r:embed="rId10">
            <a:alphaModFix/>
          </a:blip>
          <a:srcRect b="0" l="0" r="0" t="0"/>
          <a:stretch/>
        </p:blipFill>
        <p:spPr>
          <a:xfrm>
            <a:off x="-41254" y="5319161"/>
            <a:ext cx="785282" cy="86891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pic>
        <p:nvPicPr>
          <p:cNvPr id="179" name="Google Shape;179;p8"/>
          <p:cNvPicPr preferRelativeResize="0"/>
          <p:nvPr/>
        </p:nvPicPr>
        <p:blipFill rotWithShape="1">
          <a:blip r:embed="rId3">
            <a:alphaModFix/>
          </a:blip>
          <a:srcRect b="0" l="0" r="0" t="0"/>
          <a:stretch/>
        </p:blipFill>
        <p:spPr>
          <a:xfrm>
            <a:off x="1238250" y="620688"/>
            <a:ext cx="6142062" cy="6142062"/>
          </a:xfrm>
          <a:prstGeom prst="rect">
            <a:avLst/>
          </a:prstGeom>
          <a:noFill/>
          <a:ln>
            <a:noFill/>
          </a:ln>
        </p:spPr>
      </p:pic>
      <p:sp>
        <p:nvSpPr>
          <p:cNvPr id="180" name="Google Shape;180;p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The Ball</a:t>
            </a:r>
            <a:endParaRPr/>
          </a:p>
        </p:txBody>
      </p:sp>
      <p:sp>
        <p:nvSpPr>
          <p:cNvPr id="181" name="Google Shape;181;p8"/>
          <p:cNvSpPr/>
          <p:nvPr/>
        </p:nvSpPr>
        <p:spPr>
          <a:xfrm>
            <a:off x="787243" y="3302750"/>
            <a:ext cx="8145253" cy="1296144"/>
          </a:xfrm>
          <a:prstGeom prst="rect">
            <a:avLst/>
          </a:prstGeom>
          <a:solidFill>
            <a:srgbClr val="17365D">
              <a:alpha val="53333"/>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 Touch ball is officially 36cm long and 55cm in circumference. Size 4 is approximately the same</a:t>
            </a:r>
            <a:endParaRPr b="0" i="0" sz="1400" u="none" cap="none" strike="noStrike">
              <a:solidFill>
                <a:srgbClr val="000000"/>
              </a:solidFill>
              <a:latin typeface="Arial"/>
              <a:ea typeface="Arial"/>
              <a:cs typeface="Arial"/>
              <a:sym typeface="Arial"/>
            </a:endParaRPr>
          </a:p>
        </p:txBody>
      </p:sp>
      <p:sp>
        <p:nvSpPr>
          <p:cNvPr id="182" name="Google Shape;182;p8"/>
          <p:cNvSpPr txBox="1"/>
          <p:nvPr/>
        </p:nvSpPr>
        <p:spPr>
          <a:xfrm>
            <a:off x="128337" y="1544040"/>
            <a:ext cx="2856910" cy="110799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6600" u="none" cap="none" strike="noStrike">
                <a:solidFill>
                  <a:schemeClr val="dk1"/>
                </a:solidFill>
                <a:latin typeface="Arial"/>
                <a:ea typeface="Arial"/>
                <a:cs typeface="Arial"/>
                <a:sym typeface="Arial"/>
              </a:rPr>
              <a:t>Size ?</a:t>
            </a:r>
            <a:endParaRPr b="0" i="0" sz="66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PRE-GAME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