
<file path=[Content_Types].xml><?xml version="1.0" encoding="utf-8"?>
<Types xmlns="http://schemas.openxmlformats.org/package/2006/content-types">
  <Default ContentType="image/jpeg" Extension="jpg"/>
  <Default ContentType="application/vnd.openxmlformats-officedocument.vmlDrawing" Extension="vml"/>
  <Default ContentType="image/gif" Extension="gif"/>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70" roundtripDataSignature="AMtx7mjU49cy3KVj7GbNS0bkXGSRXJe5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50A603B-3070-497D-86E1-B17E41D3BABA}">
  <a:tblStyle styleId="{C50A603B-3070-497D-86E1-B17E41D3BABA}"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b="off" i="off"/>
      <a:tcStyle>
        <a:fill>
          <a:solidFill>
            <a:srgbClr val="CFD7E7"/>
          </a:solidFill>
        </a:fill>
      </a:tcStyle>
    </a:band1H>
    <a:band2H>
      <a:tcTxStyle b="off" i="off"/>
    </a:band2H>
    <a:band1V>
      <a:tcTxStyle b="off" i="off"/>
      <a:tcStyle>
        <a:fill>
          <a:solidFill>
            <a:srgbClr val="CFD7E7"/>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0CE22828-3A9D-4298-BD7C-E7F449676AEC}"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F1F5"/>
          </a:solidFill>
        </a:fill>
      </a:tcStyle>
    </a:wholeTbl>
    <a:band1H>
      <a:tcTxStyle b="off" i="off"/>
      <a:tcStyle>
        <a:fill>
          <a:solidFill>
            <a:srgbClr val="CEE2EA"/>
          </a:solidFill>
        </a:fill>
      </a:tcStyle>
    </a:band1H>
    <a:band2H>
      <a:tcTxStyle b="off" i="off"/>
    </a:band2H>
    <a:band1V>
      <a:tcTxStyle b="off" i="off"/>
      <a:tcStyle>
        <a:fill>
          <a:solidFill>
            <a:srgbClr val="CEE2EA"/>
          </a:solidFill>
        </a:fill>
      </a:tcStyle>
    </a:band1V>
    <a:band2V>
      <a:tcTxStyle b="off" i="off"/>
    </a:band2V>
    <a:lastCol>
      <a:tcTxStyle b="on" i="off">
        <a:font>
          <a:latin typeface="Arial"/>
          <a:ea typeface="Arial"/>
          <a:cs typeface="Arial"/>
        </a:font>
        <a:schemeClr val="lt1"/>
      </a:tcTxStyle>
      <a:tcStyle>
        <a:fill>
          <a:solidFill>
            <a:schemeClr val="accent5"/>
          </a:solidFill>
        </a:fill>
      </a:tcStyle>
    </a:lastCol>
    <a:firstCol>
      <a:tcTxStyle b="on" i="off">
        <a:font>
          <a:latin typeface="Arial"/>
          <a:ea typeface="Arial"/>
          <a:cs typeface="Arial"/>
        </a:font>
        <a:schemeClr val="lt1"/>
      </a:tcTxStyle>
      <a:tcStyle>
        <a:fill>
          <a:solidFill>
            <a:schemeClr val="accent5"/>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0" Type="http://customschemas.google.com/relationships/presentationmetadata" Target="meta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slide" Target="slides/slide63.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 name="Google Shape;8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6" name="Google Shape;156;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3" name="Google Shape;163;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Has anyone had experience of this?(if yes) What did the referee (or you) do?</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Check of shoes and nails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Field check</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Why would it be important to do these checks? (Referee Responsibilities)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Player safety</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70" name="Google Shape;170;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90" name="Google Shape;190;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What does the winning captain get?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To start off with the ball</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Determine the direction of play for the first half</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Choice of interchange box</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Free set of steak knives….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a:p>
          <a:p>
            <a:pPr indent="0" lvl="0" marL="0" marR="0" rtl="0" algn="l">
              <a:lnSpc>
                <a:spcPct val="100000"/>
              </a:lnSpc>
              <a:spcBef>
                <a:spcPts val="0"/>
              </a:spcBef>
              <a:spcAft>
                <a:spcPts val="0"/>
              </a:spcAft>
              <a:buSzPts val="1400"/>
              <a:buNone/>
            </a:pPr>
            <a:r>
              <a:t/>
            </a:r>
            <a:endParaRPr b="0" i="1"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98" name="Google Shape;198;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Ask people to point out or describe where everyone would be standing at the start of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Who stands where?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attaching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Half way line facing their score line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defending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10m line facing the attacking team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Where should the on-field referee stand?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Just in front of or behind the defensive line, with a clear line of sight to the attacking player with the ball.</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Hand raised in the air, whistle ready.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should the side-line/buddy referee(s)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Just inline with the defensive line on the 10m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12" name="Google Shape;212;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Referee’s cast a ‘shadow’ in the game. This shadow is everything you say and do, and everything you don’t say or do.</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Ask:</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What do you think I mean by that?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(pause)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Prompt questions: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What is the impact of a referee’s whistle tone?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Why would a referee’s posture be important?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Say: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b="0" i="0" sz="1200" u="none" cap="none" strike="noStrike">
              <a:solidFill>
                <a:schemeClr val="dk1"/>
              </a:solidFill>
              <a:latin typeface="Calibri"/>
              <a:ea typeface="Calibri"/>
              <a:cs typeface="Calibri"/>
              <a:sym typeface="Calibri"/>
            </a:endParaRPr>
          </a:p>
        </p:txBody>
      </p:sp>
      <p:sp>
        <p:nvSpPr>
          <p:cNvPr id="256" name="Google Shape;256;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4" name="Google Shape;264;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 name="Google Shape;9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by the defender or the attacker.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Touches should be claimed by the defender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on any part of the body, hair or clothing or the ball.</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It must be made with a minimum of force</a:t>
            </a:r>
            <a:endParaRPr/>
          </a:p>
        </p:txBody>
      </p:sp>
      <p:sp>
        <p:nvSpPr>
          <p:cNvPr id="288" name="Google Shape;288;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 name="Google Shape;302;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Following a Touch, the attacker must perform a roll ball at the mark</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mark is where the Touch occurred</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If the Touch count reaches 6, a change of possession occurs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03" name="Google Shape;303;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controlled. The ball must be placed on the ground with a minimum of a foot passing 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ball does not have to be rolled, but if it is it must not be rolled not more than 1m.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performed with effort to be parallel to the sidelines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14" name="Google Shape;314;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Once the Touch occurs, the defence must retreat “7m”. The defence may not advance until they reach the 7m line.</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referee anticipates the next Touch and positions on the new “7m”, 1-2 players left or right of the ball.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support referees  are to be in line with the control referee at the new “7m”.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23" name="Google Shape;323;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1" name="Google Shape;331;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6" name="Google Shape;336;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b="1" i="0" lang="en-GB" sz="1200" u="none" cap="none" strike="noStrike">
                <a:solidFill>
                  <a:srgbClr val="FF0000"/>
                </a:solidFill>
                <a:latin typeface="Calibri"/>
                <a:ea typeface="Calibri"/>
                <a:cs typeface="Calibri"/>
                <a:sym typeface="Calibri"/>
              </a:rPr>
              <a:t>Practice the signals </a:t>
            </a:r>
            <a:endParaRPr/>
          </a:p>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6th touch</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out of play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ball to ground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rollball</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tap</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caught</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places the ball on or over the scoreline</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p:txBody>
      </p:sp>
      <p:sp>
        <p:nvSpPr>
          <p:cNvPr id="344" name="Google Shape;344;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Discuss how play restarts after a change of possession (roll ball on the mark, touch count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restarts, defence gets back onside)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Also discuss what the mark is and where it is.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Discuss where the referee needs to be after the</a:t>
            </a:r>
            <a:endParaRPr b="0" i="0" sz="1200" u="none" cap="none" strike="noStrike">
              <a:solidFill>
                <a:schemeClr val="dk1"/>
              </a:solidFill>
              <a:latin typeface="Calibri"/>
              <a:ea typeface="Calibri"/>
              <a:cs typeface="Calibri"/>
              <a:sym typeface="Calibri"/>
            </a:endParaRPr>
          </a:p>
        </p:txBody>
      </p:sp>
      <p:sp>
        <p:nvSpPr>
          <p:cNvPr id="351" name="Google Shape;351;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7" name="Google Shape;387;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93" name="Google Shape;393;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1" name="Google Shape;401;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Practice signals</a:t>
            </a:r>
            <a:endParaRPr b="1" i="0" sz="1200" u="none" cap="none" strike="noStrike">
              <a:solidFill>
                <a:schemeClr val="dk1"/>
              </a:solidFill>
              <a:latin typeface="Calibri"/>
              <a:ea typeface="Calibri"/>
              <a:cs typeface="Calibri"/>
              <a:sym typeface="Calibri"/>
            </a:endParaRPr>
          </a:p>
        </p:txBody>
      </p:sp>
      <p:sp>
        <p:nvSpPr>
          <p:cNvPr id="402" name="Google Shape;402;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9" name="Google Shape;409;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Much harder work being the onfield ref, so if there are 2/3 referees, onfield responsibility should be shared evenly</a:t>
            </a:r>
            <a:endParaRPr/>
          </a:p>
        </p:txBody>
      </p:sp>
      <p:sp>
        <p:nvSpPr>
          <p:cNvPr id="415" name="Google Shape;415;p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3" name="Google Shape;423;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Expand on Score and Change of possession interchanges, second click with bring up penalty and player subbing - just mention but say this isn’t required for L1</a:t>
            </a:r>
            <a:endParaRPr b="0" i="0" sz="1200" u="none" cap="none" strike="noStrike">
              <a:solidFill>
                <a:schemeClr val="dk1"/>
              </a:solidFill>
              <a:latin typeface="Calibri"/>
              <a:ea typeface="Calibri"/>
              <a:cs typeface="Calibri"/>
              <a:sym typeface="Calibri"/>
            </a:endParaRPr>
          </a:p>
        </p:txBody>
      </p:sp>
      <p:sp>
        <p:nvSpPr>
          <p:cNvPr id="424" name="Google Shape;424;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 name="Google Shape;431;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scores, onfield ref needs to come off to mark the score, so sideline ref should head for 10m line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change of possession, ball should be within approx. 10m of sideline</a:t>
            </a:r>
            <a:endParaRPr b="0" i="0" sz="1200" u="none" cap="none" strike="noStrike">
              <a:solidFill>
                <a:schemeClr val="dk1"/>
              </a:solidFill>
              <a:latin typeface="Calibri"/>
              <a:ea typeface="Calibri"/>
              <a:cs typeface="Calibri"/>
              <a:sym typeface="Calibri"/>
            </a:endParaRPr>
          </a:p>
        </p:txBody>
      </p:sp>
      <p:sp>
        <p:nvSpPr>
          <p:cNvPr id="432" name="Google Shape;432;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4" name="Google Shape;454;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60" name="Google Shape;460;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7" name="Google Shape;467;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7m, and the ball is outside the 7m; defenders are to move forward from their scoreline and continue to do so until a touch is affected. Explain also when this ends – at the next touch, or if the ball comes within the 7m zone.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68" name="Google Shape;468;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6" name="Google Shape;476;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1" name="Google Shape;481;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82" name="Google Shape;482;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8" name="Google Shape;498;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3" name="Google Shape;503;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9" name="Google Shape;509;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5" name="Google Shape;515;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Read aloud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How many people read ‘the’ twice?</a:t>
            </a:r>
            <a:endParaRPr b="0" i="0" sz="1200" u="none" cap="none" strike="noStrike">
              <a:solidFill>
                <a:schemeClr val="dk1"/>
              </a:solidFill>
              <a:latin typeface="Calibri"/>
              <a:ea typeface="Calibri"/>
              <a:cs typeface="Calibri"/>
              <a:sym typeface="Calibri"/>
            </a:endParaRPr>
          </a:p>
        </p:txBody>
      </p:sp>
      <p:sp>
        <p:nvSpPr>
          <p:cNvPr id="522" name="Google Shape;522;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8" name="Google Shape;528;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Voice-Tone – 38%</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Body Language – 55%</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Words – 7%</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29" name="Google Shape;529;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5" name="Google Shape;535;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2" name="Google Shape;542;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0" lvl="0" marL="0" marR="0" rtl="0" algn="l">
              <a:lnSpc>
                <a:spcPct val="100000"/>
              </a:lnSpc>
              <a:spcBef>
                <a:spcPts val="0"/>
              </a:spcBef>
              <a:spcAft>
                <a:spcPts val="0"/>
              </a:spcAft>
              <a:buClr>
                <a:schemeClr val="dk1"/>
              </a:buClr>
              <a:buSzPts val="1200"/>
              <a:buFont typeface="Arial"/>
              <a:buChar char="•"/>
            </a:pPr>
            <a:r>
              <a:rPr lang="en-GB"/>
              <a:t>Communication from the referee team to ask to the defender to move forward</a:t>
            </a:r>
            <a:endParaRPr/>
          </a:p>
          <a:p>
            <a:pPr indent="0" lvl="0" marL="0" marR="0" rtl="0" algn="l">
              <a:lnSpc>
                <a:spcPct val="100000"/>
              </a:lnSpc>
              <a:spcBef>
                <a:spcPts val="0"/>
              </a:spcBef>
              <a:spcAft>
                <a:spcPts val="0"/>
              </a:spcAft>
              <a:buClr>
                <a:schemeClr val="dk1"/>
              </a:buClr>
              <a:buSzPts val="1200"/>
              <a:buFont typeface="Arial"/>
              <a:buChar char="•"/>
            </a:pPr>
            <a:r>
              <a:rPr lang="en-GB"/>
              <a:t>Use global communication AND specific nommination</a:t>
            </a:r>
            <a:r>
              <a:rPr b="0" i="0" lang="en-GB" sz="1200" u="none" cap="none" strike="noStrike">
                <a:solidFill>
                  <a:schemeClr val="dk1"/>
                </a:solidFill>
                <a:latin typeface="Calibri"/>
                <a:ea typeface="Calibri"/>
                <a:cs typeface="Calibri"/>
                <a:sym typeface="Calibri"/>
              </a:rPr>
              <a:t>.</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0" lvl="0" marL="0" marR="0" rtl="0" algn="l">
              <a:lnSpc>
                <a:spcPct val="100000"/>
              </a:lnSpc>
              <a:spcBef>
                <a:spcPts val="0"/>
              </a:spcBef>
              <a:spcAft>
                <a:spcPts val="0"/>
              </a:spcAft>
              <a:buClr>
                <a:schemeClr val="dk1"/>
              </a:buClr>
              <a:buSzPts val="1200"/>
              <a:buFont typeface="Arial"/>
              <a:buChar char="•"/>
            </a:pPr>
            <a:r>
              <a:rPr lang="en-GB"/>
              <a:t>Says nothing and award a penalty</a:t>
            </a:r>
            <a:r>
              <a:rPr b="0" i="0" lang="en-GB" sz="1200" u="none" cap="none" strike="noStrike">
                <a:solidFill>
                  <a:schemeClr val="dk1"/>
                </a:solidFill>
                <a:latin typeface="Calibri"/>
                <a:ea typeface="Calibri"/>
                <a:cs typeface="Calibri"/>
                <a:sym typeface="Calibri"/>
              </a:rPr>
              <a: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Char char="•"/>
            </a:pPr>
            <a:r>
              <a:rPr lang="en-GB"/>
              <a:t>Don’t talk enough early to avoid the problem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43" name="Google Shape;543;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1" name="Google Shape;551;p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 The offside player makes a touch, a penalty is called, stopping the attacking team’s flow.</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52" name="Google Shape;552;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0" name="Google Shape;560;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7" name="Google Shape;567;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2" name="Google Shape;572;p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73" name="Google Shape;573;p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9" name="Google Shape;579;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80" name="Google Shape;580;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7" name="Google Shape;587;p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88" name="Google Shape;588;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99" name="Google Shape;599;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6" name="Google Shape;606;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07" name="Google Shape;607;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3" name="Google Shape;613;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8" name="Google Shape;618;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Q&amp;A session to encourage audience participation, so questions scroll up 1 at a time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b="0" i="0" sz="1200" u="none" cap="none" strike="noStrike">
              <a:solidFill>
                <a:schemeClr val="dk1"/>
              </a:solidFill>
              <a:latin typeface="Calibri"/>
              <a:ea typeface="Calibri"/>
              <a:cs typeface="Calibri"/>
              <a:sym typeface="Calibri"/>
            </a:endParaRPr>
          </a:p>
        </p:txBody>
      </p:sp>
      <p:sp>
        <p:nvSpPr>
          <p:cNvPr id="619" name="Google Shape;619;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1" name="Google Shape;631;p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Au sujet du drop off évoquer (car dans l’examen) :</a:t>
            </a:r>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1 possession mini pour chaque équipe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Retrait d’1 joueur au début du drop-off et a 2 et 4 minutes sauf si l’équipe a moins de 3 joueurs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Règles de mixité conservées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droit de réponse à chaque essai</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limite de temps</a:t>
            </a:r>
            <a:endParaRPr/>
          </a:p>
        </p:txBody>
      </p:sp>
      <p:sp>
        <p:nvSpPr>
          <p:cNvPr id="632" name="Google Shape;632;p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 name="Google Shape;11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9" name="Google Shape;639;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6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4" name="Google Shape;644;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a:t>
            </a:fld>
            <a:endParaRPr sz="1200">
              <a:solidFill>
                <a:srgbClr val="000000"/>
              </a:solidFill>
              <a:latin typeface="Arial"/>
              <a:ea typeface="Arial"/>
              <a:cs typeface="Arial"/>
              <a:sym typeface="Arial"/>
            </a:endParaRPr>
          </a:p>
        </p:txBody>
      </p:sp>
      <p:sp>
        <p:nvSpPr>
          <p:cNvPr id="650" name="Google Shape;650;p62:notes"/>
          <p:cNvSpPr txBox="1"/>
          <p:nvPr/>
        </p:nvSpPr>
        <p:spPr>
          <a:xfrm>
            <a:off x="3884613" y="8685213"/>
            <a:ext cx="2971800" cy="457200"/>
          </a:xfrm>
          <a:prstGeom prst="rect">
            <a:avLst/>
          </a:prstGeom>
          <a:noFill/>
          <a:ln>
            <a:noFill/>
          </a:ln>
        </p:spPr>
        <p:txBody>
          <a:bodyPr anchorCtr="0" anchor="b" bIns="46800" lIns="90000" spcFirstLastPara="1" rIns="90000" wrap="square" tIns="468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651" name="Google Shape;651;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652" name="Google Shape;652;p62:notes"/>
          <p:cNvSpPr txBox="1"/>
          <p:nvPr>
            <p:ph idx="1" type="body"/>
          </p:nvPr>
        </p:nvSpPr>
        <p:spPr>
          <a:xfrm>
            <a:off x="685800" y="4343400"/>
            <a:ext cx="5486400" cy="4114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p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3" name="Google Shape;663;p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 name="Google Shape;125;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 name="Google Shape;1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 name="Google Shape;151;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8" name="Shape 18"/>
        <p:cNvGrpSpPr/>
        <p:nvPr/>
      </p:nvGrpSpPr>
      <p:grpSpPr>
        <a:xfrm>
          <a:off x="0" y="0"/>
          <a:ext cx="0" cy="0"/>
          <a:chOff x="0" y="0"/>
          <a:chExt cx="0" cy="0"/>
        </a:xfrm>
      </p:grpSpPr>
      <p:sp>
        <p:nvSpPr>
          <p:cNvPr id="19" name="Google Shape;19;p65"/>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0" name="Google Shape;20;p6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1" name="Google Shape;21;p6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6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7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1" name="Google Shape;71;p74"/>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2" name="Google Shape;72;p7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3" name="Google Shape;73;p7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4" name="Google Shape;74;p7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75"/>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7" name="Google Shape;77;p75"/>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8" name="Google Shape;78;p7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7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0" name="Google Shape;80;p7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Header">
  <p:cSld name="1_Section Header">
    <p:spTree>
      <p:nvGrpSpPr>
        <p:cNvPr id="82" name="Shape 82"/>
        <p:cNvGrpSpPr/>
        <p:nvPr/>
      </p:nvGrpSpPr>
      <p:grpSpPr>
        <a:xfrm>
          <a:off x="0" y="0"/>
          <a:ext cx="0" cy="0"/>
          <a:chOff x="0" y="0"/>
          <a:chExt cx="0" cy="0"/>
        </a:xfrm>
      </p:grpSpPr>
      <p:sp>
        <p:nvSpPr>
          <p:cNvPr id="83" name="Google Shape;83;p77"/>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84" name="Google Shape;84;p7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7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7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3" name="Shape 23"/>
        <p:cNvGrpSpPr/>
        <p:nvPr/>
      </p:nvGrpSpPr>
      <p:grpSpPr>
        <a:xfrm>
          <a:off x="0" y="0"/>
          <a:ext cx="0" cy="0"/>
          <a:chOff x="0" y="0"/>
          <a:chExt cx="0" cy="0"/>
        </a:xfrm>
      </p:grpSpPr>
      <p:sp>
        <p:nvSpPr>
          <p:cNvPr id="24" name="Google Shape;24;p6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5" name="Google Shape;25;p6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6" name="Google Shape;26;p6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7" name="Google Shape;27;p6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8" name="Google Shape;28;p6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31" name="Google Shape;31;p6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 name="Google Shape;32;p6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3" name="Google Shape;33;p6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6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6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6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8"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1" name="Google Shape;41;p7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2" name="Google Shape;42;p7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7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7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7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7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8" name="Google Shape;48;p7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49" name="Google Shape;49;p7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0" name="Google Shape;50;p7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51" name="Google Shape;51;p7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2" name="Google Shape;52;p7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3" name="Google Shape;53;p7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7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7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57" name="Google Shape;57;p7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8" name="Google Shape;58;p7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59" name="Google Shape;59;p7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0" name="Google Shape;60;p7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1" name="Google Shape;61;p7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7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64" name="Google Shape;64;p73"/>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5" name="Google Shape;65;p7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66" name="Google Shape;66;p7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7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8" name="Google Shape;68;p7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image" Target="../media/image7.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theme" Target="../theme/theme1.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6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6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6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descr="D:\Users\porce1s\AppData\Local\Microsoft\Windows\Temporary Internet Files\Content.Outlook\E75CP3UI\TER_Logo_NEW_(png).png" id="15" name="Google Shape;15;p64"/>
          <p:cNvPicPr preferRelativeResize="0"/>
          <p:nvPr/>
        </p:nvPicPr>
        <p:blipFill rotWithShape="1">
          <a:blip r:embed="rId1">
            <a:alphaModFix/>
          </a:blip>
          <a:srcRect b="0" l="0" r="0" t="0"/>
          <a:stretch/>
        </p:blipFill>
        <p:spPr>
          <a:xfrm>
            <a:off x="7566793" y="399522"/>
            <a:ext cx="1426222" cy="845603"/>
          </a:xfrm>
          <a:prstGeom prst="rect">
            <a:avLst/>
          </a:prstGeom>
          <a:noFill/>
          <a:ln>
            <a:noFill/>
          </a:ln>
        </p:spPr>
      </p:pic>
      <p:pic>
        <p:nvPicPr>
          <p:cNvPr descr="TER_Logo_top.png" id="16" name="Google Shape;16;p64"/>
          <p:cNvPicPr preferRelativeResize="0"/>
          <p:nvPr/>
        </p:nvPicPr>
        <p:blipFill rotWithShape="1">
          <a:blip r:embed="rId2">
            <a:alphaModFix/>
          </a:blip>
          <a:srcRect b="0" l="0" r="0" t="0"/>
          <a:stretch/>
        </p:blipFill>
        <p:spPr>
          <a:xfrm>
            <a:off x="0" y="327515"/>
            <a:ext cx="917747" cy="989619"/>
          </a:xfrm>
          <a:prstGeom prst="rect">
            <a:avLst/>
          </a:prstGeom>
          <a:noFill/>
          <a:ln>
            <a:noFill/>
          </a:ln>
        </p:spPr>
      </p:pic>
      <p:pic>
        <p:nvPicPr>
          <p:cNvPr descr="TER_Logo_bottom.png" id="17" name="Google Shape;17;p64"/>
          <p:cNvPicPr preferRelativeResize="0"/>
          <p:nvPr/>
        </p:nvPicPr>
        <p:blipFill rotWithShape="1">
          <a:blip r:embed="rId3">
            <a:alphaModFix/>
          </a:blip>
          <a:srcRect b="0" l="0" r="0" t="0"/>
          <a:stretch/>
        </p:blipFill>
        <p:spPr>
          <a:xfrm>
            <a:off x="2748960" y="4581128"/>
            <a:ext cx="639504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vmlDrawing" Target="../drawings/vmlDrawing1.vml"/><Relationship Id="rId4" Type="http://schemas.openxmlformats.org/officeDocument/2006/relationships/oleObject" Target="../embeddings/oleObject1.bin"/><Relationship Id="rId5" Type="http://schemas.openxmlformats.org/officeDocument/2006/relationships/oleObject" Target="../embeddings/oleObject1.bin"/><Relationship Id="rId6"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png"/><Relationship Id="rId4" Type="http://schemas.openxmlformats.org/officeDocument/2006/relationships/image" Target="../media/image14.png"/><Relationship Id="rId5" Type="http://schemas.openxmlformats.org/officeDocument/2006/relationships/image" Target="../media/image13.png"/><Relationship Id="rId6"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8.jpg"/><Relationship Id="rId4" Type="http://schemas.openxmlformats.org/officeDocument/2006/relationships/image" Target="../media/image19.png"/><Relationship Id="rId5" Type="http://schemas.openxmlformats.org/officeDocument/2006/relationships/image" Target="../media/image23.png"/><Relationship Id="rId6" Type="http://schemas.openxmlformats.org/officeDocument/2006/relationships/image" Target="../media/image26.png"/><Relationship Id="rId7"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36.png"/><Relationship Id="rId4" Type="http://schemas.openxmlformats.org/officeDocument/2006/relationships/image" Target="../media/image33.png"/><Relationship Id="rId5" Type="http://schemas.openxmlformats.org/officeDocument/2006/relationships/image" Target="../media/image37.png"/><Relationship Id="rId6" Type="http://schemas.openxmlformats.org/officeDocument/2006/relationships/image" Target="../media/image40.png"/><Relationship Id="rId7"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27.jpg"/><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5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4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50.jpg"/><Relationship Id="rId4" Type="http://schemas.openxmlformats.org/officeDocument/2006/relationships/image" Target="../media/image45.png"/><Relationship Id="rId5" Type="http://schemas.openxmlformats.org/officeDocument/2006/relationships/image" Target="../media/image44.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3.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4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7.png"/><Relationship Id="rId4" Type="http://schemas.openxmlformats.org/officeDocument/2006/relationships/image" Target="../media/image52.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4.png"/><Relationship Id="rId4" Type="http://schemas.openxmlformats.org/officeDocument/2006/relationships/image" Target="../media/image54.jpg"/><Relationship Id="rId5" Type="http://schemas.openxmlformats.org/officeDocument/2006/relationships/image" Target="../media/image56.jpg"/><Relationship Id="rId6" Type="http://schemas.openxmlformats.org/officeDocument/2006/relationships/image" Target="../media/image49.jpg"/><Relationship Id="rId7" Type="http://schemas.openxmlformats.org/officeDocument/2006/relationships/image" Target="../media/image55.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7.xml.rels><?xml version="1.0" encoding="UTF-8" standalone="yes"?><Relationships xmlns="http://schemas.openxmlformats.org/package/2006/relationships"><Relationship Id="rId10"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2.jpg"/><Relationship Id="rId9" Type="http://schemas.openxmlformats.org/officeDocument/2006/relationships/image" Target="../media/image1.png"/><Relationship Id="rId5" Type="http://schemas.openxmlformats.org/officeDocument/2006/relationships/image" Target="../media/image8.png"/><Relationship Id="rId6" Type="http://schemas.openxmlformats.org/officeDocument/2006/relationships/image" Target="../media/image21.png"/><Relationship Id="rId7" Type="http://schemas.openxmlformats.org/officeDocument/2006/relationships/image" Target="../media/image6.png"/><Relationship Id="rId8"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WELCOME</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Arial"/>
                <a:ea typeface="Arial"/>
                <a:cs typeface="Arial"/>
                <a:sym typeface="Arial"/>
              </a:rPr>
              <a:t>LEVEL 1 REFEREE COURSE</a:t>
            </a:r>
            <a:endParaRPr/>
          </a:p>
        </p:txBody>
      </p:sp>
      <p:pic>
        <p:nvPicPr>
          <p:cNvPr id="92" name="Google Shape;92;p1"/>
          <p:cNvPicPr preferRelativeResize="0"/>
          <p:nvPr/>
        </p:nvPicPr>
        <p:blipFill rotWithShape="1">
          <a:blip r:embed="rId3">
            <a:alphaModFix/>
          </a:blip>
          <a:srcRect b="0" l="0" r="0" t="0"/>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Pre-Game Overview</a:t>
            </a:r>
            <a:endParaRPr/>
          </a:p>
        </p:txBody>
      </p:sp>
      <p:sp>
        <p:nvSpPr>
          <p:cNvPr id="159" name="Google Shape;159;p10"/>
          <p:cNvSpPr/>
          <p:nvPr/>
        </p:nvSpPr>
        <p:spPr>
          <a:xfrm>
            <a:off x="932154" y="1693241"/>
            <a:ext cx="7546021" cy="1753344"/>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What equipment should each referee  have with them at the start of a game?</a:t>
            </a:r>
            <a:endParaRPr b="0" i="0" sz="1400" u="none" cap="none" strike="noStrike">
              <a:solidFill>
                <a:srgbClr val="000000"/>
              </a:solidFill>
              <a:latin typeface="Arial"/>
              <a:ea typeface="Arial"/>
              <a:cs typeface="Arial"/>
              <a:sym typeface="Arial"/>
            </a:endParaRPr>
          </a:p>
        </p:txBody>
      </p:sp>
      <p:sp>
        <p:nvSpPr>
          <p:cNvPr id="160" name="Google Shape;160;p10"/>
          <p:cNvSpPr txBox="1"/>
          <p:nvPr/>
        </p:nvSpPr>
        <p:spPr>
          <a:xfrm>
            <a:off x="1468314" y="3763108"/>
            <a:ext cx="5009488" cy="2308324"/>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Uniform</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A whistle + a spare</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2 water bottles (1 each sideline)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Coin for the toss</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Watch (covered)</a:t>
            </a:r>
            <a:endParaRPr b="0" i="0" sz="1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Proper Starting Mindset</a:t>
            </a:r>
            <a:endParaRPr/>
          </a:p>
        </p:txBody>
      </p:sp>
      <p:sp>
        <p:nvSpPr>
          <p:cNvPr id="166" name="Google Shape;166;p11"/>
          <p:cNvSpPr/>
          <p:nvPr/>
        </p:nvSpPr>
        <p:spPr>
          <a:xfrm>
            <a:off x="923278" y="2132857"/>
            <a:ext cx="7430609" cy="2492410"/>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The strength of the team is each individual member.  The strength of each member is the team.</a:t>
            </a:r>
            <a:endParaRPr b="0" i="0" sz="1400" u="none" cap="none" strike="noStrike">
              <a:solidFill>
                <a:srgbClr val="000000"/>
              </a:solidFill>
              <a:latin typeface="Arial"/>
              <a:ea typeface="Arial"/>
              <a:cs typeface="Arial"/>
              <a:sym typeface="Arial"/>
            </a:endParaRPr>
          </a:p>
          <a:p>
            <a:pPr indent="0" lvl="1" marL="457200" marR="0" rtl="0" algn="r">
              <a:lnSpc>
                <a:spcPct val="100000"/>
              </a:lnSpc>
              <a:spcBef>
                <a:spcPts val="0"/>
              </a:spcBef>
              <a:spcAft>
                <a:spcPts val="0"/>
              </a:spcAft>
              <a:buClr>
                <a:srgbClr val="000000"/>
              </a:buClr>
              <a:buSzPts val="2400"/>
              <a:buFont typeface="Arial"/>
              <a:buNone/>
            </a:pPr>
            <a:r>
              <a:rPr b="0" i="1" lang="en-GB" sz="2400" u="none" cap="none" strike="noStrike">
                <a:solidFill>
                  <a:schemeClr val="lt1"/>
                </a:solidFill>
                <a:latin typeface="Calibri"/>
                <a:ea typeface="Calibri"/>
                <a:cs typeface="Calibri"/>
                <a:sym typeface="Calibri"/>
              </a:rPr>
              <a:t>                                                                             Phil Jackson</a:t>
            </a:r>
            <a:br>
              <a:rPr b="0" i="1" lang="en-GB" sz="2400" u="none" cap="none" strike="noStrike">
                <a:solidFill>
                  <a:schemeClr val="lt1"/>
                </a:solidFill>
                <a:latin typeface="Calibri"/>
                <a:ea typeface="Calibri"/>
                <a:cs typeface="Calibri"/>
                <a:sym typeface="Calibri"/>
              </a:rPr>
            </a:br>
            <a:r>
              <a:rPr b="0" i="1" lang="en-GB" sz="1600" u="none" cap="none" strike="noStrike">
                <a:solidFill>
                  <a:schemeClr val="lt1"/>
                </a:solidFill>
                <a:latin typeface="Calibri"/>
                <a:ea typeface="Calibri"/>
                <a:cs typeface="Calibri"/>
                <a:sym typeface="Calibri"/>
              </a:rPr>
              <a:t>(Elite NBA coach)</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p:nvPr/>
        </p:nvSpPr>
        <p:spPr>
          <a:xfrm>
            <a:off x="899600" y="1671100"/>
            <a:ext cx="7992900" cy="1617600"/>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Which side is the score card on?</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and when will you interchange?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Who is checking the field and players?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173" name="Google Shape;173;p1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Buddy referee discussion </a:t>
            </a:r>
            <a:endParaRPr/>
          </a:p>
        </p:txBody>
      </p:sp>
      <p:grpSp>
        <p:nvGrpSpPr>
          <p:cNvPr id="174" name="Google Shape;174;p12"/>
          <p:cNvGrpSpPr/>
          <p:nvPr/>
        </p:nvGrpSpPr>
        <p:grpSpPr>
          <a:xfrm>
            <a:off x="806545" y="3364553"/>
            <a:ext cx="4412688" cy="2876521"/>
            <a:chOff x="1764248" y="2220297"/>
            <a:chExt cx="5760000" cy="4279570"/>
          </a:xfrm>
        </p:grpSpPr>
        <p:grpSp>
          <p:nvGrpSpPr>
            <p:cNvPr id="175" name="Google Shape;175;p12"/>
            <p:cNvGrpSpPr/>
            <p:nvPr/>
          </p:nvGrpSpPr>
          <p:grpSpPr>
            <a:xfrm>
              <a:off x="1764248" y="2564904"/>
              <a:ext cx="5760000" cy="3600000"/>
              <a:chOff x="1331913" y="2927349"/>
              <a:chExt cx="5760000" cy="3600000"/>
            </a:xfrm>
          </p:grpSpPr>
          <p:sp>
            <p:nvSpPr>
              <p:cNvPr id="176" name="Google Shape;176;p12"/>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12"/>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12"/>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12"/>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12"/>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1" name="Google Shape;181;p12"/>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2" name="Google Shape;182;p12"/>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
        <p:nvSpPr>
          <p:cNvPr id="183" name="Google Shape;183;p12"/>
          <p:cNvSpPr/>
          <p:nvPr/>
        </p:nvSpPr>
        <p:spPr>
          <a:xfrm>
            <a:off x="5210355"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4" name="Google Shape;184;p12"/>
          <p:cNvSpPr/>
          <p:nvPr/>
        </p:nvSpPr>
        <p:spPr>
          <a:xfrm>
            <a:off x="5225345"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5" name="Google Shape;185;p12"/>
          <p:cNvSpPr/>
          <p:nvPr/>
        </p:nvSpPr>
        <p:spPr>
          <a:xfrm>
            <a:off x="601314"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6" name="Google Shape;186;p12"/>
          <p:cNvSpPr/>
          <p:nvPr/>
        </p:nvSpPr>
        <p:spPr>
          <a:xfrm>
            <a:off x="616304"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Referee Pre-Game Preparation</a:t>
            </a:r>
            <a:endParaRPr/>
          </a:p>
        </p:txBody>
      </p:sp>
      <p:pic>
        <p:nvPicPr>
          <p:cNvPr descr="http://www.betterrugbycoaching.com/images/rugby-drill-content/rugby_drill_image224.gif" id="193" name="Google Shape;193;p13"/>
          <p:cNvPicPr preferRelativeResize="0"/>
          <p:nvPr/>
        </p:nvPicPr>
        <p:blipFill rotWithShape="1">
          <a:blip r:embed="rId3">
            <a:alphaModFix/>
          </a:blip>
          <a:srcRect b="0" l="0" r="0" t="0"/>
          <a:stretch/>
        </p:blipFill>
        <p:spPr>
          <a:xfrm>
            <a:off x="2249824" y="3308750"/>
            <a:ext cx="4886750" cy="3282775"/>
          </a:xfrm>
          <a:prstGeom prst="rect">
            <a:avLst/>
          </a:prstGeom>
          <a:noFill/>
          <a:ln>
            <a:noFill/>
          </a:ln>
        </p:spPr>
      </p:pic>
      <p:sp>
        <p:nvSpPr>
          <p:cNvPr id="194" name="Google Shape;194;p13"/>
          <p:cNvSpPr/>
          <p:nvPr/>
        </p:nvSpPr>
        <p:spPr>
          <a:xfrm>
            <a:off x="899600" y="1671100"/>
            <a:ext cx="7992900" cy="1447200"/>
          </a:xfrm>
          <a:prstGeom prst="rect">
            <a:avLst/>
          </a:prstGeom>
          <a:solidFill>
            <a:schemeClr val="dk2"/>
          </a:solidFill>
          <a:ln>
            <a:noFill/>
          </a:ln>
        </p:spPr>
        <p:txBody>
          <a:bodyPr anchorCtr="0" anchor="t" bIns="45700" lIns="91425" spcFirstLastPara="1" rIns="91425" wrap="square" tIns="45700">
            <a:noAutofit/>
          </a:bodyPr>
          <a:lstStyle/>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Personal warm up procedure</a:t>
            </a:r>
            <a:endParaRPr b="0" i="0" sz="10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Similar to on field moves</a:t>
            </a:r>
            <a:endParaRPr b="0" i="0" sz="2400" u="none" cap="none" strike="noStrike">
              <a:solidFill>
                <a:schemeClr val="lt1"/>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Examples:</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Captain’s Talk</a:t>
            </a:r>
            <a:endParaRPr/>
          </a:p>
        </p:txBody>
      </p:sp>
      <p:sp>
        <p:nvSpPr>
          <p:cNvPr id="201" name="Google Shape;201;p14"/>
          <p:cNvSpPr/>
          <p:nvPr/>
        </p:nvSpPr>
        <p:spPr>
          <a:xfrm>
            <a:off x="899592" y="1671099"/>
            <a:ext cx="7992888" cy="2092009"/>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captain’s talk (coin toss) provide an opportunity for?</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winning captain get?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202" name="Google Shape;202;p14"/>
          <p:cNvSpPr txBox="1"/>
          <p:nvPr/>
        </p:nvSpPr>
        <p:spPr>
          <a:xfrm>
            <a:off x="1185925" y="4139625"/>
            <a:ext cx="7302900" cy="1569600"/>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which team has initial tap-off</a:t>
            </a:r>
            <a:endParaRPr b="0" i="0" sz="1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the sub-box for the game</a:t>
            </a:r>
            <a:endParaRPr b="0" i="0" sz="2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the direction of play for the first half</a:t>
            </a:r>
            <a:endParaRPr b="0" i="0" sz="2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aphicFrame>
        <p:nvGraphicFramePr>
          <p:cNvPr id="203" name="Google Shape;203;p14"/>
          <p:cNvGraphicFramePr/>
          <p:nvPr/>
        </p:nvGraphicFramePr>
        <p:xfrm>
          <a:off x="7826792" y="1671099"/>
          <a:ext cx="1065688" cy="845068"/>
        </p:xfrm>
        <a:graphic>
          <a:graphicData uri="http://schemas.openxmlformats.org/presentationml/2006/ole">
            <mc:AlternateContent>
              <mc:Choice Requires="v">
                <p:oleObj r:id="rId4" imgH="845068" imgW="1065688" progId="" spid="_x0000_s1">
                  <p:embed/>
                </p:oleObj>
              </mc:Choice>
              <mc:Fallback>
                <p:oleObj r:id="rId5" imgH="845068" imgW="1065688" progId="">
                  <p:embed/>
                  <p:pic>
                    <p:nvPicPr>
                      <p:cNvPr id="203" name="Google Shape;203;p14"/>
                      <p:cNvPicPr preferRelativeResize="0"/>
                      <p:nvPr/>
                    </p:nvPicPr>
                    <p:blipFill rotWithShape="1">
                      <a:blip r:embed="rId6">
                        <a:alphaModFix/>
                      </a:blip>
                      <a:srcRect b="0" l="0" r="0" t="0"/>
                      <a:stretch/>
                    </p:blipFill>
                    <p:spPr>
                      <a:xfrm>
                        <a:off x="7826792" y="1671099"/>
                        <a:ext cx="1065688" cy="845068"/>
                      </a:xfrm>
                      <a:prstGeom prst="rect">
                        <a:avLst/>
                      </a:prstGeom>
                      <a:noFill/>
                      <a:ln>
                        <a:noFill/>
                      </a:ln>
                    </p:spPr>
                  </p:pic>
                </p:oleObj>
              </mc:Fallback>
            </mc:AlternateContent>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5"/>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3</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15" name="Google Shape;215;p16"/>
          <p:cNvSpPr/>
          <p:nvPr/>
        </p:nvSpPr>
        <p:spPr>
          <a:xfrm>
            <a:off x="899592" y="1399848"/>
            <a:ext cx="7992888" cy="661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Who stands where?</a:t>
            </a:r>
            <a:endParaRPr b="0" i="0" sz="1400" u="none" cap="none" strike="noStrike">
              <a:solidFill>
                <a:srgbClr val="FFFFFF"/>
              </a:solidFill>
              <a:latin typeface="Arial"/>
              <a:ea typeface="Arial"/>
              <a:cs typeface="Arial"/>
              <a:sym typeface="Arial"/>
            </a:endParaRPr>
          </a:p>
        </p:txBody>
      </p:sp>
      <p:grpSp>
        <p:nvGrpSpPr>
          <p:cNvPr id="216" name="Google Shape;216;p16"/>
          <p:cNvGrpSpPr/>
          <p:nvPr/>
        </p:nvGrpSpPr>
        <p:grpSpPr>
          <a:xfrm>
            <a:off x="1854679" y="2622430"/>
            <a:ext cx="5003322" cy="3247457"/>
            <a:chOff x="1764248" y="2220297"/>
            <a:chExt cx="5760000" cy="4279570"/>
          </a:xfrm>
        </p:grpSpPr>
        <p:grpSp>
          <p:nvGrpSpPr>
            <p:cNvPr id="217" name="Google Shape;217;p16"/>
            <p:cNvGrpSpPr/>
            <p:nvPr/>
          </p:nvGrpSpPr>
          <p:grpSpPr>
            <a:xfrm>
              <a:off x="1764248" y="2564904"/>
              <a:ext cx="5760000" cy="3600000"/>
              <a:chOff x="1331913" y="2927349"/>
              <a:chExt cx="5760000" cy="3600000"/>
            </a:xfrm>
          </p:grpSpPr>
          <p:sp>
            <p:nvSpPr>
              <p:cNvPr id="218" name="Google Shape;218;p16"/>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16"/>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16"/>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16"/>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16"/>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3" name="Google Shape;223;p16"/>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24" name="Google Shape;224;p16"/>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grpSp>
        <p:nvGrpSpPr>
          <p:cNvPr id="225" name="Google Shape;225;p16"/>
          <p:cNvGrpSpPr/>
          <p:nvPr/>
        </p:nvGrpSpPr>
        <p:grpSpPr>
          <a:xfrm>
            <a:off x="4356340" y="3127995"/>
            <a:ext cx="517584" cy="2405156"/>
            <a:chOff x="4356340" y="3127995"/>
            <a:chExt cx="517584" cy="2405156"/>
          </a:xfrm>
        </p:grpSpPr>
        <p:sp>
          <p:nvSpPr>
            <p:cNvPr id="226" name="Google Shape;226;p16"/>
            <p:cNvSpPr/>
            <p:nvPr/>
          </p:nvSpPr>
          <p:spPr>
            <a:xfrm>
              <a:off x="4356340" y="4149306"/>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7" name="Google Shape;227;p16"/>
            <p:cNvSpPr/>
            <p:nvPr/>
          </p:nvSpPr>
          <p:spPr>
            <a:xfrm>
              <a:off x="4528868" y="4525992"/>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8" name="Google Shape;228;p16"/>
            <p:cNvSpPr/>
            <p:nvPr/>
          </p:nvSpPr>
          <p:spPr>
            <a:xfrm>
              <a:off x="4426430" y="365150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9" name="Google Shape;229;p16"/>
            <p:cNvSpPr/>
            <p:nvPr/>
          </p:nvSpPr>
          <p:spPr>
            <a:xfrm>
              <a:off x="4574158" y="312799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0" name="Google Shape;230;p16"/>
            <p:cNvSpPr/>
            <p:nvPr/>
          </p:nvSpPr>
          <p:spPr>
            <a:xfrm>
              <a:off x="4598958" y="498458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1" name="Google Shape;231;p16"/>
            <p:cNvSpPr/>
            <p:nvPr/>
          </p:nvSpPr>
          <p:spPr>
            <a:xfrm>
              <a:off x="4701396" y="536062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grpSp>
        <p:nvGrpSpPr>
          <p:cNvPr id="232" name="Google Shape;232;p16"/>
          <p:cNvGrpSpPr/>
          <p:nvPr/>
        </p:nvGrpSpPr>
        <p:grpSpPr>
          <a:xfrm>
            <a:off x="3535753" y="3127689"/>
            <a:ext cx="199484" cy="2439960"/>
            <a:chOff x="3535753" y="3127689"/>
            <a:chExt cx="199484" cy="2439960"/>
          </a:xfrm>
        </p:grpSpPr>
        <p:sp>
          <p:nvSpPr>
            <p:cNvPr id="233" name="Google Shape;233;p16"/>
            <p:cNvSpPr/>
            <p:nvPr/>
          </p:nvSpPr>
          <p:spPr>
            <a:xfrm>
              <a:off x="3558397" y="41635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4" name="Google Shape;234;p16"/>
            <p:cNvSpPr/>
            <p:nvPr/>
          </p:nvSpPr>
          <p:spPr>
            <a:xfrm>
              <a:off x="3558396" y="36667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5" name="Google Shape;235;p16"/>
            <p:cNvSpPr/>
            <p:nvPr/>
          </p:nvSpPr>
          <p:spPr>
            <a:xfrm>
              <a:off x="3535753" y="3127689"/>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6" name="Google Shape;236;p16"/>
            <p:cNvSpPr/>
            <p:nvPr/>
          </p:nvSpPr>
          <p:spPr>
            <a:xfrm>
              <a:off x="3562709" y="453584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7" name="Google Shape;237;p16"/>
            <p:cNvSpPr/>
            <p:nvPr/>
          </p:nvSpPr>
          <p:spPr>
            <a:xfrm>
              <a:off x="3558396" y="498458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8" name="Google Shape;238;p16"/>
            <p:cNvSpPr/>
            <p:nvPr/>
          </p:nvSpPr>
          <p:spPr>
            <a:xfrm>
              <a:off x="3535753" y="539512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239" name="Google Shape;239;p16"/>
          <p:cNvSpPr/>
          <p:nvPr/>
        </p:nvSpPr>
        <p:spPr>
          <a:xfrm>
            <a:off x="3957367" y="365941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240" name="Google Shape;240;p16"/>
          <p:cNvGrpSpPr/>
          <p:nvPr/>
        </p:nvGrpSpPr>
        <p:grpSpPr>
          <a:xfrm>
            <a:off x="3612313" y="2707390"/>
            <a:ext cx="172528" cy="3113905"/>
            <a:chOff x="3612313" y="2707390"/>
            <a:chExt cx="172528" cy="3113905"/>
          </a:xfrm>
        </p:grpSpPr>
        <p:sp>
          <p:nvSpPr>
            <p:cNvPr id="241" name="Google Shape;241;p16"/>
            <p:cNvSpPr/>
            <p:nvPr/>
          </p:nvSpPr>
          <p:spPr>
            <a:xfrm>
              <a:off x="3612313" y="2707390"/>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2" name="Google Shape;242;p16"/>
            <p:cNvSpPr/>
            <p:nvPr/>
          </p:nvSpPr>
          <p:spPr>
            <a:xfrm>
              <a:off x="3612313" y="5648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243" name="Google Shape;243;p16"/>
          <p:cNvSpPr/>
          <p:nvPr/>
        </p:nvSpPr>
        <p:spPr>
          <a:xfrm>
            <a:off x="7366241" y="2385428"/>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4" name="Google Shape;244;p16"/>
          <p:cNvSpPr txBox="1"/>
          <p:nvPr/>
        </p:nvSpPr>
        <p:spPr>
          <a:xfrm>
            <a:off x="7538769" y="2317803"/>
            <a:ext cx="81160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Attack</a:t>
            </a:r>
            <a:endParaRPr b="0" i="0" sz="1400" u="none" cap="none" strike="noStrike">
              <a:solidFill>
                <a:srgbClr val="000000"/>
              </a:solidFill>
              <a:latin typeface="Arial"/>
              <a:ea typeface="Arial"/>
              <a:cs typeface="Arial"/>
              <a:sym typeface="Arial"/>
            </a:endParaRPr>
          </a:p>
        </p:txBody>
      </p:sp>
      <p:sp>
        <p:nvSpPr>
          <p:cNvPr id="245" name="Google Shape;245;p16"/>
          <p:cNvSpPr txBox="1"/>
          <p:nvPr/>
        </p:nvSpPr>
        <p:spPr>
          <a:xfrm>
            <a:off x="7538769" y="2613809"/>
            <a:ext cx="8827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Defence</a:t>
            </a:r>
            <a:endParaRPr b="0" i="0" sz="1400" u="none" cap="none" strike="noStrike">
              <a:solidFill>
                <a:srgbClr val="000000"/>
              </a:solidFill>
              <a:latin typeface="Arial"/>
              <a:ea typeface="Arial"/>
              <a:cs typeface="Arial"/>
              <a:sym typeface="Arial"/>
            </a:endParaRPr>
          </a:p>
        </p:txBody>
      </p:sp>
      <p:sp>
        <p:nvSpPr>
          <p:cNvPr id="246" name="Google Shape;246;p16"/>
          <p:cNvSpPr txBox="1"/>
          <p:nvPr/>
        </p:nvSpPr>
        <p:spPr>
          <a:xfrm>
            <a:off x="7538769" y="2909815"/>
            <a:ext cx="95825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Referees</a:t>
            </a:r>
            <a:endParaRPr b="0" i="0" sz="1400" u="none" cap="none" strike="noStrike">
              <a:solidFill>
                <a:srgbClr val="000000"/>
              </a:solidFill>
              <a:latin typeface="Arial"/>
              <a:ea typeface="Arial"/>
              <a:cs typeface="Arial"/>
              <a:sym typeface="Arial"/>
            </a:endParaRPr>
          </a:p>
        </p:txBody>
      </p:sp>
      <p:sp>
        <p:nvSpPr>
          <p:cNvPr id="247" name="Google Shape;247;p16"/>
          <p:cNvSpPr/>
          <p:nvPr/>
        </p:nvSpPr>
        <p:spPr>
          <a:xfrm>
            <a:off x="7366241" y="2971342"/>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8" name="Google Shape;248;p16"/>
          <p:cNvSpPr/>
          <p:nvPr/>
        </p:nvSpPr>
        <p:spPr>
          <a:xfrm>
            <a:off x="7366241" y="266356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9" name="Google Shape;249;p16"/>
          <p:cNvSpPr/>
          <p:nvPr/>
        </p:nvSpPr>
        <p:spPr>
          <a:xfrm>
            <a:off x="1659147" y="2907896"/>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50" name="Google Shape;250;p16"/>
          <p:cNvSpPr/>
          <p:nvPr/>
        </p:nvSpPr>
        <p:spPr>
          <a:xfrm>
            <a:off x="1674137" y="4921230"/>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51" name="Google Shape;251;p16"/>
          <p:cNvSpPr/>
          <p:nvPr/>
        </p:nvSpPr>
        <p:spPr>
          <a:xfrm>
            <a:off x="6870619" y="2897138"/>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52" name="Google Shape;252;p16"/>
          <p:cNvSpPr/>
          <p:nvPr/>
        </p:nvSpPr>
        <p:spPr>
          <a:xfrm>
            <a:off x="6885609" y="4921234"/>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17"/>
          <p:cNvPicPr preferRelativeResize="0"/>
          <p:nvPr/>
        </p:nvPicPr>
        <p:blipFill rotWithShape="1">
          <a:blip r:embed="rId3">
            <a:alphaModFix/>
          </a:blip>
          <a:srcRect b="0" l="0" r="0" t="0"/>
          <a:stretch/>
        </p:blipFill>
        <p:spPr>
          <a:xfrm>
            <a:off x="152400" y="1565174"/>
            <a:ext cx="8618726" cy="4144475"/>
          </a:xfrm>
          <a:prstGeom prst="rect">
            <a:avLst/>
          </a:prstGeom>
          <a:noFill/>
          <a:ln>
            <a:noFill/>
          </a:ln>
        </p:spPr>
      </p:pic>
      <p:sp>
        <p:nvSpPr>
          <p:cNvPr id="259" name="Google Shape;259;p1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60" name="Google Shape;260;p17"/>
          <p:cNvSpPr/>
          <p:nvPr/>
        </p:nvSpPr>
        <p:spPr>
          <a:xfrm>
            <a:off x="152400" y="1565175"/>
            <a:ext cx="8618700" cy="4144500"/>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17"/>
          <p:cNvSpPr/>
          <p:nvPr/>
        </p:nvSpPr>
        <p:spPr>
          <a:xfrm>
            <a:off x="825299" y="4962467"/>
            <a:ext cx="7272900" cy="1215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The referee’s shadow</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Taking the Tap</a:t>
            </a:r>
            <a:endParaRPr/>
          </a:p>
        </p:txBody>
      </p:sp>
      <p:grpSp>
        <p:nvGrpSpPr>
          <p:cNvPr id="267" name="Google Shape;267;p18"/>
          <p:cNvGrpSpPr/>
          <p:nvPr/>
        </p:nvGrpSpPr>
        <p:grpSpPr>
          <a:xfrm>
            <a:off x="269488" y="1733436"/>
            <a:ext cx="1810003" cy="2594250"/>
            <a:chOff x="269488" y="1733436"/>
            <a:chExt cx="1810003" cy="2594250"/>
          </a:xfrm>
        </p:grpSpPr>
        <p:sp>
          <p:nvSpPr>
            <p:cNvPr id="268" name="Google Shape;268;p18"/>
            <p:cNvSpPr txBox="1"/>
            <p:nvPr/>
          </p:nvSpPr>
          <p:spPr>
            <a:xfrm>
              <a:off x="398524" y="4019909"/>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1- Place</a:t>
              </a:r>
              <a:endParaRPr b="0" i="0" sz="1400" u="none" cap="none" strike="noStrike">
                <a:solidFill>
                  <a:srgbClr val="000000"/>
                </a:solidFill>
                <a:latin typeface="Arial"/>
                <a:ea typeface="Arial"/>
                <a:cs typeface="Arial"/>
                <a:sym typeface="Arial"/>
              </a:endParaRPr>
            </a:p>
          </p:txBody>
        </p:sp>
        <p:pic>
          <p:nvPicPr>
            <p:cNvPr id="269" name="Google Shape;269;p18"/>
            <p:cNvPicPr preferRelativeResize="0"/>
            <p:nvPr/>
          </p:nvPicPr>
          <p:blipFill rotWithShape="1">
            <a:blip r:embed="rId3">
              <a:alphaModFix/>
            </a:blip>
            <a:srcRect b="0" l="0" r="0" t="0"/>
            <a:stretch/>
          </p:blipFill>
          <p:spPr>
            <a:xfrm>
              <a:off x="269488" y="1733436"/>
              <a:ext cx="1810003" cy="2286319"/>
            </a:xfrm>
            <a:prstGeom prst="rect">
              <a:avLst/>
            </a:prstGeom>
            <a:noFill/>
            <a:ln>
              <a:noFill/>
            </a:ln>
          </p:spPr>
        </p:pic>
      </p:grpSp>
      <p:grpSp>
        <p:nvGrpSpPr>
          <p:cNvPr id="270" name="Google Shape;270;p18"/>
          <p:cNvGrpSpPr/>
          <p:nvPr/>
        </p:nvGrpSpPr>
        <p:grpSpPr>
          <a:xfrm>
            <a:off x="2390033" y="1790594"/>
            <a:ext cx="1800476" cy="2536939"/>
            <a:chOff x="2390033" y="1790594"/>
            <a:chExt cx="1800476" cy="2536939"/>
          </a:xfrm>
        </p:grpSpPr>
        <p:sp>
          <p:nvSpPr>
            <p:cNvPr id="271" name="Google Shape;271;p18"/>
            <p:cNvSpPr txBox="1"/>
            <p:nvPr/>
          </p:nvSpPr>
          <p:spPr>
            <a:xfrm>
              <a:off x="2559111"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2 - Release</a:t>
              </a:r>
              <a:endParaRPr b="0" i="0" sz="1400" u="none" cap="none" strike="noStrike">
                <a:solidFill>
                  <a:srgbClr val="000000"/>
                </a:solidFill>
                <a:latin typeface="Arial"/>
                <a:ea typeface="Arial"/>
                <a:cs typeface="Arial"/>
                <a:sym typeface="Arial"/>
              </a:endParaRPr>
            </a:p>
          </p:txBody>
        </p:sp>
        <p:pic>
          <p:nvPicPr>
            <p:cNvPr id="272" name="Google Shape;272;p18"/>
            <p:cNvPicPr preferRelativeResize="0"/>
            <p:nvPr/>
          </p:nvPicPr>
          <p:blipFill rotWithShape="1">
            <a:blip r:embed="rId4">
              <a:alphaModFix/>
            </a:blip>
            <a:srcRect b="0" l="0" r="0" t="0"/>
            <a:stretch/>
          </p:blipFill>
          <p:spPr>
            <a:xfrm>
              <a:off x="2390033" y="1790594"/>
              <a:ext cx="1800476" cy="2229161"/>
            </a:xfrm>
            <a:prstGeom prst="rect">
              <a:avLst/>
            </a:prstGeom>
            <a:noFill/>
            <a:ln>
              <a:noFill/>
            </a:ln>
          </p:spPr>
        </p:pic>
      </p:grpSp>
      <p:grpSp>
        <p:nvGrpSpPr>
          <p:cNvPr id="273" name="Google Shape;273;p18"/>
          <p:cNvGrpSpPr/>
          <p:nvPr/>
        </p:nvGrpSpPr>
        <p:grpSpPr>
          <a:xfrm>
            <a:off x="4999739" y="1809647"/>
            <a:ext cx="1428949" cy="2517886"/>
            <a:chOff x="4999739" y="1809647"/>
            <a:chExt cx="1428949" cy="2517886"/>
          </a:xfrm>
        </p:grpSpPr>
        <p:sp>
          <p:nvSpPr>
            <p:cNvPr id="274" name="Google Shape;274;p18"/>
            <p:cNvSpPr txBox="1"/>
            <p:nvPr/>
          </p:nvSpPr>
          <p:spPr>
            <a:xfrm>
              <a:off x="5079793"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3 - Tap</a:t>
              </a:r>
              <a:endParaRPr b="0" i="0" sz="1400" u="none" cap="none" strike="noStrike">
                <a:solidFill>
                  <a:srgbClr val="000000"/>
                </a:solidFill>
                <a:latin typeface="Arial"/>
                <a:ea typeface="Arial"/>
                <a:cs typeface="Arial"/>
                <a:sym typeface="Arial"/>
              </a:endParaRPr>
            </a:p>
          </p:txBody>
        </p:sp>
        <p:pic>
          <p:nvPicPr>
            <p:cNvPr id="275" name="Google Shape;275;p18"/>
            <p:cNvPicPr preferRelativeResize="0"/>
            <p:nvPr/>
          </p:nvPicPr>
          <p:blipFill rotWithShape="1">
            <a:blip r:embed="rId5">
              <a:alphaModFix/>
            </a:blip>
            <a:srcRect b="0" l="0" r="0" t="0"/>
            <a:stretch/>
          </p:blipFill>
          <p:spPr>
            <a:xfrm>
              <a:off x="4999739" y="1809647"/>
              <a:ext cx="1428949" cy="2210108"/>
            </a:xfrm>
            <a:prstGeom prst="rect">
              <a:avLst/>
            </a:prstGeom>
            <a:noFill/>
            <a:ln>
              <a:noFill/>
            </a:ln>
          </p:spPr>
        </p:pic>
      </p:grpSp>
      <p:grpSp>
        <p:nvGrpSpPr>
          <p:cNvPr id="276" name="Google Shape;276;p18"/>
          <p:cNvGrpSpPr/>
          <p:nvPr/>
        </p:nvGrpSpPr>
        <p:grpSpPr>
          <a:xfrm>
            <a:off x="7000429" y="1660125"/>
            <a:ext cx="1806220" cy="2667408"/>
            <a:chOff x="7000429" y="2047805"/>
            <a:chExt cx="1590897" cy="2279727"/>
          </a:xfrm>
        </p:grpSpPr>
        <p:sp>
          <p:nvSpPr>
            <p:cNvPr id="277" name="Google Shape;277;p18"/>
            <p:cNvSpPr txBox="1"/>
            <p:nvPr/>
          </p:nvSpPr>
          <p:spPr>
            <a:xfrm>
              <a:off x="7305407" y="4019755"/>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4 - Pick up</a:t>
              </a:r>
              <a:endParaRPr b="0" i="0" sz="1400" u="none" cap="none" strike="noStrike">
                <a:solidFill>
                  <a:srgbClr val="000000"/>
                </a:solidFill>
                <a:latin typeface="Arial"/>
                <a:ea typeface="Arial"/>
                <a:cs typeface="Arial"/>
                <a:sym typeface="Arial"/>
              </a:endParaRPr>
            </a:p>
          </p:txBody>
        </p:sp>
        <p:pic>
          <p:nvPicPr>
            <p:cNvPr id="278" name="Google Shape;278;p18"/>
            <p:cNvPicPr preferRelativeResize="0"/>
            <p:nvPr/>
          </p:nvPicPr>
          <p:blipFill rotWithShape="1">
            <a:blip r:embed="rId6">
              <a:alphaModFix/>
            </a:blip>
            <a:srcRect b="0" l="0" r="0" t="0"/>
            <a:stretch/>
          </p:blipFill>
          <p:spPr>
            <a:xfrm>
              <a:off x="7000429" y="2047805"/>
              <a:ext cx="1590897" cy="1971950"/>
            </a:xfrm>
            <a:prstGeom prst="rect">
              <a:avLst/>
            </a:prstGeom>
            <a:noFill/>
            <a:ln>
              <a:noFill/>
            </a:ln>
          </p:spPr>
        </p:pic>
      </p:grpSp>
      <p:sp>
        <p:nvSpPr>
          <p:cNvPr id="279" name="Google Shape;279;p18"/>
          <p:cNvSpPr txBox="1"/>
          <p:nvPr/>
        </p:nvSpPr>
        <p:spPr>
          <a:xfrm>
            <a:off x="4777867" y="4611283"/>
            <a:ext cx="2131891" cy="1169551"/>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Wait for the Whistle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Any direction</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No more than 1m</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Defence can now move forward</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4</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Agenda</a:t>
            </a:r>
            <a:endParaRPr/>
          </a:p>
        </p:txBody>
      </p:sp>
      <p:sp>
        <p:nvSpPr>
          <p:cNvPr id="98" name="Google Shape;98;p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80000"/>
              </a:lnSpc>
              <a:spcBef>
                <a:spcPts val="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Why become a referee</a:t>
            </a:r>
            <a:endParaRPr/>
          </a:p>
          <a:p>
            <a:pPr indent="-342900" lvl="0" marL="342900" marR="0" rtl="0" algn="l">
              <a:lnSpc>
                <a:spcPct val="80000"/>
              </a:lnSpc>
              <a:spcBef>
                <a:spcPts val="370"/>
              </a:spcBef>
              <a:spcAft>
                <a:spcPts val="0"/>
              </a:spcAft>
              <a:buClr>
                <a:schemeClr val="dk1"/>
              </a:buClr>
              <a:buSzPts val="1850"/>
              <a:buFont typeface="Arial"/>
              <a:buChar char="•"/>
            </a:pPr>
            <a:r>
              <a:rPr lang="en-GB" sz="1850"/>
              <a:t>Game overview</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Pre-Game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Starting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The Touch</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Change of Possession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Penalties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Interchanges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Scoring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Positioning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Communication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Conflict Management</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End of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Sports Officials’ Responsibilities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Opportunities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291" name="Google Shape;291;p20"/>
          <p:cNvSpPr/>
          <p:nvPr/>
        </p:nvSpPr>
        <p:spPr>
          <a:xfrm>
            <a:off x="2051720" y="1399848"/>
            <a:ext cx="6120680" cy="93610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Who can make the touch?</a:t>
            </a:r>
            <a:endParaRPr b="0" i="0" sz="1400" u="none" cap="none" strike="noStrike">
              <a:solidFill>
                <a:srgbClr val="FFFFFF"/>
              </a:solidFill>
              <a:latin typeface="Arial"/>
              <a:ea typeface="Arial"/>
              <a:cs typeface="Arial"/>
              <a:sym typeface="Arial"/>
            </a:endParaRPr>
          </a:p>
        </p:txBody>
      </p:sp>
      <p:sp>
        <p:nvSpPr>
          <p:cNvPr id="292" name="Google Shape;292;p20"/>
          <p:cNvSpPr/>
          <p:nvPr/>
        </p:nvSpPr>
        <p:spPr>
          <a:xfrm>
            <a:off x="2051720" y="3140968"/>
            <a:ext cx="6120680" cy="93610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What counts as a touch?</a:t>
            </a:r>
            <a:endParaRPr b="0" i="0" sz="1400" u="none" cap="none" strike="noStrike">
              <a:solidFill>
                <a:srgbClr val="FFFFFF"/>
              </a:solidFill>
              <a:latin typeface="Arial"/>
              <a:ea typeface="Arial"/>
              <a:cs typeface="Arial"/>
              <a:sym typeface="Arial"/>
            </a:endParaRPr>
          </a:p>
        </p:txBody>
      </p:sp>
      <p:sp>
        <p:nvSpPr>
          <p:cNvPr id="293" name="Google Shape;293;p20"/>
          <p:cNvSpPr txBox="1"/>
          <p:nvPr/>
        </p:nvSpPr>
        <p:spPr>
          <a:xfrm>
            <a:off x="2195736" y="2564904"/>
            <a:ext cx="5832648"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65D"/>
              </a:buClr>
              <a:buSzPts val="2400"/>
              <a:buFont typeface="Arial"/>
              <a:buNone/>
            </a:pPr>
            <a:r>
              <a:rPr b="0" i="0" lang="en-GB" sz="2400" u="none" cap="none" strike="noStrike">
                <a:solidFill>
                  <a:srgbClr val="17365D"/>
                </a:solidFill>
                <a:latin typeface="Arial"/>
                <a:ea typeface="Arial"/>
                <a:cs typeface="Arial"/>
                <a:sym typeface="Arial"/>
              </a:rPr>
              <a:t>Both the defender and the attacker</a:t>
            </a:r>
            <a:endParaRPr b="0" i="0" sz="1400" u="none" cap="none" strike="noStrike">
              <a:solidFill>
                <a:srgbClr val="000000"/>
              </a:solidFill>
              <a:latin typeface="Arial"/>
              <a:ea typeface="Arial"/>
              <a:cs typeface="Arial"/>
              <a:sym typeface="Arial"/>
            </a:endParaRPr>
          </a:p>
        </p:txBody>
      </p:sp>
      <p:pic>
        <p:nvPicPr>
          <p:cNvPr descr="Image result for touch" id="294" name="Google Shape;294;p20"/>
          <p:cNvPicPr preferRelativeResize="0"/>
          <p:nvPr/>
        </p:nvPicPr>
        <p:blipFill rotWithShape="1">
          <a:blip r:embed="rId3">
            <a:alphaModFix/>
          </a:blip>
          <a:srcRect b="0" l="0" r="0" t="0"/>
          <a:stretch/>
        </p:blipFill>
        <p:spPr>
          <a:xfrm>
            <a:off x="2051724" y="4251000"/>
            <a:ext cx="1978575" cy="1847850"/>
          </a:xfrm>
          <a:prstGeom prst="rect">
            <a:avLst/>
          </a:prstGeom>
          <a:noFill/>
          <a:ln>
            <a:noFill/>
          </a:ln>
        </p:spPr>
      </p:pic>
      <p:pic>
        <p:nvPicPr>
          <p:cNvPr id="295" name="Google Shape;295;p20"/>
          <p:cNvPicPr preferRelativeResize="0"/>
          <p:nvPr/>
        </p:nvPicPr>
        <p:blipFill rotWithShape="1">
          <a:blip r:embed="rId4">
            <a:alphaModFix/>
          </a:blip>
          <a:srcRect b="0" l="0" r="0" t="0"/>
          <a:stretch/>
        </p:blipFill>
        <p:spPr>
          <a:xfrm>
            <a:off x="6372200" y="4289141"/>
            <a:ext cx="986315" cy="1588131"/>
          </a:xfrm>
          <a:prstGeom prst="rect">
            <a:avLst/>
          </a:prstGeom>
          <a:noFill/>
          <a:ln>
            <a:noFill/>
          </a:ln>
        </p:spPr>
      </p:pic>
      <p:pic>
        <p:nvPicPr>
          <p:cNvPr descr="http://www-static2.spulsecdn.net/pics/00/01/11/48/1114878_1_O.jpg" id="296" name="Google Shape;296;p20"/>
          <p:cNvPicPr preferRelativeResize="0"/>
          <p:nvPr/>
        </p:nvPicPr>
        <p:blipFill rotWithShape="1">
          <a:blip r:embed="rId5">
            <a:alphaModFix/>
          </a:blip>
          <a:srcRect b="0" l="0" r="0" t="0"/>
          <a:stretch/>
        </p:blipFill>
        <p:spPr>
          <a:xfrm>
            <a:off x="7433894" y="3898718"/>
            <a:ext cx="1386578" cy="1906546"/>
          </a:xfrm>
          <a:prstGeom prst="rect">
            <a:avLst/>
          </a:prstGeom>
          <a:noFill/>
          <a:ln>
            <a:noFill/>
          </a:ln>
        </p:spPr>
      </p:pic>
      <p:pic>
        <p:nvPicPr>
          <p:cNvPr id="297" name="Google Shape;297;p20"/>
          <p:cNvPicPr preferRelativeResize="0"/>
          <p:nvPr/>
        </p:nvPicPr>
        <p:blipFill rotWithShape="1">
          <a:blip r:embed="rId6">
            <a:alphaModFix/>
          </a:blip>
          <a:srcRect b="0" l="0" r="0" t="0"/>
          <a:stretch/>
        </p:blipFill>
        <p:spPr>
          <a:xfrm>
            <a:off x="4427023" y="4442278"/>
            <a:ext cx="1548450" cy="1281875"/>
          </a:xfrm>
          <a:prstGeom prst="rect">
            <a:avLst/>
          </a:prstGeom>
          <a:noFill/>
          <a:ln>
            <a:noFill/>
          </a:ln>
        </p:spPr>
      </p:pic>
      <p:pic>
        <p:nvPicPr>
          <p:cNvPr id="298" name="Google Shape;298;p20"/>
          <p:cNvPicPr preferRelativeResize="0"/>
          <p:nvPr/>
        </p:nvPicPr>
        <p:blipFill rotWithShape="1">
          <a:blip r:embed="rId7">
            <a:alphaModFix/>
          </a:blip>
          <a:srcRect b="0" l="0" r="0" t="0"/>
          <a:stretch/>
        </p:blipFill>
        <p:spPr>
          <a:xfrm>
            <a:off x="403300" y="1399850"/>
            <a:ext cx="1039386" cy="2677224"/>
          </a:xfrm>
          <a:prstGeom prst="rect">
            <a:avLst/>
          </a:prstGeom>
          <a:noFill/>
          <a:ln>
            <a:noFill/>
          </a:ln>
        </p:spPr>
      </p:pic>
      <p:sp>
        <p:nvSpPr>
          <p:cNvPr id="299" name="Google Shape;299;p20"/>
          <p:cNvSpPr/>
          <p:nvPr/>
        </p:nvSpPr>
        <p:spPr>
          <a:xfrm>
            <a:off x="156825" y="1317250"/>
            <a:ext cx="1609800" cy="2958600"/>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306" name="Google Shape;306;p21"/>
          <p:cNvSpPr txBox="1"/>
          <p:nvPr>
            <p:ph idx="1" type="body"/>
          </p:nvPr>
        </p:nvSpPr>
        <p:spPr>
          <a:xfrm>
            <a:off x="3249373" y="4734748"/>
            <a:ext cx="5571099" cy="10801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40"/>
              <a:buFont typeface="Arial"/>
              <a:buNone/>
            </a:pPr>
            <a:r>
              <a:rPr b="0" i="0" lang="en-GB" sz="2400" u="none" cap="none" strike="noStrike">
                <a:solidFill>
                  <a:schemeClr val="dk1"/>
                </a:solidFill>
                <a:latin typeface="Arial"/>
                <a:ea typeface="Arial"/>
                <a:cs typeface="Arial"/>
                <a:sym typeface="Arial"/>
              </a:rPr>
              <a:t>If the Touch count reaches 6, a change of possession occurs</a:t>
            </a:r>
            <a:endParaRPr/>
          </a:p>
        </p:txBody>
      </p:sp>
      <p:sp>
        <p:nvSpPr>
          <p:cNvPr id="307" name="Google Shape;307;p21"/>
          <p:cNvSpPr/>
          <p:nvPr/>
        </p:nvSpPr>
        <p:spPr>
          <a:xfrm>
            <a:off x="899600" y="1628800"/>
            <a:ext cx="3422400" cy="27246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Following a touch, the attacker must roll the ball at 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 is where the touch occurred.</a:t>
            </a:r>
            <a:endParaRPr b="0" i="0" sz="1400" u="none" cap="none" strike="noStrike">
              <a:solidFill>
                <a:srgbClr val="000000"/>
              </a:solidFill>
              <a:latin typeface="Arial"/>
              <a:ea typeface="Arial"/>
              <a:cs typeface="Arial"/>
              <a:sym typeface="Arial"/>
            </a:endParaRPr>
          </a:p>
        </p:txBody>
      </p:sp>
      <p:pic>
        <p:nvPicPr>
          <p:cNvPr id="308" name="Google Shape;308;p21"/>
          <p:cNvPicPr preferRelativeResize="0"/>
          <p:nvPr/>
        </p:nvPicPr>
        <p:blipFill rotWithShape="1">
          <a:blip r:embed="rId3">
            <a:alphaModFix/>
          </a:blip>
          <a:srcRect b="0" l="0" r="0" t="0"/>
          <a:stretch/>
        </p:blipFill>
        <p:spPr>
          <a:xfrm>
            <a:off x="152400" y="4733523"/>
            <a:ext cx="2876950" cy="1947475"/>
          </a:xfrm>
          <a:prstGeom prst="rect">
            <a:avLst/>
          </a:prstGeom>
          <a:noFill/>
          <a:ln>
            <a:noFill/>
          </a:ln>
        </p:spPr>
      </p:pic>
      <p:pic>
        <p:nvPicPr>
          <p:cNvPr id="309" name="Google Shape;309;p21"/>
          <p:cNvPicPr preferRelativeResize="0"/>
          <p:nvPr/>
        </p:nvPicPr>
        <p:blipFill rotWithShape="1">
          <a:blip r:embed="rId4">
            <a:alphaModFix/>
          </a:blip>
          <a:srcRect b="0" l="0" r="0" t="0"/>
          <a:stretch/>
        </p:blipFill>
        <p:spPr>
          <a:xfrm>
            <a:off x="5012750" y="1628800"/>
            <a:ext cx="2803501" cy="2724649"/>
          </a:xfrm>
          <a:prstGeom prst="rect">
            <a:avLst/>
          </a:prstGeom>
          <a:noFill/>
          <a:ln>
            <a:noFill/>
          </a:ln>
        </p:spPr>
      </p:pic>
      <p:sp>
        <p:nvSpPr>
          <p:cNvPr id="310" name="Google Shape;310;p21"/>
          <p:cNvSpPr/>
          <p:nvPr/>
        </p:nvSpPr>
        <p:spPr>
          <a:xfrm>
            <a:off x="5012750" y="1412775"/>
            <a:ext cx="2803500" cy="2958600"/>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2"/>
          <p:cNvSpPr/>
          <p:nvPr/>
        </p:nvSpPr>
        <p:spPr>
          <a:xfrm>
            <a:off x="103300" y="1404400"/>
            <a:ext cx="4593600" cy="38541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A </a:t>
            </a:r>
            <a:r>
              <a:rPr b="1" i="0" lang="en-GB" sz="2200" u="none" cap="none" strike="noStrike">
                <a:solidFill>
                  <a:schemeClr val="lt1"/>
                </a:solidFill>
                <a:latin typeface="Arial"/>
                <a:ea typeface="Arial"/>
                <a:cs typeface="Arial"/>
                <a:sym typeface="Arial"/>
              </a:rPr>
              <a:t>roll ball</a:t>
            </a:r>
            <a:r>
              <a:rPr b="0" i="0" lang="en-GB" sz="2200" u="none" cap="none" strike="noStrike">
                <a:solidFill>
                  <a:schemeClr val="lt1"/>
                </a:solidFill>
                <a:latin typeface="Arial"/>
                <a:ea typeface="Arial"/>
                <a:cs typeface="Arial"/>
                <a:sym typeface="Arial"/>
              </a:rPr>
              <a:t> must be </a:t>
            </a:r>
            <a:r>
              <a:rPr b="1" i="0" lang="en-GB" sz="2200" u="none" cap="none" strike="noStrike">
                <a:solidFill>
                  <a:schemeClr val="lt1"/>
                </a:solidFill>
                <a:latin typeface="Arial"/>
                <a:ea typeface="Arial"/>
                <a:cs typeface="Arial"/>
                <a:sym typeface="Arial"/>
              </a:rPr>
              <a:t>controlled.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Correct Procedure: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Ball placed</a:t>
            </a:r>
            <a:r>
              <a:rPr b="0" i="0" lang="en-GB" sz="2200" u="none" cap="none" strike="noStrike">
                <a:solidFill>
                  <a:schemeClr val="lt1"/>
                </a:solidFill>
                <a:latin typeface="Arial"/>
                <a:ea typeface="Arial"/>
                <a:cs typeface="Arial"/>
                <a:sym typeface="Arial"/>
              </a:rPr>
              <a:t> on the ground</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Minimum</a:t>
            </a:r>
            <a:r>
              <a:rPr b="0" i="0" lang="en-GB" sz="2200" u="none" cap="none" strike="noStrike">
                <a:solidFill>
                  <a:schemeClr val="lt1"/>
                </a:solidFill>
                <a:latin typeface="Arial"/>
                <a:ea typeface="Arial"/>
                <a:cs typeface="Arial"/>
                <a:sym typeface="Arial"/>
              </a:rPr>
              <a:t> of a </a:t>
            </a:r>
            <a:r>
              <a:rPr b="1" i="0" lang="en-GB" sz="2200" u="none" cap="none" strike="noStrike">
                <a:solidFill>
                  <a:schemeClr val="lt1"/>
                </a:solidFill>
                <a:latin typeface="Arial"/>
                <a:ea typeface="Arial"/>
                <a:cs typeface="Arial"/>
                <a:sym typeface="Arial"/>
              </a:rPr>
              <a:t>foot passing over</a:t>
            </a:r>
            <a:endParaRPr b="0" i="0" sz="22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Make every effort to be parallel </a:t>
            </a:r>
            <a:r>
              <a:rPr b="0" i="0" lang="en-GB" sz="2200" u="none" cap="none" strike="noStrike">
                <a:solidFill>
                  <a:schemeClr val="lt1"/>
                </a:solidFill>
                <a:latin typeface="Arial"/>
                <a:ea typeface="Arial"/>
                <a:cs typeface="Arial"/>
                <a:sym typeface="Arial"/>
              </a:rPr>
              <a:t>to the </a:t>
            </a:r>
            <a:r>
              <a:rPr b="1" i="0" lang="en-GB" sz="2200" u="none" cap="none" strike="noStrike">
                <a:solidFill>
                  <a:schemeClr val="lt1"/>
                </a:solidFill>
                <a:latin typeface="Arial"/>
                <a:ea typeface="Arial"/>
                <a:cs typeface="Arial"/>
                <a:sym typeface="Arial"/>
              </a:rPr>
              <a:t>side-lines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ball </a:t>
            </a:r>
            <a:r>
              <a:rPr b="1" i="0" lang="en-GB" sz="2200" u="none" cap="none" strike="noStrike">
                <a:solidFill>
                  <a:schemeClr val="lt1"/>
                </a:solidFill>
                <a:latin typeface="Arial"/>
                <a:ea typeface="Arial"/>
                <a:cs typeface="Arial"/>
                <a:sym typeface="Arial"/>
              </a:rPr>
              <a:t>must not</a:t>
            </a:r>
            <a:r>
              <a:rPr b="0" i="0" lang="en-GB" sz="2200" u="none" cap="none" strike="noStrike">
                <a:solidFill>
                  <a:schemeClr val="lt1"/>
                </a:solidFill>
                <a:latin typeface="Arial"/>
                <a:ea typeface="Arial"/>
                <a:cs typeface="Arial"/>
                <a:sym typeface="Arial"/>
              </a:rPr>
              <a:t> be rolled more than </a:t>
            </a:r>
            <a:r>
              <a:rPr b="1" i="0" lang="en-GB" sz="2200" u="none" cap="none" strike="noStrike">
                <a:solidFill>
                  <a:schemeClr val="lt1"/>
                </a:solidFill>
                <a:latin typeface="Arial"/>
                <a:ea typeface="Arial"/>
                <a:cs typeface="Arial"/>
                <a:sym typeface="Arial"/>
              </a:rPr>
              <a:t>1m</a:t>
            </a:r>
            <a:endParaRPr b="0" i="0" sz="1400" u="none" cap="none" strike="noStrike">
              <a:solidFill>
                <a:srgbClr val="000000"/>
              </a:solidFill>
              <a:latin typeface="Arial"/>
              <a:ea typeface="Arial"/>
              <a:cs typeface="Arial"/>
              <a:sym typeface="Arial"/>
            </a:endParaRPr>
          </a:p>
        </p:txBody>
      </p:sp>
      <p:sp>
        <p:nvSpPr>
          <p:cNvPr id="317" name="Google Shape;317;p22"/>
          <p:cNvSpPr txBox="1"/>
          <p:nvPr>
            <p:ph type="title"/>
          </p:nvPr>
        </p:nvSpPr>
        <p:spPr>
          <a:xfrm>
            <a:off x="730696" y="591270"/>
            <a:ext cx="8229600" cy="821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pic>
        <p:nvPicPr>
          <p:cNvPr id="318" name="Google Shape;318;p22"/>
          <p:cNvPicPr preferRelativeResize="0"/>
          <p:nvPr/>
        </p:nvPicPr>
        <p:blipFill rotWithShape="1">
          <a:blip r:embed="rId3">
            <a:alphaModFix/>
          </a:blip>
          <a:srcRect b="0" l="0" r="0" t="0"/>
          <a:stretch/>
        </p:blipFill>
        <p:spPr>
          <a:xfrm>
            <a:off x="4696975" y="1412775"/>
            <a:ext cx="3976320" cy="3845726"/>
          </a:xfrm>
          <a:prstGeom prst="rect">
            <a:avLst/>
          </a:prstGeom>
          <a:noFill/>
          <a:ln>
            <a:noFill/>
          </a:ln>
        </p:spPr>
      </p:pic>
      <p:sp>
        <p:nvSpPr>
          <p:cNvPr id="319" name="Google Shape;319;p22"/>
          <p:cNvSpPr/>
          <p:nvPr/>
        </p:nvSpPr>
        <p:spPr>
          <a:xfrm>
            <a:off x="4696975" y="1404400"/>
            <a:ext cx="3976200" cy="3854100"/>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2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ONSIDE</a:t>
            </a:r>
            <a:endParaRPr/>
          </a:p>
        </p:txBody>
      </p:sp>
      <p:pic>
        <p:nvPicPr>
          <p:cNvPr id="326" name="Google Shape;326;p23"/>
          <p:cNvPicPr preferRelativeResize="0"/>
          <p:nvPr/>
        </p:nvPicPr>
        <p:blipFill rotWithShape="1">
          <a:blip r:embed="rId3">
            <a:alphaModFix/>
          </a:blip>
          <a:srcRect b="0" l="0" r="0" t="0"/>
          <a:stretch/>
        </p:blipFill>
        <p:spPr>
          <a:xfrm>
            <a:off x="135296" y="1539325"/>
            <a:ext cx="3924099" cy="4511850"/>
          </a:xfrm>
          <a:prstGeom prst="rect">
            <a:avLst/>
          </a:prstGeom>
          <a:noFill/>
          <a:ln>
            <a:noFill/>
          </a:ln>
        </p:spPr>
      </p:pic>
      <p:sp>
        <p:nvSpPr>
          <p:cNvPr id="327" name="Google Shape;327;p23"/>
          <p:cNvSpPr/>
          <p:nvPr/>
        </p:nvSpPr>
        <p:spPr>
          <a:xfrm>
            <a:off x="4161500" y="1539325"/>
            <a:ext cx="4707300" cy="3546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Once the touch occurs, 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must retreat </a:t>
            </a:r>
            <a:r>
              <a:rPr b="1" i="0" lang="en-GB" sz="2200" u="none" cap="none" strike="noStrike">
                <a:solidFill>
                  <a:schemeClr val="lt1"/>
                </a:solidFill>
                <a:latin typeface="Arial"/>
                <a:ea typeface="Arial"/>
                <a:cs typeface="Arial"/>
                <a:sym typeface="Arial"/>
              </a:rPr>
              <a:t>7m</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may only advance once they reach this </a:t>
            </a:r>
            <a:r>
              <a:rPr b="1" i="0" lang="en-GB" sz="2200" u="none" cap="none" strike="noStrike">
                <a:solidFill>
                  <a:schemeClr val="lt1"/>
                </a:solidFill>
                <a:latin typeface="Arial"/>
                <a:ea typeface="Arial"/>
                <a:cs typeface="Arial"/>
                <a:sym typeface="Arial"/>
              </a:rPr>
              <a:t>onside</a:t>
            </a:r>
            <a:r>
              <a:rPr b="0" i="0" lang="en-GB" sz="2200" u="none" cap="none" strike="noStrike">
                <a:solidFill>
                  <a:schemeClr val="lt1"/>
                </a:solidFill>
                <a:latin typeface="Arial"/>
                <a:ea typeface="Arial"/>
                <a:cs typeface="Arial"/>
                <a:sym typeface="Arial"/>
              </a:rPr>
              <a:t> line, or their try line with both feet.</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328" name="Google Shape;328;p23"/>
          <p:cNvSpPr/>
          <p:nvPr/>
        </p:nvSpPr>
        <p:spPr>
          <a:xfrm>
            <a:off x="135300" y="1539325"/>
            <a:ext cx="3924000" cy="4512000"/>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5</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When “things” go wrong</a:t>
            </a:r>
            <a:endParaRPr/>
          </a:p>
        </p:txBody>
      </p:sp>
      <p:graphicFrame>
        <p:nvGraphicFramePr>
          <p:cNvPr id="339" name="Google Shape;339;p25"/>
          <p:cNvGraphicFramePr/>
          <p:nvPr/>
        </p:nvGraphicFramePr>
        <p:xfrm>
          <a:off x="683568" y="2095276"/>
          <a:ext cx="3000000" cy="3000000"/>
        </p:xfrm>
        <a:graphic>
          <a:graphicData uri="http://schemas.openxmlformats.org/drawingml/2006/table">
            <a:tbl>
              <a:tblPr bandRow="1" firstRow="1">
                <a:noFill/>
                <a:tableStyleId>{C50A603B-3070-497D-86E1-B17E41D3BABA}</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mistakes / technical errors</a:t>
                      </a:r>
                      <a:endParaRPr b="0" sz="2800" u="none" cap="none" strike="noStrike">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T cap="flat" cmpd="sng" w="12700">
                      <a:solidFill>
                        <a:schemeClr val="dk1"/>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rule infringement</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solidFill>
                      <a:srgbClr val="1B305B"/>
                    </a:solidFill>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change of possession</a:t>
                      </a:r>
                      <a:endParaRPr sz="1400" u="none" cap="none" strike="noStrike"/>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penalty</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r>
            </a:tbl>
          </a:graphicData>
        </a:graphic>
      </p:graphicFrame>
      <p:sp>
        <p:nvSpPr>
          <p:cNvPr id="340" name="Google Shape;340;p25"/>
          <p:cNvSpPr txBox="1"/>
          <p:nvPr>
            <p:ph idx="1" type="body"/>
          </p:nvPr>
        </p:nvSpPr>
        <p:spPr>
          <a:xfrm>
            <a:off x="806896" y="5733256"/>
            <a:ext cx="3261048" cy="57606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0" i="1" lang="en-GB" sz="2800" u="none" cap="none" strike="noStrik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2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triggers</a:t>
            </a:r>
            <a:endParaRPr/>
          </a:p>
        </p:txBody>
      </p:sp>
      <p:sp>
        <p:nvSpPr>
          <p:cNvPr id="347" name="Google Shape;347;p26"/>
          <p:cNvSpPr/>
          <p:nvPr/>
        </p:nvSpPr>
        <p:spPr>
          <a:xfrm>
            <a:off x="755576" y="1723620"/>
            <a:ext cx="7272808" cy="3682394"/>
          </a:xfrm>
          <a:prstGeom prst="rect">
            <a:avLst/>
          </a:prstGeom>
          <a:solidFill>
            <a:schemeClr val="dk2"/>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6th touch</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out of play</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ball to ground</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incorrect rollball</a:t>
            </a:r>
            <a:endParaRPr b="0" i="0" sz="2800" u="none" cap="none" strike="noStrike">
              <a:solidFill>
                <a:srgbClr val="FFFFFF"/>
              </a:solidFill>
              <a:latin typeface="Calibri"/>
              <a:ea typeface="Calibri"/>
              <a:cs typeface="Calibri"/>
              <a:sym typeface="Calibri"/>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half caught</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half places the ball on or over the try line</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2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what’s next?</a:t>
            </a:r>
            <a:endParaRPr/>
          </a:p>
        </p:txBody>
      </p:sp>
      <p:graphicFrame>
        <p:nvGraphicFramePr>
          <p:cNvPr id="354" name="Google Shape;354;p27"/>
          <p:cNvGraphicFramePr/>
          <p:nvPr/>
        </p:nvGraphicFramePr>
        <p:xfrm>
          <a:off x="683568" y="1663228"/>
          <a:ext cx="3000000" cy="3000000"/>
        </p:xfrm>
        <a:graphic>
          <a:graphicData uri="http://schemas.openxmlformats.org/drawingml/2006/table">
            <a:tbl>
              <a:tblPr bandRow="1" firstRow="1">
                <a:noFill/>
                <a:tableStyleId>{C50A603B-3070-497D-86E1-B17E41D3BABA}</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players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referees</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rollball…</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lang="en-GB" sz="2800" u="none" cap="none" strike="noStrike">
                          <a:solidFill>
                            <a:schemeClr val="dk1"/>
                          </a:solidFill>
                          <a:latin typeface="Calibri"/>
                          <a:ea typeface="Calibri"/>
                          <a:cs typeface="Calibri"/>
                          <a:sym typeface="Calibri"/>
                        </a:rPr>
                        <a:t>              …on the mark</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mark?</a:t>
                      </a:r>
                      <a:endParaRPr b="0" i="1"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touch count restarts</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many touches?</a:t>
                      </a:r>
                      <a:endParaRPr b="0" i="1"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defence gets onside</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far?</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referee?</a:t>
                      </a:r>
                      <a:endParaRPr b="0" i="1"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grpSp>
        <p:nvGrpSpPr>
          <p:cNvPr id="359" name="Google Shape;359;p28"/>
          <p:cNvGrpSpPr/>
          <p:nvPr/>
        </p:nvGrpSpPr>
        <p:grpSpPr>
          <a:xfrm>
            <a:off x="179388" y="1557338"/>
            <a:ext cx="4321175" cy="1655762"/>
            <a:chOff x="113" y="981"/>
            <a:chExt cx="2722" cy="1043"/>
          </a:xfrm>
        </p:grpSpPr>
        <p:sp>
          <p:nvSpPr>
            <p:cNvPr id="360" name="Google Shape;360;p28"/>
            <p:cNvSpPr txBox="1"/>
            <p:nvPr/>
          </p:nvSpPr>
          <p:spPr>
            <a:xfrm>
              <a:off x="930" y="1071"/>
              <a:ext cx="1905"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1. The touch is made by either the defending player or the player in possession.</a:t>
              </a:r>
              <a:endParaRPr b="0" i="0" sz="1400" u="none" cap="none" strike="noStrike">
                <a:solidFill>
                  <a:srgbClr val="000000"/>
                </a:solidFill>
                <a:latin typeface="Arial"/>
                <a:ea typeface="Arial"/>
                <a:cs typeface="Arial"/>
                <a:sym typeface="Arial"/>
              </a:endParaRPr>
            </a:p>
          </p:txBody>
        </p:sp>
        <p:grpSp>
          <p:nvGrpSpPr>
            <p:cNvPr id="361" name="Google Shape;361;p28"/>
            <p:cNvGrpSpPr/>
            <p:nvPr/>
          </p:nvGrpSpPr>
          <p:grpSpPr>
            <a:xfrm>
              <a:off x="113" y="981"/>
              <a:ext cx="809" cy="1043"/>
              <a:chOff x="113" y="981"/>
              <a:chExt cx="809" cy="1043"/>
            </a:xfrm>
          </p:grpSpPr>
          <p:sp>
            <p:nvSpPr>
              <p:cNvPr id="362" name="Google Shape;362;p28"/>
              <p:cNvSpPr/>
              <p:nvPr/>
            </p:nvSpPr>
            <p:spPr>
              <a:xfrm>
                <a:off x="113" y="981"/>
                <a:ext cx="809" cy="10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63" name="Google Shape;363;p28"/>
              <p:cNvPicPr preferRelativeResize="0"/>
              <p:nvPr/>
            </p:nvPicPr>
            <p:blipFill rotWithShape="1">
              <a:blip r:embed="rId3">
                <a:alphaModFix/>
              </a:blip>
              <a:srcRect b="0" l="0" r="0" t="0"/>
              <a:stretch/>
            </p:blipFill>
            <p:spPr>
              <a:xfrm>
                <a:off x="113" y="981"/>
                <a:ext cx="809" cy="1042"/>
              </a:xfrm>
              <a:prstGeom prst="rect">
                <a:avLst/>
              </a:prstGeom>
              <a:noFill/>
              <a:ln>
                <a:noFill/>
              </a:ln>
            </p:spPr>
          </p:pic>
        </p:grpSp>
      </p:grpSp>
      <p:grpSp>
        <p:nvGrpSpPr>
          <p:cNvPr id="364" name="Google Shape;364;p28"/>
          <p:cNvGrpSpPr/>
          <p:nvPr/>
        </p:nvGrpSpPr>
        <p:grpSpPr>
          <a:xfrm>
            <a:off x="4572000" y="1628775"/>
            <a:ext cx="4572000" cy="1584325"/>
            <a:chOff x="2880" y="1026"/>
            <a:chExt cx="2880" cy="998"/>
          </a:xfrm>
        </p:grpSpPr>
        <p:sp>
          <p:nvSpPr>
            <p:cNvPr id="365" name="Google Shape;365;p28"/>
            <p:cNvSpPr txBox="1"/>
            <p:nvPr/>
          </p:nvSpPr>
          <p:spPr>
            <a:xfrm>
              <a:off x="3628" y="1389"/>
              <a:ext cx="2132" cy="2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2. Return to the mark</a:t>
              </a:r>
              <a:endParaRPr b="0" i="0" sz="1400" u="none" cap="none" strike="noStrike">
                <a:solidFill>
                  <a:srgbClr val="000000"/>
                </a:solidFill>
                <a:latin typeface="Arial"/>
                <a:ea typeface="Arial"/>
                <a:cs typeface="Arial"/>
                <a:sym typeface="Arial"/>
              </a:endParaRPr>
            </a:p>
          </p:txBody>
        </p:sp>
        <p:grpSp>
          <p:nvGrpSpPr>
            <p:cNvPr id="366" name="Google Shape;366;p28"/>
            <p:cNvGrpSpPr/>
            <p:nvPr/>
          </p:nvGrpSpPr>
          <p:grpSpPr>
            <a:xfrm>
              <a:off x="2880" y="1026"/>
              <a:ext cx="726" cy="998"/>
              <a:chOff x="2880" y="1026"/>
              <a:chExt cx="726" cy="998"/>
            </a:xfrm>
          </p:grpSpPr>
          <p:sp>
            <p:nvSpPr>
              <p:cNvPr id="367" name="Google Shape;367;p28"/>
              <p:cNvSpPr/>
              <p:nvPr/>
            </p:nvSpPr>
            <p:spPr>
              <a:xfrm>
                <a:off x="2880" y="1026"/>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68" name="Google Shape;368;p28"/>
              <p:cNvPicPr preferRelativeResize="0"/>
              <p:nvPr/>
            </p:nvPicPr>
            <p:blipFill rotWithShape="1">
              <a:blip r:embed="rId4">
                <a:alphaModFix/>
              </a:blip>
              <a:srcRect b="0" l="0" r="0" t="0"/>
              <a:stretch/>
            </p:blipFill>
            <p:spPr>
              <a:xfrm>
                <a:off x="2880" y="1026"/>
                <a:ext cx="726" cy="998"/>
              </a:xfrm>
              <a:prstGeom prst="rect">
                <a:avLst/>
              </a:prstGeom>
              <a:noFill/>
              <a:ln>
                <a:noFill/>
              </a:ln>
            </p:spPr>
          </p:pic>
        </p:grpSp>
      </p:grpSp>
      <p:grpSp>
        <p:nvGrpSpPr>
          <p:cNvPr id="369" name="Google Shape;369;p28"/>
          <p:cNvGrpSpPr/>
          <p:nvPr/>
        </p:nvGrpSpPr>
        <p:grpSpPr>
          <a:xfrm>
            <a:off x="179388" y="3563938"/>
            <a:ext cx="4248150" cy="1593850"/>
            <a:chOff x="113" y="2245"/>
            <a:chExt cx="2676" cy="1004"/>
          </a:xfrm>
        </p:grpSpPr>
        <p:sp>
          <p:nvSpPr>
            <p:cNvPr id="370" name="Google Shape;370;p28"/>
            <p:cNvSpPr txBox="1"/>
            <p:nvPr/>
          </p:nvSpPr>
          <p:spPr>
            <a:xfrm>
              <a:off x="1020" y="2245"/>
              <a:ext cx="1769"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3. Perform the rollball without delay.  An attempt must be made to be square on to the try line.</a:t>
              </a:r>
              <a:endParaRPr b="0" i="0" sz="1400" u="none" cap="none" strike="noStrike">
                <a:solidFill>
                  <a:srgbClr val="000000"/>
                </a:solidFill>
                <a:latin typeface="Arial"/>
                <a:ea typeface="Arial"/>
                <a:cs typeface="Arial"/>
                <a:sym typeface="Arial"/>
              </a:endParaRPr>
            </a:p>
          </p:txBody>
        </p:sp>
        <p:grpSp>
          <p:nvGrpSpPr>
            <p:cNvPr id="371" name="Google Shape;371;p28"/>
            <p:cNvGrpSpPr/>
            <p:nvPr/>
          </p:nvGrpSpPr>
          <p:grpSpPr>
            <a:xfrm>
              <a:off x="113" y="2251"/>
              <a:ext cx="816" cy="998"/>
              <a:chOff x="113" y="2251"/>
              <a:chExt cx="816" cy="998"/>
            </a:xfrm>
          </p:grpSpPr>
          <p:sp>
            <p:nvSpPr>
              <p:cNvPr id="372" name="Google Shape;372;p28"/>
              <p:cNvSpPr/>
              <p:nvPr/>
            </p:nvSpPr>
            <p:spPr>
              <a:xfrm>
                <a:off x="113" y="2251"/>
                <a:ext cx="81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73" name="Google Shape;373;p28"/>
              <p:cNvPicPr preferRelativeResize="0"/>
              <p:nvPr/>
            </p:nvPicPr>
            <p:blipFill rotWithShape="1">
              <a:blip r:embed="rId5">
                <a:alphaModFix/>
              </a:blip>
              <a:srcRect b="0" l="0" r="0" t="0"/>
              <a:stretch/>
            </p:blipFill>
            <p:spPr>
              <a:xfrm>
                <a:off x="113" y="2251"/>
                <a:ext cx="816" cy="997"/>
              </a:xfrm>
              <a:prstGeom prst="rect">
                <a:avLst/>
              </a:prstGeom>
              <a:noFill/>
              <a:ln>
                <a:noFill/>
              </a:ln>
            </p:spPr>
          </p:pic>
        </p:grpSp>
      </p:grpSp>
      <p:grpSp>
        <p:nvGrpSpPr>
          <p:cNvPr id="374" name="Google Shape;374;p28"/>
          <p:cNvGrpSpPr/>
          <p:nvPr/>
        </p:nvGrpSpPr>
        <p:grpSpPr>
          <a:xfrm>
            <a:off x="4572000" y="3573463"/>
            <a:ext cx="4572000" cy="1585912"/>
            <a:chOff x="2880" y="2251"/>
            <a:chExt cx="2880" cy="999"/>
          </a:xfrm>
        </p:grpSpPr>
        <p:sp>
          <p:nvSpPr>
            <p:cNvPr id="375" name="Google Shape;375;p28"/>
            <p:cNvSpPr txBox="1"/>
            <p:nvPr/>
          </p:nvSpPr>
          <p:spPr>
            <a:xfrm>
              <a:off x="3628" y="2341"/>
              <a:ext cx="2132"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4. Roll the ball back no more than 1 metre.  This player cannot pick the ball up.</a:t>
              </a:r>
              <a:endParaRPr b="0" i="0" sz="1400" u="none" cap="none" strike="noStrike">
                <a:solidFill>
                  <a:srgbClr val="000000"/>
                </a:solidFill>
                <a:latin typeface="Arial"/>
                <a:ea typeface="Arial"/>
                <a:cs typeface="Arial"/>
                <a:sym typeface="Arial"/>
              </a:endParaRPr>
            </a:p>
          </p:txBody>
        </p:sp>
        <p:grpSp>
          <p:nvGrpSpPr>
            <p:cNvPr id="376" name="Google Shape;376;p28"/>
            <p:cNvGrpSpPr/>
            <p:nvPr/>
          </p:nvGrpSpPr>
          <p:grpSpPr>
            <a:xfrm>
              <a:off x="2880" y="2251"/>
              <a:ext cx="726" cy="999"/>
              <a:chOff x="2880" y="2251"/>
              <a:chExt cx="726" cy="999"/>
            </a:xfrm>
          </p:grpSpPr>
          <p:sp>
            <p:nvSpPr>
              <p:cNvPr id="377" name="Google Shape;377;p28"/>
              <p:cNvSpPr/>
              <p:nvPr/>
            </p:nvSpPr>
            <p:spPr>
              <a:xfrm>
                <a:off x="2880" y="2251"/>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78" name="Google Shape;378;p28"/>
              <p:cNvPicPr preferRelativeResize="0"/>
              <p:nvPr/>
            </p:nvPicPr>
            <p:blipFill rotWithShape="1">
              <a:blip r:embed="rId6">
                <a:alphaModFix/>
              </a:blip>
              <a:srcRect b="0" l="0" r="0" t="0"/>
              <a:stretch/>
            </p:blipFill>
            <p:spPr>
              <a:xfrm>
                <a:off x="2880" y="2251"/>
                <a:ext cx="726" cy="999"/>
              </a:xfrm>
              <a:prstGeom prst="rect">
                <a:avLst/>
              </a:prstGeom>
              <a:noFill/>
              <a:ln>
                <a:noFill/>
              </a:ln>
            </p:spPr>
          </p:pic>
        </p:grpSp>
      </p:grpSp>
      <p:grpSp>
        <p:nvGrpSpPr>
          <p:cNvPr id="379" name="Google Shape;379;p28"/>
          <p:cNvGrpSpPr/>
          <p:nvPr/>
        </p:nvGrpSpPr>
        <p:grpSpPr>
          <a:xfrm>
            <a:off x="768634" y="5161990"/>
            <a:ext cx="6823075" cy="1470025"/>
            <a:chOff x="1111" y="3294"/>
            <a:chExt cx="4298" cy="926"/>
          </a:xfrm>
        </p:grpSpPr>
        <p:sp>
          <p:nvSpPr>
            <p:cNvPr id="380" name="Google Shape;380;p28"/>
            <p:cNvSpPr txBox="1"/>
            <p:nvPr/>
          </p:nvSpPr>
          <p:spPr>
            <a:xfrm>
              <a:off x="2109" y="3459"/>
              <a:ext cx="3300" cy="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5. The Half picks up the ball. (S)he cannot delay picking up the ball.</a:t>
              </a:r>
              <a:endParaRPr b="0" i="0" sz="1400" u="none" cap="none" strike="noStrike">
                <a:solidFill>
                  <a:srgbClr val="000000"/>
                </a:solidFill>
                <a:latin typeface="Arial"/>
                <a:ea typeface="Arial"/>
                <a:cs typeface="Arial"/>
                <a:sym typeface="Arial"/>
              </a:endParaRPr>
            </a:p>
          </p:txBody>
        </p:sp>
        <p:grpSp>
          <p:nvGrpSpPr>
            <p:cNvPr id="381" name="Google Shape;381;p28"/>
            <p:cNvGrpSpPr/>
            <p:nvPr/>
          </p:nvGrpSpPr>
          <p:grpSpPr>
            <a:xfrm>
              <a:off x="1111" y="3294"/>
              <a:ext cx="907" cy="926"/>
              <a:chOff x="1111" y="3294"/>
              <a:chExt cx="907" cy="926"/>
            </a:xfrm>
          </p:grpSpPr>
          <p:sp>
            <p:nvSpPr>
              <p:cNvPr id="382" name="Google Shape;382;p28"/>
              <p:cNvSpPr/>
              <p:nvPr/>
            </p:nvSpPr>
            <p:spPr>
              <a:xfrm>
                <a:off x="1111" y="3294"/>
                <a:ext cx="907" cy="9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83" name="Google Shape;383;p28"/>
              <p:cNvPicPr preferRelativeResize="0"/>
              <p:nvPr/>
            </p:nvPicPr>
            <p:blipFill rotWithShape="1">
              <a:blip r:embed="rId7">
                <a:alphaModFix/>
              </a:blip>
              <a:srcRect b="0" l="0" r="0" t="0"/>
              <a:stretch/>
            </p:blipFill>
            <p:spPr>
              <a:xfrm>
                <a:off x="1111" y="3294"/>
                <a:ext cx="907" cy="926"/>
              </a:xfrm>
              <a:prstGeom prst="rect">
                <a:avLst/>
              </a:prstGeom>
              <a:noFill/>
              <a:ln>
                <a:noFill/>
              </a:ln>
            </p:spPr>
          </p:pic>
        </p:grpSp>
      </p:grpSp>
      <p:sp>
        <p:nvSpPr>
          <p:cNvPr id="384" name="Google Shape;384;p28"/>
          <p:cNvSpPr txBox="1"/>
          <p:nvPr/>
        </p:nvSpPr>
        <p:spPr>
          <a:xfrm>
            <a:off x="806896" y="591270"/>
            <a:ext cx="8229600" cy="82150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Roll Ball Procedure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1000"/>
                                        <p:tgtEl>
                                          <p:spTgt spid="3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4"/>
                                        </p:tgtEl>
                                        <p:attrNameLst>
                                          <p:attrName>style.visibility</p:attrName>
                                        </p:attrNameLst>
                                      </p:cBhvr>
                                      <p:to>
                                        <p:strVal val="visible"/>
                                      </p:to>
                                    </p:set>
                                    <p:animEffect filter="fade" transition="in">
                                      <p:cBhvr>
                                        <p:cTn dur="1000"/>
                                        <p:tgtEl>
                                          <p:spTgt spid="3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
                                        </p:tgtEl>
                                        <p:attrNameLst>
                                          <p:attrName>style.visibility</p:attrName>
                                        </p:attrNameLst>
                                      </p:cBhvr>
                                      <p:to>
                                        <p:strVal val="visible"/>
                                      </p:to>
                                    </p:set>
                                    <p:animEffect filter="fade" transition="in">
                                      <p:cBhvr>
                                        <p:cTn dur="1000"/>
                                        <p:tgtEl>
                                          <p:spTgt spid="3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1000"/>
                                        <p:tgtEl>
                                          <p:spTgt spid="3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1000"/>
                                        <p:tgtEl>
                                          <p:spTgt spid="3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2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6</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Motivation</a:t>
            </a:r>
            <a:endParaRPr/>
          </a:p>
        </p:txBody>
      </p:sp>
      <p:sp>
        <p:nvSpPr>
          <p:cNvPr id="104" name="Google Shape;104;p3"/>
          <p:cNvSpPr/>
          <p:nvPr/>
        </p:nvSpPr>
        <p:spPr>
          <a:xfrm>
            <a:off x="827585" y="2132856"/>
            <a:ext cx="7416824" cy="2664296"/>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Why are you interested in becoming a referee?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3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sp>
        <p:nvSpPr>
          <p:cNvPr id="396" name="Google Shape;396;p30"/>
          <p:cNvSpPr/>
          <p:nvPr/>
        </p:nvSpPr>
        <p:spPr>
          <a:xfrm>
            <a:off x="2866350" y="1556800"/>
            <a:ext cx="6083100" cy="3262800"/>
          </a:xfrm>
          <a:prstGeom prst="rect">
            <a:avLst/>
          </a:prstGeom>
          <a:solidFill>
            <a:schemeClr val="dk2"/>
          </a:solidFill>
          <a:ln>
            <a:noFill/>
          </a:ln>
        </p:spPr>
        <p:txBody>
          <a:bodyPr anchorCtr="0" anchor="ctr" bIns="45700" lIns="91425" spcFirstLastPara="1" rIns="91425" wrap="square" tIns="45700">
            <a:noAutofit/>
          </a:bodyPr>
          <a:lstStyle/>
          <a:p>
            <a:pPr indent="-342900" lvl="0" marL="342900" marR="0" rtl="0" algn="just">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non-offending team restarts with a tap at the mark indicated by the referee.</a:t>
            </a:r>
            <a:endParaRPr b="0" i="0" sz="1400" u="none" cap="none" strike="noStrike">
              <a:solidFill>
                <a:srgbClr val="000000"/>
              </a:solidFill>
              <a:latin typeface="Arial"/>
              <a:ea typeface="Arial"/>
              <a:cs typeface="Arial"/>
              <a:sym typeface="Arial"/>
            </a:endParaRPr>
          </a:p>
          <a:p>
            <a:pPr indent="-190500" lvl="0" marL="342900" marR="0" rtl="0" algn="just">
              <a:lnSpc>
                <a:spcPct val="100000"/>
              </a:lnSpc>
              <a:spcBef>
                <a:spcPts val="0"/>
              </a:spcBef>
              <a:spcAft>
                <a:spcPts val="0"/>
              </a:spcAft>
              <a:buClr>
                <a:schemeClr val="lt1"/>
              </a:buClr>
              <a:buSzPts val="2400"/>
              <a:buFont typeface="Arial"/>
              <a:buNone/>
            </a:pPr>
            <a:r>
              <a:t/>
            </a:r>
            <a:endParaRPr b="0" i="0" sz="2400" u="none" cap="none" strike="noStrike">
              <a:solidFill>
                <a:schemeClr val="lt1"/>
              </a:solidFill>
              <a:latin typeface="Arial"/>
              <a:ea typeface="Arial"/>
              <a:cs typeface="Arial"/>
              <a:sym typeface="Arial"/>
            </a:endParaRPr>
          </a:p>
          <a:p>
            <a:pPr indent="-342900" lvl="0" marL="342900" marR="0" rtl="0" algn="just">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defending team must retire 10 metres from the </a:t>
            </a:r>
            <a:r>
              <a:rPr b="0" i="0" lang="en-GB" sz="2400" u="sng" cap="none" strike="noStrike">
                <a:solidFill>
                  <a:schemeClr val="lt1"/>
                </a:solidFill>
                <a:latin typeface="Arial"/>
                <a:ea typeface="Arial"/>
                <a:cs typeface="Arial"/>
                <a:sym typeface="Arial"/>
              </a:rPr>
              <a:t>mark</a:t>
            </a:r>
            <a:r>
              <a:rPr b="0" i="0" lang="en-GB" sz="24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p:txBody>
      </p:sp>
      <p:pic>
        <p:nvPicPr>
          <p:cNvPr id="397" name="Google Shape;397;p30"/>
          <p:cNvPicPr preferRelativeResize="0"/>
          <p:nvPr/>
        </p:nvPicPr>
        <p:blipFill rotWithShape="1">
          <a:blip r:embed="rId3">
            <a:alphaModFix/>
          </a:blip>
          <a:srcRect b="0" l="0" r="0" t="0"/>
          <a:stretch/>
        </p:blipFill>
        <p:spPr>
          <a:xfrm>
            <a:off x="148725" y="1556800"/>
            <a:ext cx="2562317" cy="3262801"/>
          </a:xfrm>
          <a:prstGeom prst="rect">
            <a:avLst/>
          </a:prstGeom>
          <a:noFill/>
          <a:ln>
            <a:noFill/>
          </a:ln>
        </p:spPr>
      </p:pic>
      <p:sp>
        <p:nvSpPr>
          <p:cNvPr id="398" name="Google Shape;398;p30"/>
          <p:cNvSpPr/>
          <p:nvPr/>
        </p:nvSpPr>
        <p:spPr>
          <a:xfrm>
            <a:off x="135300" y="1539325"/>
            <a:ext cx="2562300" cy="3262800"/>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3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sp>
        <p:nvSpPr>
          <p:cNvPr id="405" name="Google Shape;405;p31"/>
          <p:cNvSpPr/>
          <p:nvPr/>
        </p:nvSpPr>
        <p:spPr>
          <a:xfrm>
            <a:off x="323528" y="1988840"/>
            <a:ext cx="8424936" cy="1080120"/>
          </a:xfrm>
          <a:prstGeom prst="rect">
            <a:avLst/>
          </a:prstGeom>
          <a:solidFill>
            <a:srgbClr val="17365D">
              <a:alpha val="52549"/>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What actions/situations result in a penalty?</a:t>
            </a:r>
            <a:endParaRPr b="1" i="0" sz="2200" u="none" cap="none" strike="noStrike">
              <a:solidFill>
                <a:schemeClr val="lt1"/>
              </a:solidFill>
              <a:latin typeface="Arial"/>
              <a:ea typeface="Arial"/>
              <a:cs typeface="Arial"/>
              <a:sym typeface="Arial"/>
            </a:endParaRPr>
          </a:p>
        </p:txBody>
      </p:sp>
      <p:graphicFrame>
        <p:nvGraphicFramePr>
          <p:cNvPr id="406" name="Google Shape;406;p31"/>
          <p:cNvGraphicFramePr/>
          <p:nvPr/>
        </p:nvGraphicFramePr>
        <p:xfrm>
          <a:off x="1979712" y="3212976"/>
          <a:ext cx="3000000" cy="3000000"/>
        </p:xfrm>
        <a:graphic>
          <a:graphicData uri="http://schemas.openxmlformats.org/drawingml/2006/table">
            <a:tbl>
              <a:tblPr bandRow="1" firstCol="1" firstRow="1">
                <a:noFill/>
                <a:tableStyleId>{0CE22828-3A9D-4298-BD7C-E7F449676AEC}</a:tableStyleId>
              </a:tblPr>
              <a:tblGrid>
                <a:gridCol w="2700675"/>
                <a:gridCol w="2699925"/>
              </a:tblGrid>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Situation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Outcome</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Incorrect Substitution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Late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Forward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43100">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Rollball past the mark</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Obstruction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Over-physical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Phantom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Offside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Voluntary Rollball</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Misconduct (eg backchat)</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6"/>
                                        </p:tgtEl>
                                        <p:attrNameLst>
                                          <p:attrName>style.visibility</p:attrName>
                                        </p:attrNameLst>
                                      </p:cBhvr>
                                      <p:to>
                                        <p:strVal val="visible"/>
                                      </p:to>
                                    </p:set>
                                    <p:animEffect filter="fade" transition="in">
                                      <p:cBhvr>
                                        <p:cTn dur="500"/>
                                        <p:tgtEl>
                                          <p:spTgt spid="4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32"/>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7</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pic>
        <p:nvPicPr>
          <p:cNvPr id="417" name="Google Shape;417;p33"/>
          <p:cNvPicPr preferRelativeResize="0"/>
          <p:nvPr/>
        </p:nvPicPr>
        <p:blipFill rotWithShape="1">
          <a:blip r:embed="rId3">
            <a:alphaModFix/>
          </a:blip>
          <a:srcRect b="0" l="0" r="0" t="0"/>
          <a:stretch/>
        </p:blipFill>
        <p:spPr>
          <a:xfrm rot="-506180">
            <a:off x="381651" y="3336261"/>
            <a:ext cx="5555172" cy="3046623"/>
          </a:xfrm>
          <a:prstGeom prst="rect">
            <a:avLst/>
          </a:prstGeom>
          <a:noFill/>
          <a:ln>
            <a:noFill/>
          </a:ln>
        </p:spPr>
      </p:pic>
      <p:sp>
        <p:nvSpPr>
          <p:cNvPr id="418" name="Google Shape;418;p3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19" name="Google Shape;419;p33"/>
          <p:cNvSpPr/>
          <p:nvPr/>
        </p:nvSpPr>
        <p:spPr>
          <a:xfrm rot="-506237">
            <a:off x="380356" y="3327429"/>
            <a:ext cx="5555224" cy="3046472"/>
          </a:xfrm>
          <a:prstGeom prst="rect">
            <a:avLst/>
          </a:prstGeom>
          <a:solidFill>
            <a:srgbClr val="FFFFFF">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33"/>
          <p:cNvSpPr/>
          <p:nvPr/>
        </p:nvSpPr>
        <p:spPr>
          <a:xfrm>
            <a:off x="827575" y="1415000"/>
            <a:ext cx="8145300" cy="20988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520"/>
              <a:buFont typeface="Arial"/>
              <a:buNone/>
            </a:pPr>
            <a:r>
              <a:rPr b="0" i="0" lang="en-GB" sz="2200" u="none" cap="none" strike="noStrike">
                <a:solidFill>
                  <a:srgbClr val="FFFFFF"/>
                </a:solidFill>
                <a:latin typeface="Calibri"/>
                <a:ea typeface="Calibri"/>
                <a:cs typeface="Calibri"/>
                <a:sym typeface="Calibri"/>
              </a:rPr>
              <a:t>Players need to sub on and off – so do refs!</a:t>
            </a:r>
            <a:endParaRPr b="0" i="0" sz="22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520"/>
              <a:buFont typeface="Calibri"/>
              <a:buNone/>
            </a:pPr>
            <a:r>
              <a:rPr b="0" i="0" lang="en-GB" sz="2200" u="none" cap="none" strike="noStrike">
                <a:solidFill>
                  <a:schemeClr val="lt1"/>
                </a:solidFill>
                <a:latin typeface="Calibri"/>
                <a:ea typeface="Calibri"/>
                <a:cs typeface="Calibri"/>
                <a:sym typeface="Calibri"/>
              </a:rPr>
              <a:t>Why?</a:t>
            </a:r>
            <a:endParaRPr b="0" i="0" sz="2200" u="none" cap="none" strike="noStrike">
              <a:solidFill>
                <a:srgbClr val="000000"/>
              </a:solidFill>
              <a:latin typeface="Arial"/>
              <a:ea typeface="Arial"/>
              <a:cs typeface="Arial"/>
              <a:sym typeface="Arial"/>
            </a:endParaRPr>
          </a:p>
          <a:p>
            <a:pPr indent="-345440" lvl="1" marL="8001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Calibri"/>
                <a:ea typeface="Calibri"/>
                <a:cs typeface="Calibri"/>
                <a:sym typeface="Calibri"/>
              </a:rPr>
              <a:t>Share the workload</a:t>
            </a:r>
            <a:endParaRPr b="0" i="0" sz="2200" u="none" cap="none" strike="noStrike">
              <a:solidFill>
                <a:srgbClr val="000000"/>
              </a:solidFill>
              <a:latin typeface="Arial"/>
              <a:ea typeface="Arial"/>
              <a:cs typeface="Arial"/>
              <a:sym typeface="Arial"/>
            </a:endParaRPr>
          </a:p>
          <a:p>
            <a:pPr indent="-345440" lvl="1" marL="8001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Calibri"/>
                <a:ea typeface="Calibri"/>
                <a:cs typeface="Calibri"/>
                <a:sym typeface="Calibri"/>
              </a:rPr>
              <a:t>Avoid tiredness/improve decision-making ability</a:t>
            </a:r>
            <a:endParaRPr b="0" i="0" sz="2200" u="none" cap="none" strike="noStrike">
              <a:solidFill>
                <a:srgbClr val="000000"/>
              </a:solidFill>
              <a:latin typeface="Arial"/>
              <a:ea typeface="Arial"/>
              <a:cs typeface="Arial"/>
              <a:sym typeface="Arial"/>
            </a:endParaRPr>
          </a:p>
          <a:p>
            <a:pPr indent="-345440" lvl="1" marL="8001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Calibri"/>
                <a:ea typeface="Calibri"/>
                <a:cs typeface="Calibri"/>
                <a:sym typeface="Calibri"/>
              </a:rPr>
              <a:t>Teamwork – Touch is unique in not having separate set of  on/off field referees</a:t>
            </a:r>
            <a:endParaRPr b="0" i="0" sz="2200" u="none" cap="none" strike="noStrike">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3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pic>
        <p:nvPicPr>
          <p:cNvPr descr="http://www.google.co.uk/url?sa=i&amp;source=images&amp;cd=&amp;ved=0CAUQjBw&amp;url=http%3A%2F%2Fi.istockimg.com%2Ffile_thumbview_approve%2F12764922%2F3%2Fstock-illustration-12764922-iso-icon-game-plan.jpg&amp;ei=gcYqVbmNOYjJPdDZgPgK&amp;psig=AFQjCNFDe0jA3SBprryPGtkiCqFlZUUG5Q&amp;ust=1428953090017062" id="427" name="Google Shape;427;p34"/>
          <p:cNvPicPr preferRelativeResize="0"/>
          <p:nvPr/>
        </p:nvPicPr>
        <p:blipFill rotWithShape="1">
          <a:blip r:embed="rId3">
            <a:alphaModFix/>
          </a:blip>
          <a:srcRect b="0" l="0" r="0" t="0"/>
          <a:stretch/>
        </p:blipFill>
        <p:spPr>
          <a:xfrm>
            <a:off x="3982560" y="764704"/>
            <a:ext cx="5004854" cy="4715104"/>
          </a:xfrm>
          <a:prstGeom prst="rect">
            <a:avLst/>
          </a:prstGeom>
          <a:noFill/>
          <a:ln>
            <a:noFill/>
          </a:ln>
        </p:spPr>
      </p:pic>
      <p:sp>
        <p:nvSpPr>
          <p:cNvPr id="428" name="Google Shape;428;p34"/>
          <p:cNvSpPr/>
          <p:nvPr/>
        </p:nvSpPr>
        <p:spPr>
          <a:xfrm>
            <a:off x="299030" y="1963000"/>
            <a:ext cx="3926100" cy="22323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When?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After a try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Change of possession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Penalty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Player subbing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3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35" name="Google Shape;435;p35"/>
          <p:cNvSpPr/>
          <p:nvPr/>
        </p:nvSpPr>
        <p:spPr>
          <a:xfrm>
            <a:off x="899592" y="1399848"/>
            <a:ext cx="7992888" cy="661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Where?</a:t>
            </a:r>
            <a:endParaRPr b="0" i="0" sz="1400" u="none" cap="none" strike="noStrike">
              <a:solidFill>
                <a:srgbClr val="FFFFFF"/>
              </a:solidFill>
              <a:latin typeface="Arial"/>
              <a:ea typeface="Arial"/>
              <a:cs typeface="Arial"/>
              <a:sym typeface="Arial"/>
            </a:endParaRPr>
          </a:p>
        </p:txBody>
      </p:sp>
      <p:grpSp>
        <p:nvGrpSpPr>
          <p:cNvPr id="436" name="Google Shape;436;p35"/>
          <p:cNvGrpSpPr/>
          <p:nvPr/>
        </p:nvGrpSpPr>
        <p:grpSpPr>
          <a:xfrm>
            <a:off x="1996739" y="2914442"/>
            <a:ext cx="4412688" cy="2419747"/>
            <a:chOff x="1331913" y="2927349"/>
            <a:chExt cx="5760000" cy="3600000"/>
          </a:xfrm>
        </p:grpSpPr>
        <p:sp>
          <p:nvSpPr>
            <p:cNvPr id="437" name="Google Shape;437;p35"/>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35"/>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35"/>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35"/>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35"/>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42" name="Google Shape;442;p35"/>
          <p:cNvSpPr/>
          <p:nvPr/>
        </p:nvSpPr>
        <p:spPr>
          <a:xfrm>
            <a:off x="3651496" y="5414150"/>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43" name="Google Shape;443;p35"/>
          <p:cNvSpPr/>
          <p:nvPr/>
        </p:nvSpPr>
        <p:spPr>
          <a:xfrm>
            <a:off x="3651497" y="2682814"/>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nvGrpSpPr>
          <p:cNvPr id="444" name="Google Shape;444;p35"/>
          <p:cNvGrpSpPr/>
          <p:nvPr/>
        </p:nvGrpSpPr>
        <p:grpSpPr>
          <a:xfrm>
            <a:off x="357165" y="2901988"/>
            <a:ext cx="5776470" cy="2438769"/>
            <a:chOff x="357165" y="2901988"/>
            <a:chExt cx="5776470" cy="2438769"/>
          </a:xfrm>
        </p:grpSpPr>
        <p:grpSp>
          <p:nvGrpSpPr>
            <p:cNvPr id="445" name="Google Shape;445;p35"/>
            <p:cNvGrpSpPr/>
            <p:nvPr/>
          </p:nvGrpSpPr>
          <p:grpSpPr>
            <a:xfrm>
              <a:off x="357165" y="2901988"/>
              <a:ext cx="5776470" cy="2438769"/>
              <a:chOff x="357165" y="2901988"/>
              <a:chExt cx="5776470" cy="2438769"/>
            </a:xfrm>
          </p:grpSpPr>
          <p:sp>
            <p:nvSpPr>
              <p:cNvPr id="446" name="Google Shape;446;p35"/>
              <p:cNvSpPr/>
              <p:nvPr/>
            </p:nvSpPr>
            <p:spPr>
              <a:xfrm>
                <a:off x="2272533" y="2934011"/>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cxnSp>
            <p:nvCxnSpPr>
              <p:cNvPr id="447" name="Google Shape;447;p35"/>
              <p:cNvCxnSpPr/>
              <p:nvPr/>
            </p:nvCxnSpPr>
            <p:spPr>
              <a:xfrm>
                <a:off x="1708030" y="2901988"/>
                <a:ext cx="8627" cy="618491"/>
              </a:xfrm>
              <a:prstGeom prst="straightConnector1">
                <a:avLst/>
              </a:prstGeom>
              <a:noFill/>
              <a:ln cap="flat" cmpd="sng" w="9525">
                <a:solidFill>
                  <a:srgbClr val="4A7DBA"/>
                </a:solidFill>
                <a:prstDash val="solid"/>
                <a:round/>
                <a:headEnd len="med" w="med" type="triangle"/>
                <a:tailEnd len="med" w="med" type="triangle"/>
              </a:ln>
            </p:spPr>
          </p:cxnSp>
          <p:sp>
            <p:nvSpPr>
              <p:cNvPr id="448" name="Google Shape;448;p35"/>
              <p:cNvSpPr txBox="1"/>
              <p:nvPr/>
            </p:nvSpPr>
            <p:spPr>
              <a:xfrm>
                <a:off x="357165" y="2949623"/>
                <a:ext cx="1276911"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10m</a:t>
                </a:r>
                <a:br>
                  <a:rPr b="0" i="0" lang="en-GB" sz="1400" u="none" cap="none" strike="noStrike">
                    <a:solidFill>
                      <a:srgbClr val="000000"/>
                    </a:solidFill>
                    <a:latin typeface="Arial"/>
                    <a:ea typeface="Arial"/>
                    <a:cs typeface="Arial"/>
                    <a:sym typeface="Arial"/>
                  </a:rPr>
                </a:br>
                <a:r>
                  <a:rPr b="0" i="0" lang="en-GB" sz="1400" u="none" cap="none" strike="noStrike">
                    <a:solidFill>
                      <a:srgbClr val="000000"/>
                    </a:solidFill>
                    <a:latin typeface="Arial"/>
                    <a:ea typeface="Arial"/>
                    <a:cs typeface="Arial"/>
                    <a:sym typeface="Arial"/>
                  </a:rPr>
                  <a:t>From sideline</a:t>
                </a:r>
                <a:endParaRPr b="0" i="0" sz="1400" u="none" cap="none" strike="noStrike">
                  <a:solidFill>
                    <a:srgbClr val="000000"/>
                  </a:solidFill>
                  <a:latin typeface="Arial"/>
                  <a:ea typeface="Arial"/>
                  <a:cs typeface="Arial"/>
                  <a:sym typeface="Arial"/>
                </a:endParaRPr>
              </a:p>
            </p:txBody>
          </p:sp>
          <p:sp>
            <p:nvSpPr>
              <p:cNvPr id="449" name="Google Shape;449;p35"/>
              <p:cNvSpPr/>
              <p:nvPr/>
            </p:nvSpPr>
            <p:spPr>
              <a:xfrm>
                <a:off x="2272532" y="4754289"/>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sp>
          <p:nvSpPr>
            <p:cNvPr id="450" name="Google Shape;450;p35"/>
            <p:cNvSpPr txBox="1"/>
            <p:nvPr/>
          </p:nvSpPr>
          <p:spPr>
            <a:xfrm>
              <a:off x="2831482" y="2980400"/>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accent2"/>
                  </a:solidFill>
                  <a:latin typeface="Arial"/>
                  <a:ea typeface="Arial"/>
                  <a:cs typeface="Arial"/>
                  <a:sym typeface="Arial"/>
                </a:rPr>
                <a:t>Interchange area</a:t>
              </a:r>
              <a:endParaRPr b="0" i="0" sz="1400" u="none" cap="none" strike="noStrike">
                <a:solidFill>
                  <a:srgbClr val="000000"/>
                </a:solidFill>
                <a:latin typeface="Arial"/>
                <a:ea typeface="Arial"/>
                <a:cs typeface="Arial"/>
                <a:sym typeface="Arial"/>
              </a:endParaRPr>
            </a:p>
          </p:txBody>
        </p:sp>
        <p:sp>
          <p:nvSpPr>
            <p:cNvPr id="451" name="Google Shape;451;p35"/>
            <p:cNvSpPr txBox="1"/>
            <p:nvPr/>
          </p:nvSpPr>
          <p:spPr>
            <a:xfrm>
              <a:off x="2831482" y="4842395"/>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accent2"/>
                  </a:solidFill>
                  <a:latin typeface="Arial"/>
                  <a:ea typeface="Arial"/>
                  <a:cs typeface="Arial"/>
                  <a:sym typeface="Arial"/>
                </a:rPr>
                <a:t>Interchange area</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36"/>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8</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3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Scoring</a:t>
            </a:r>
            <a:endParaRPr/>
          </a:p>
        </p:txBody>
      </p:sp>
      <p:pic>
        <p:nvPicPr>
          <p:cNvPr descr="http://www.englandtouch.org.uk/wp/wp-content/uploads/Clipboard02.png" id="463" name="Google Shape;463;p37"/>
          <p:cNvPicPr preferRelativeResize="0"/>
          <p:nvPr/>
        </p:nvPicPr>
        <p:blipFill rotWithShape="1">
          <a:blip r:embed="rId3">
            <a:alphaModFix/>
          </a:blip>
          <a:srcRect b="22428" l="0" r="14021" t="10814"/>
          <a:stretch/>
        </p:blipFill>
        <p:spPr>
          <a:xfrm>
            <a:off x="1143000" y="3199225"/>
            <a:ext cx="6167951" cy="3184825"/>
          </a:xfrm>
          <a:prstGeom prst="rect">
            <a:avLst/>
          </a:prstGeom>
          <a:noFill/>
          <a:ln>
            <a:noFill/>
          </a:ln>
        </p:spPr>
      </p:pic>
      <p:sp>
        <p:nvSpPr>
          <p:cNvPr id="464" name="Google Shape;464;p37"/>
          <p:cNvSpPr/>
          <p:nvPr/>
        </p:nvSpPr>
        <p:spPr>
          <a:xfrm>
            <a:off x="609750" y="1366400"/>
            <a:ext cx="8229600" cy="1765500"/>
          </a:xfrm>
          <a:prstGeom prst="rect">
            <a:avLst/>
          </a:prstGeom>
          <a:solidFill>
            <a:schemeClr val="dk2"/>
          </a:solidFill>
          <a:ln>
            <a:noFill/>
          </a:ln>
        </p:spPr>
        <p:txBody>
          <a:bodyPr anchorCtr="0" anchor="ctr" bIns="45700" lIns="91425" spcFirstLastPara="1" rIns="91425" wrap="square" tIns="45700">
            <a:noAutofit/>
          </a:bodyPr>
          <a:lstStyle/>
          <a:p>
            <a:pPr indent="-342900" lvl="1"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A try is scored when the ball is placed on the ground within the try area in a controlled manner</a:t>
            </a:r>
            <a:endParaRPr b="0" i="0" sz="2200" u="none" cap="none" strike="noStrike">
              <a:solidFill>
                <a:schemeClr val="lt1"/>
              </a:solidFill>
              <a:latin typeface="Arial"/>
              <a:ea typeface="Arial"/>
              <a:cs typeface="Arial"/>
              <a:sym typeface="Arial"/>
            </a:endParaRPr>
          </a:p>
          <a:p>
            <a:pPr indent="-342900" lvl="1"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 A try is worth 1 point.</a:t>
            </a:r>
            <a:endParaRPr b="0" i="0" sz="22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Half cannot score (turnover)</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pic>
        <p:nvPicPr>
          <p:cNvPr descr="https://encrypted-tbn2.gstatic.com/images?q=tbn:ANd9GcTK5r2dEQ94RbMPS_teR5AzZn99M8buhVMcMk6IyuSm1QxdqJUg" id="470" name="Google Shape;470;p38"/>
          <p:cNvPicPr preferRelativeResize="0"/>
          <p:nvPr/>
        </p:nvPicPr>
        <p:blipFill rotWithShape="1">
          <a:blip r:embed="rId3">
            <a:alphaModFix/>
          </a:blip>
          <a:srcRect b="0" l="0" r="0" t="0"/>
          <a:stretch/>
        </p:blipFill>
        <p:spPr>
          <a:xfrm>
            <a:off x="5131893" y="3933056"/>
            <a:ext cx="2410372" cy="1728192"/>
          </a:xfrm>
          <a:prstGeom prst="rect">
            <a:avLst/>
          </a:prstGeom>
          <a:noFill/>
          <a:ln>
            <a:noFill/>
          </a:ln>
        </p:spPr>
      </p:pic>
      <p:sp>
        <p:nvSpPr>
          <p:cNvPr id="471" name="Google Shape;471;p38"/>
          <p:cNvSpPr txBox="1"/>
          <p:nvPr/>
        </p:nvSpPr>
        <p:spPr>
          <a:xfrm>
            <a:off x="806896" y="591270"/>
            <a:ext cx="8229600" cy="107952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4960"/>
              <a:buFont typeface="Calibri"/>
              <a:buNone/>
            </a:pPr>
            <a:r>
              <a:rPr b="1" i="0" lang="en-GB" sz="4960" u="none" cap="none" strike="noStrike">
                <a:solidFill>
                  <a:schemeClr val="dk1"/>
                </a:solidFill>
                <a:latin typeface="Calibri"/>
                <a:ea typeface="Calibri"/>
                <a:cs typeface="Calibri"/>
                <a:sym typeface="Calibri"/>
              </a:rPr>
              <a:t>Defence Policy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0"/>
              </a:spcBef>
              <a:spcAft>
                <a:spcPts val="0"/>
              </a:spcAft>
              <a:buClr>
                <a:schemeClr val="dk1"/>
              </a:buClr>
              <a:buSzPts val="2790"/>
              <a:buFont typeface="Calibri"/>
              <a:buNone/>
            </a:pPr>
            <a:r>
              <a:rPr b="1" i="0" lang="en-GB" sz="2790" u="none" cap="none" strike="noStrike">
                <a:solidFill>
                  <a:schemeClr val="dk1"/>
                </a:solidFill>
                <a:latin typeface="Calibri"/>
                <a:ea typeface="Calibri"/>
                <a:cs typeface="Calibri"/>
                <a:sym typeface="Calibri"/>
              </a:rPr>
              <a:t>(aka Mexican Standoff)</a:t>
            </a:r>
            <a:endParaRPr b="0" i="0" sz="1400" u="none" cap="none" strike="noStrike">
              <a:solidFill>
                <a:srgbClr val="000000"/>
              </a:solidFill>
              <a:latin typeface="Arial"/>
              <a:ea typeface="Arial"/>
              <a:cs typeface="Arial"/>
              <a:sym typeface="Arial"/>
            </a:endParaRPr>
          </a:p>
        </p:txBody>
      </p:sp>
      <p:sp>
        <p:nvSpPr>
          <p:cNvPr id="472" name="Google Shape;472;p38"/>
          <p:cNvSpPr/>
          <p:nvPr/>
        </p:nvSpPr>
        <p:spPr>
          <a:xfrm>
            <a:off x="643141" y="1644522"/>
            <a:ext cx="8145253" cy="1510959"/>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When the defending team is defending inside their defending 7m line and the attacking team takes ball back outside the 7m line, the defending team must move forward and continue moving forward at a decent pace until a touch is </a:t>
            </a:r>
            <a:r>
              <a:rPr b="0" i="0" lang="en-GB" sz="2000" u="sng" cap="none" strike="noStrike">
                <a:solidFill>
                  <a:schemeClr val="lt1"/>
                </a:solidFill>
                <a:latin typeface="Arial"/>
                <a:ea typeface="Arial"/>
                <a:cs typeface="Arial"/>
                <a:sym typeface="Arial"/>
              </a:rPr>
              <a:t>imminent</a:t>
            </a:r>
            <a:r>
              <a:rPr b="0" i="0" lang="en-GB" sz="2000" u="none" cap="none" strike="noStrike">
                <a:solidFill>
                  <a:schemeClr val="lt1"/>
                </a:solidFill>
                <a:latin typeface="Arial"/>
                <a:ea typeface="Arial"/>
                <a:cs typeface="Arial"/>
                <a:sym typeface="Arial"/>
              </a:rPr>
              <a:t>.</a:t>
            </a:r>
            <a:endParaRPr b="0" i="0" sz="1600" u="none" cap="none" strike="noStrike">
              <a:solidFill>
                <a:schemeClr val="lt1"/>
              </a:solidFill>
              <a:latin typeface="Arial"/>
              <a:ea typeface="Arial"/>
              <a:cs typeface="Arial"/>
              <a:sym typeface="Arial"/>
            </a:endParaRPr>
          </a:p>
        </p:txBody>
      </p:sp>
      <p:pic>
        <p:nvPicPr>
          <p:cNvPr id="473" name="Google Shape;473;p38"/>
          <p:cNvPicPr preferRelativeResize="0"/>
          <p:nvPr/>
        </p:nvPicPr>
        <p:blipFill rotWithShape="1">
          <a:blip r:embed="rId4">
            <a:alphaModFix/>
          </a:blip>
          <a:srcRect b="0" l="0" r="0" t="0"/>
          <a:stretch/>
        </p:blipFill>
        <p:spPr>
          <a:xfrm>
            <a:off x="643141" y="3229620"/>
            <a:ext cx="3390180" cy="35642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3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9</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pic>
        <p:nvPicPr>
          <p:cNvPr id="484" name="Google Shape;484;p40"/>
          <p:cNvPicPr preferRelativeResize="0"/>
          <p:nvPr/>
        </p:nvPicPr>
        <p:blipFill rotWithShape="1">
          <a:blip r:embed="rId3">
            <a:alphaModFix/>
          </a:blip>
          <a:srcRect b="0" l="0" r="0" t="0"/>
          <a:stretch/>
        </p:blipFill>
        <p:spPr>
          <a:xfrm>
            <a:off x="3543575" y="1714250"/>
            <a:ext cx="5138475" cy="3529202"/>
          </a:xfrm>
          <a:prstGeom prst="rect">
            <a:avLst/>
          </a:prstGeom>
          <a:noFill/>
          <a:ln>
            <a:noFill/>
          </a:ln>
        </p:spPr>
      </p:pic>
      <p:sp>
        <p:nvSpPr>
          <p:cNvPr id="485" name="Google Shape;485;p4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Positioning</a:t>
            </a:r>
            <a:endParaRPr/>
          </a:p>
        </p:txBody>
      </p:sp>
      <p:sp>
        <p:nvSpPr>
          <p:cNvPr id="486" name="Google Shape;486;p40"/>
          <p:cNvSpPr/>
          <p:nvPr/>
        </p:nvSpPr>
        <p:spPr>
          <a:xfrm>
            <a:off x="3506413" y="1714250"/>
            <a:ext cx="5212800" cy="3529200"/>
          </a:xfrm>
          <a:prstGeom prst="rect">
            <a:avLst/>
          </a:prstGeom>
          <a:solidFill>
            <a:srgbClr val="17365D">
              <a:alpha val="52549"/>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There are three situations where referee positioning is </a:t>
            </a:r>
            <a:r>
              <a:rPr b="0" i="0" lang="en-GB" sz="2400" u="sng" cap="none" strike="noStrike">
                <a:solidFill>
                  <a:schemeClr val="lt1"/>
                </a:solidFill>
                <a:latin typeface="Arial"/>
                <a:ea typeface="Arial"/>
                <a:cs typeface="Arial"/>
                <a:sym typeface="Arial"/>
              </a:rPr>
              <a:t>critical</a:t>
            </a:r>
            <a:r>
              <a:rPr b="0" i="0" lang="en-GB" sz="2400" u="none" cap="none" strike="noStrike">
                <a:solidFill>
                  <a:schemeClr val="lt1"/>
                </a:solidFill>
                <a:latin typeface="Arial"/>
                <a:ea typeface="Arial"/>
                <a:cs typeface="Arial"/>
                <a:sym typeface="Arial"/>
              </a:rPr>
              <a:t> to a positive game outcome</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7m onside line (set and control)</a:t>
            </a:r>
            <a:endParaRPr b="0" i="0" sz="1400" u="none" cap="none" strike="noStrike">
              <a:solidFill>
                <a:srgbClr val="000000"/>
              </a:solidFill>
              <a:latin typeface="Arial"/>
              <a:ea typeface="Arial"/>
              <a:cs typeface="Arial"/>
              <a:sym typeface="Arial"/>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Try line</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Sideline</a:t>
            </a:r>
            <a:endParaRPr b="0" i="0" sz="2400" u="none" cap="none" strike="noStrike">
              <a:solidFill>
                <a:schemeClr val="lt1"/>
              </a:solidFill>
              <a:latin typeface="Calibri"/>
              <a:ea typeface="Calibri"/>
              <a:cs typeface="Calibri"/>
              <a:sym typeface="Calibri"/>
            </a:endParaRPr>
          </a:p>
        </p:txBody>
      </p:sp>
      <p:grpSp>
        <p:nvGrpSpPr>
          <p:cNvPr id="487" name="Google Shape;487;p40"/>
          <p:cNvGrpSpPr/>
          <p:nvPr/>
        </p:nvGrpSpPr>
        <p:grpSpPr>
          <a:xfrm rot="5400000">
            <a:off x="-306239" y="2186797"/>
            <a:ext cx="4281054" cy="3336073"/>
            <a:chOff x="1764248" y="2220297"/>
            <a:chExt cx="5760000" cy="4279570"/>
          </a:xfrm>
        </p:grpSpPr>
        <p:grpSp>
          <p:nvGrpSpPr>
            <p:cNvPr id="488" name="Google Shape;488;p40"/>
            <p:cNvGrpSpPr/>
            <p:nvPr/>
          </p:nvGrpSpPr>
          <p:grpSpPr>
            <a:xfrm>
              <a:off x="1764248" y="2564904"/>
              <a:ext cx="5760000" cy="3600000"/>
              <a:chOff x="1331913" y="2927349"/>
              <a:chExt cx="5760000" cy="3600000"/>
            </a:xfrm>
          </p:grpSpPr>
          <p:sp>
            <p:nvSpPr>
              <p:cNvPr id="489" name="Google Shape;489;p40"/>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40"/>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p40"/>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2" name="Google Shape;492;p40"/>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p40"/>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94" name="Google Shape;494;p40"/>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95" name="Google Shape;495;p40"/>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4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10</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4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OVERVIEW</a:t>
            </a:r>
            <a:endParaRPr/>
          </a:p>
        </p:txBody>
      </p:sp>
      <p:sp>
        <p:nvSpPr>
          <p:cNvPr id="506" name="Google Shape;506;p42"/>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50000"/>
              </a:lnSpc>
              <a:spcBef>
                <a:spcPts val="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Definitions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Different types of communication</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Effective communications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Impacts and outcomes</a:t>
            </a:r>
            <a:endParaRPr/>
          </a:p>
          <a:p>
            <a:pPr indent="-342900" lvl="0" marL="342900" marR="0" rtl="0" algn="l">
              <a:lnSpc>
                <a:spcPct val="10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Test</a:t>
            </a:r>
            <a:endParaRPr/>
          </a:p>
          <a:p>
            <a:pPr indent="-236220" lvl="0" marL="342900" marR="0" rtl="0" algn="l">
              <a:lnSpc>
                <a:spcPct val="100000"/>
              </a:lnSpc>
              <a:spcBef>
                <a:spcPts val="560"/>
              </a:spcBef>
              <a:spcAft>
                <a:spcPts val="0"/>
              </a:spcAft>
              <a:buClr>
                <a:schemeClr val="dk1"/>
              </a:buClr>
              <a:buSzPts val="168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4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Definitions</a:t>
            </a:r>
            <a:endParaRPr/>
          </a:p>
        </p:txBody>
      </p:sp>
      <p:sp>
        <p:nvSpPr>
          <p:cNvPr id="512" name="Google Shape;512;p43"/>
          <p:cNvSpPr/>
          <p:nvPr/>
        </p:nvSpPr>
        <p:spPr>
          <a:xfrm>
            <a:off x="570034" y="1556792"/>
            <a:ext cx="8145253" cy="381642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Communication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The imparting or exchanging of information by speaking, writing, or using some other medium.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Imparting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Make (information) known.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Exchange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An act of giving one thing and receiving another (especially of the same kind) in return.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4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Perception Filters</a:t>
            </a:r>
            <a:endParaRPr/>
          </a:p>
        </p:txBody>
      </p:sp>
      <p:pic>
        <p:nvPicPr>
          <p:cNvPr descr="filters (put on orange)_PP.eps" id="518" name="Google Shape;518;p44"/>
          <p:cNvPicPr preferRelativeResize="0"/>
          <p:nvPr>
            <p:ph idx="1" type="body"/>
          </p:nvPr>
        </p:nvPicPr>
        <p:blipFill rotWithShape="1">
          <a:blip r:embed="rId3">
            <a:alphaModFix/>
          </a:blip>
          <a:srcRect b="0" l="0" r="0" t="0"/>
          <a:stretch/>
        </p:blipFill>
        <p:spPr>
          <a:xfrm>
            <a:off x="310719" y="1509204"/>
            <a:ext cx="7723572" cy="413699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45"/>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240"/>
              <a:buFont typeface="Arial"/>
              <a:buNone/>
            </a:pPr>
            <a:r>
              <a:rPr b="0" i="0" lang="en-GB" sz="3240" u="none" cap="none" strike="noStrike">
                <a:solidFill>
                  <a:schemeClr val="dk1"/>
                </a:solidFill>
                <a:latin typeface="Arial"/>
                <a:ea typeface="Arial"/>
                <a:cs typeface="Arial"/>
                <a:sym typeface="Arial"/>
              </a:rPr>
              <a:t>   People will see different things</a:t>
            </a:r>
            <a:endParaRPr/>
          </a:p>
        </p:txBody>
      </p:sp>
      <p:pic>
        <p:nvPicPr>
          <p:cNvPr descr="bird in the bush" id="525" name="Google Shape;525;p45"/>
          <p:cNvPicPr preferRelativeResize="0"/>
          <p:nvPr>
            <p:ph idx="1" type="body"/>
          </p:nvPr>
        </p:nvPicPr>
        <p:blipFill rotWithShape="1">
          <a:blip r:embed="rId3">
            <a:alphaModFix/>
          </a:blip>
          <a:srcRect b="0" l="0" r="0" t="0"/>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46"/>
          <p:cNvSpPr txBox="1"/>
          <p:nvPr>
            <p:ph type="title"/>
          </p:nvPr>
        </p:nvSpPr>
        <p:spPr>
          <a:xfrm>
            <a:off x="878904"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Types of communication</a:t>
            </a:r>
            <a:endParaRPr/>
          </a:p>
        </p:txBody>
      </p:sp>
      <p:pic>
        <p:nvPicPr>
          <p:cNvPr id="532" name="Google Shape;532;p46"/>
          <p:cNvPicPr preferRelativeResize="0"/>
          <p:nvPr/>
        </p:nvPicPr>
        <p:blipFill rotWithShape="1">
          <a:blip r:embed="rId3">
            <a:alphaModFix/>
          </a:blip>
          <a:srcRect b="0" l="0" r="0" t="0"/>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4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Impacts and Outcomes</a:t>
            </a:r>
            <a:endParaRPr/>
          </a:p>
        </p:txBody>
      </p:sp>
      <p:sp>
        <p:nvSpPr>
          <p:cNvPr id="538" name="Google Shape;538;p47"/>
          <p:cNvSpPr/>
          <p:nvPr/>
        </p:nvSpPr>
        <p:spPr>
          <a:xfrm>
            <a:off x="570034" y="1556792"/>
            <a:ext cx="8145253" cy="280831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39" name="Google Shape;539;p47"/>
          <p:cNvSpPr txBox="1"/>
          <p:nvPr>
            <p:ph idx="1" type="body"/>
          </p:nvPr>
        </p:nvSpPr>
        <p:spPr>
          <a:xfrm>
            <a:off x="683568" y="1600200"/>
            <a:ext cx="8003232" cy="45259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indent="-342900" lvl="0" marL="342900" marR="0" rtl="0" algn="l">
              <a:lnSpc>
                <a:spcPct val="100000"/>
              </a:lnSpc>
              <a:spcBef>
                <a:spcPts val="40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40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8"/>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46" name="Google Shape;546;p48"/>
          <p:cNvSpPr/>
          <p:nvPr/>
        </p:nvSpPr>
        <p:spPr>
          <a:xfrm>
            <a:off x="395525" y="1556796"/>
            <a:ext cx="8162400" cy="13095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47" name="Google Shape;547;p48"/>
          <p:cNvSpPr txBox="1"/>
          <p:nvPr>
            <p:ph idx="1" type="body"/>
          </p:nvPr>
        </p:nvSpPr>
        <p:spPr>
          <a:xfrm>
            <a:off x="457200" y="1600200"/>
            <a:ext cx="8147100" cy="12660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dk1"/>
              </a:buClr>
              <a:buSzPts val="1100"/>
              <a:buFont typeface="Arial"/>
              <a:buNone/>
            </a:pPr>
            <a:r>
              <a:rPr lang="en-GB" sz="2000">
                <a:solidFill>
                  <a:schemeClr val="lt1"/>
                </a:solidFill>
              </a:rPr>
              <a:t>A defender stays on his or her defending try line even though defenders are required to move forward.</a:t>
            </a:r>
            <a:endParaRPr sz="2000">
              <a:solidFill>
                <a:schemeClr val="lt1"/>
              </a:solidFill>
            </a:endParaRPr>
          </a:p>
          <a:p>
            <a:pPr indent="0" lvl="0" marL="0" marR="0" rtl="0" algn="l">
              <a:lnSpc>
                <a:spcPct val="100000"/>
              </a:lnSpc>
              <a:spcBef>
                <a:spcPts val="400"/>
              </a:spcBef>
              <a:spcAft>
                <a:spcPts val="0"/>
              </a:spcAft>
              <a:buClr>
                <a:schemeClr val="lt1"/>
              </a:buClr>
              <a:buSzPts val="2000"/>
              <a:buNone/>
            </a:pPr>
            <a:r>
              <a:t/>
            </a:r>
            <a:endParaRPr sz="2000">
              <a:solidFill>
                <a:schemeClr val="lt1"/>
              </a:solidFill>
            </a:endParaRPr>
          </a:p>
        </p:txBody>
      </p:sp>
      <p:sp>
        <p:nvSpPr>
          <p:cNvPr id="548" name="Google Shape;548;p48"/>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49"/>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55" name="Google Shape;555;p49"/>
          <p:cNvSpPr/>
          <p:nvPr/>
        </p:nvSpPr>
        <p:spPr>
          <a:xfrm>
            <a:off x="467550" y="1556796"/>
            <a:ext cx="8145300" cy="13944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56" name="Google Shape;556;p49"/>
          <p:cNvSpPr txBox="1"/>
          <p:nvPr>
            <p:ph idx="1" type="body"/>
          </p:nvPr>
        </p:nvSpPr>
        <p:spPr>
          <a:xfrm>
            <a:off x="457200" y="1676400"/>
            <a:ext cx="8147100" cy="13086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lt1"/>
              </a:buClr>
              <a:buSzPts val="2000"/>
              <a:buNone/>
            </a:pPr>
            <a:r>
              <a:rPr b="0" i="0" lang="en-GB" sz="2000" u="none" cap="none" strike="noStrike">
                <a:solidFill>
                  <a:schemeClr val="lt1"/>
                </a:solidFill>
                <a:latin typeface="Arial"/>
                <a:ea typeface="Arial"/>
                <a:cs typeface="Arial"/>
                <a:sym typeface="Arial"/>
              </a:rPr>
              <a:t>A player has not made it onside following a touch being made. They start to move forwards to make a touch.</a:t>
            </a:r>
            <a:endParaRPr/>
          </a:p>
        </p:txBody>
      </p:sp>
      <p:sp>
        <p:nvSpPr>
          <p:cNvPr id="557" name="Google Shape;557;p49"/>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5"/>
          <p:cNvSpPr txBox="1"/>
          <p:nvPr>
            <p:ph type="title"/>
          </p:nvPr>
        </p:nvSpPr>
        <p:spPr>
          <a:xfrm>
            <a:off x="917746" y="274638"/>
            <a:ext cx="6534573" cy="94316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Field of Play</a:t>
            </a:r>
            <a:endParaRPr/>
          </a:p>
        </p:txBody>
      </p:sp>
      <p:sp>
        <p:nvSpPr>
          <p:cNvPr id="115" name="Google Shape;115;p5"/>
          <p:cNvSpPr txBox="1"/>
          <p:nvPr/>
        </p:nvSpPr>
        <p:spPr>
          <a:xfrm>
            <a:off x="6975475" y="6397625"/>
            <a:ext cx="2133600" cy="457200"/>
          </a:xfrm>
          <a:prstGeom prst="rect">
            <a:avLst/>
          </a:prstGeom>
          <a:noFill/>
          <a:ln>
            <a:noFill/>
          </a:ln>
        </p:spPr>
        <p:txBody>
          <a:bodyPr anchorCtr="0" anchor="t" bIns="46800" lIns="90000" spcFirstLastPara="1" rIns="90000" wrap="square" tIns="46800">
            <a:noAutofit/>
          </a:bodyPr>
          <a:lstStyle/>
          <a:p>
            <a:pPr indent="0" lvl="0" marL="0" marR="0" rtl="0" algn="r">
              <a:lnSpc>
                <a:spcPct val="100000"/>
              </a:lnSpc>
              <a:spcBef>
                <a:spcPts val="0"/>
              </a:spcBef>
              <a:spcAft>
                <a:spcPts val="0"/>
              </a:spcAft>
              <a:buClr>
                <a:srgbClr val="003B76"/>
              </a:buClr>
              <a:buSzPts val="1000"/>
              <a:buFont typeface="Arial"/>
              <a:buNone/>
            </a:pPr>
            <a:fld id="{00000000-1234-1234-1234-123412341234}" type="slidenum">
              <a:rPr b="0" i="0" lang="en-GB" sz="1000" u="none" cap="none" strike="noStrike">
                <a:solidFill>
                  <a:srgbClr val="003B76"/>
                </a:solidFill>
                <a:latin typeface="Verdana"/>
                <a:ea typeface="Verdana"/>
                <a:cs typeface="Verdana"/>
                <a:sym typeface="Verdana"/>
              </a:rPr>
              <a:t>‹#›</a:t>
            </a:fld>
            <a:endParaRPr b="0" i="0" sz="1000" u="none" cap="none" strike="noStrike">
              <a:solidFill>
                <a:srgbClr val="003B76"/>
              </a:solidFill>
              <a:latin typeface="Verdana"/>
              <a:ea typeface="Verdana"/>
              <a:cs typeface="Verdana"/>
              <a:sym typeface="Verdana"/>
            </a:endParaRPr>
          </a:p>
        </p:txBody>
      </p:sp>
      <p:pic>
        <p:nvPicPr>
          <p:cNvPr id="116" name="Google Shape;116;p5"/>
          <p:cNvPicPr preferRelativeResize="0"/>
          <p:nvPr/>
        </p:nvPicPr>
        <p:blipFill rotWithShape="1">
          <a:blip r:embed="rId3">
            <a:alphaModFix/>
          </a:blip>
          <a:srcRect b="0" l="0" r="0" t="0"/>
          <a:stretch/>
        </p:blipFill>
        <p:spPr>
          <a:xfrm>
            <a:off x="152400" y="1370200"/>
            <a:ext cx="8156152" cy="53150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0"/>
          <p:cNvSpPr/>
          <p:nvPr/>
        </p:nvSpPr>
        <p:spPr>
          <a:xfrm>
            <a:off x="318950" y="1600200"/>
            <a:ext cx="8481900" cy="34107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63" name="Google Shape;563;p5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Summary</a:t>
            </a:r>
            <a:endParaRPr/>
          </a:p>
        </p:txBody>
      </p:sp>
      <p:sp>
        <p:nvSpPr>
          <p:cNvPr id="564" name="Google Shape;564;p50"/>
          <p:cNvSpPr txBox="1"/>
          <p:nvPr>
            <p:ph idx="1" type="body"/>
          </p:nvPr>
        </p:nvSpPr>
        <p:spPr>
          <a:xfrm>
            <a:off x="457200" y="1600200"/>
            <a:ext cx="8099400" cy="34107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dk1"/>
              </a:buClr>
              <a:buSzPts val="2800"/>
              <a:buFont typeface="Arial"/>
              <a:buNone/>
            </a:pPr>
            <a:r>
              <a:rPr b="0" i="0" lang="en-GB" sz="2400" u="none" cap="none" strike="noStrike">
                <a:solidFill>
                  <a:srgbClr val="FFFFFF"/>
                </a:solidFill>
                <a:latin typeface="Arial"/>
                <a:ea typeface="Arial"/>
                <a:cs typeface="Arial"/>
                <a:sym typeface="Arial"/>
              </a:rPr>
              <a:t>Each action of communication has an outcome whether</a:t>
            </a:r>
            <a:r>
              <a:rPr lang="en-GB" sz="2400">
                <a:solidFill>
                  <a:srgbClr val="FFFFFF"/>
                </a:solidFill>
              </a:rPr>
              <a:t> </a:t>
            </a:r>
            <a:r>
              <a:rPr b="0" i="0" lang="en-GB" sz="2400" u="none" cap="none" strike="noStrike">
                <a:solidFill>
                  <a:srgbClr val="FFFFFF"/>
                </a:solidFill>
                <a:latin typeface="Arial"/>
                <a:ea typeface="Arial"/>
                <a:cs typeface="Arial"/>
                <a:sym typeface="Arial"/>
              </a:rPr>
              <a:t>it be positive or negative. As referees we need to identify these early and manage them effectively.</a:t>
            </a:r>
            <a:endParaRPr sz="2400">
              <a:solidFill>
                <a:srgbClr val="FFFFFF"/>
              </a:solidFill>
            </a:endParaRPr>
          </a:p>
          <a:p>
            <a:pPr indent="-342900" lvl="0" marL="342900" marR="0" rtl="0" algn="l">
              <a:lnSpc>
                <a:spcPct val="100000"/>
              </a:lnSpc>
              <a:spcBef>
                <a:spcPts val="560"/>
              </a:spcBef>
              <a:spcAft>
                <a:spcPts val="0"/>
              </a:spcAft>
              <a:buClr>
                <a:schemeClr val="dk1"/>
              </a:buClr>
              <a:buSzPts val="2800"/>
              <a:buFont typeface="Arial"/>
              <a:buNone/>
            </a:pPr>
            <a:r>
              <a:t/>
            </a:r>
            <a:endParaRPr b="0" i="0" sz="2400" u="none" cap="none" strike="noStrike">
              <a:solidFill>
                <a:srgbClr val="FFFFFF"/>
              </a:solidFill>
              <a:latin typeface="Arial"/>
              <a:ea typeface="Arial"/>
              <a:cs typeface="Arial"/>
              <a:sym typeface="Arial"/>
            </a:endParaRPr>
          </a:p>
          <a:p>
            <a:pPr indent="-342900" lvl="0" marL="342900" marR="0" rtl="0" algn="l">
              <a:lnSpc>
                <a:spcPct val="100000"/>
              </a:lnSpc>
              <a:spcBef>
                <a:spcPts val="560"/>
              </a:spcBef>
              <a:spcAft>
                <a:spcPts val="0"/>
              </a:spcAft>
              <a:buClr>
                <a:schemeClr val="dk1"/>
              </a:buClr>
              <a:buSzPts val="2800"/>
              <a:buFont typeface="Arial"/>
              <a:buNone/>
            </a:pPr>
            <a:r>
              <a:rPr b="0" i="0" lang="en-GB" sz="2400" u="none" cap="none" strike="noStrike">
                <a:solidFill>
                  <a:srgbClr val="FFFFFF"/>
                </a:solidFill>
                <a:latin typeface="Arial"/>
                <a:ea typeface="Arial"/>
                <a:cs typeface="Arial"/>
                <a:sym typeface="Arial"/>
              </a:rPr>
              <a:t>Some types of communication are used more than others and some are more effective however it is important to understand them, and how to use them collectively.</a:t>
            </a:r>
            <a:endParaRPr sz="2400">
              <a:solidFill>
                <a:srgbClr val="FFFFFF"/>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5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5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Building Rapport</a:t>
            </a:r>
            <a:endParaRPr/>
          </a:p>
        </p:txBody>
      </p:sp>
      <p:sp>
        <p:nvSpPr>
          <p:cNvPr id="576" name="Google Shape;576;p52"/>
          <p:cNvSpPr/>
          <p:nvPr/>
        </p:nvSpPr>
        <p:spPr>
          <a:xfrm>
            <a:off x="827575" y="1844825"/>
            <a:ext cx="7047000" cy="1817700"/>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How would you go about building rapport with players?</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pic>
        <p:nvPicPr>
          <p:cNvPr id="582" name="Google Shape;582;p53"/>
          <p:cNvPicPr preferRelativeResize="0"/>
          <p:nvPr/>
        </p:nvPicPr>
        <p:blipFill rotWithShape="1">
          <a:blip r:embed="rId3">
            <a:alphaModFix/>
          </a:blip>
          <a:srcRect b="12201" l="0" r="0" t="12200"/>
          <a:stretch/>
        </p:blipFill>
        <p:spPr>
          <a:xfrm>
            <a:off x="275509" y="3652118"/>
            <a:ext cx="4572000" cy="2592288"/>
          </a:xfrm>
          <a:prstGeom prst="rect">
            <a:avLst/>
          </a:prstGeom>
          <a:noFill/>
          <a:ln>
            <a:noFill/>
          </a:ln>
        </p:spPr>
      </p:pic>
      <p:sp>
        <p:nvSpPr>
          <p:cNvPr id="583" name="Google Shape;583;p5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Common Sources of Conflict</a:t>
            </a:r>
            <a:endParaRPr/>
          </a:p>
        </p:txBody>
      </p:sp>
      <p:sp>
        <p:nvSpPr>
          <p:cNvPr id="584" name="Google Shape;584;p53"/>
          <p:cNvSpPr/>
          <p:nvPr/>
        </p:nvSpPr>
        <p:spPr>
          <a:xfrm>
            <a:off x="773400" y="1545762"/>
            <a:ext cx="7597200" cy="2058300"/>
          </a:xfrm>
          <a:prstGeom prst="rect">
            <a:avLst/>
          </a:prstGeom>
          <a:solidFill>
            <a:schemeClr val="dk2"/>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themselves and their lack of skill</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by the skill of the opposition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 rulings / actions performed by the referee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Players with limited knowledge about the game get frustrated with referee decisions as they don’t know the rules.</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5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Prevention is Best</a:t>
            </a:r>
            <a:endParaRPr/>
          </a:p>
        </p:txBody>
      </p:sp>
      <p:sp>
        <p:nvSpPr>
          <p:cNvPr id="591" name="Google Shape;591;p54"/>
          <p:cNvSpPr/>
          <p:nvPr/>
        </p:nvSpPr>
        <p:spPr>
          <a:xfrm>
            <a:off x="827584" y="1844824"/>
            <a:ext cx="8145253" cy="1368152"/>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So how can you ensure that you set the right mood/mind set to avoid conflict?</a:t>
            </a:r>
            <a:endParaRPr b="0" i="0" sz="1400" u="none" cap="none" strike="noStrike">
              <a:solidFill>
                <a:srgbClr val="000000"/>
              </a:solidFill>
              <a:latin typeface="Arial"/>
              <a:ea typeface="Arial"/>
              <a:cs typeface="Arial"/>
              <a:sym typeface="Arial"/>
            </a:endParaRPr>
          </a:p>
        </p:txBody>
      </p:sp>
      <p:pic>
        <p:nvPicPr>
          <p:cNvPr id="592" name="Google Shape;592;p54"/>
          <p:cNvPicPr preferRelativeResize="0"/>
          <p:nvPr/>
        </p:nvPicPr>
        <p:blipFill rotWithShape="1">
          <a:blip r:embed="rId3">
            <a:alphaModFix/>
          </a:blip>
          <a:srcRect b="0" l="0" r="0" t="0"/>
          <a:stretch/>
        </p:blipFill>
        <p:spPr>
          <a:xfrm>
            <a:off x="971600" y="3861048"/>
            <a:ext cx="1847850" cy="2466975"/>
          </a:xfrm>
          <a:prstGeom prst="rect">
            <a:avLst/>
          </a:prstGeom>
          <a:noFill/>
          <a:ln>
            <a:noFill/>
          </a:ln>
        </p:spPr>
      </p:pic>
      <p:sp>
        <p:nvSpPr>
          <p:cNvPr id="593" name="Google Shape;593;p54"/>
          <p:cNvSpPr txBox="1"/>
          <p:nvPr/>
        </p:nvSpPr>
        <p:spPr>
          <a:xfrm>
            <a:off x="971600" y="3508618"/>
            <a:ext cx="2736304"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Arial"/>
                <a:ea typeface="Arial"/>
                <a:cs typeface="Arial"/>
                <a:sym typeface="Arial"/>
              </a:rPr>
              <a:t>Positive Attitude</a:t>
            </a:r>
            <a:endParaRPr b="0" i="0" sz="1400" u="none" cap="none" strike="noStrike">
              <a:solidFill>
                <a:srgbClr val="000000"/>
              </a:solidFill>
              <a:latin typeface="Arial"/>
              <a:ea typeface="Arial"/>
              <a:cs typeface="Arial"/>
              <a:sym typeface="Arial"/>
            </a:endParaRPr>
          </a:p>
        </p:txBody>
      </p:sp>
      <p:pic>
        <p:nvPicPr>
          <p:cNvPr id="594" name="Google Shape;594;p54"/>
          <p:cNvPicPr preferRelativeResize="0"/>
          <p:nvPr/>
        </p:nvPicPr>
        <p:blipFill rotWithShape="1">
          <a:blip r:embed="rId4">
            <a:alphaModFix/>
          </a:blip>
          <a:srcRect b="0" l="0" r="0" t="0"/>
          <a:stretch/>
        </p:blipFill>
        <p:spPr>
          <a:xfrm>
            <a:off x="3635896" y="3789040"/>
            <a:ext cx="2133600" cy="1714500"/>
          </a:xfrm>
          <a:prstGeom prst="rect">
            <a:avLst/>
          </a:prstGeom>
          <a:noFill/>
          <a:ln>
            <a:noFill/>
          </a:ln>
        </p:spPr>
      </p:pic>
      <p:pic>
        <p:nvPicPr>
          <p:cNvPr id="595" name="Google Shape;595;p54"/>
          <p:cNvPicPr preferRelativeResize="0"/>
          <p:nvPr/>
        </p:nvPicPr>
        <p:blipFill rotWithShape="1">
          <a:blip r:embed="rId5">
            <a:alphaModFix/>
          </a:blip>
          <a:srcRect b="0" l="0" r="0" t="0"/>
          <a:stretch/>
        </p:blipFill>
        <p:spPr>
          <a:xfrm>
            <a:off x="6084168" y="3356992"/>
            <a:ext cx="2146124" cy="206084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pic>
        <p:nvPicPr>
          <p:cNvPr id="601" name="Google Shape;601;p55"/>
          <p:cNvPicPr preferRelativeResize="0"/>
          <p:nvPr/>
        </p:nvPicPr>
        <p:blipFill rotWithShape="1">
          <a:blip r:embed="rId3">
            <a:alphaModFix/>
          </a:blip>
          <a:srcRect b="0" l="0" r="0" t="0"/>
          <a:stretch/>
        </p:blipFill>
        <p:spPr>
          <a:xfrm>
            <a:off x="1043608" y="1628800"/>
            <a:ext cx="7237071" cy="3816424"/>
          </a:xfrm>
          <a:prstGeom prst="rect">
            <a:avLst/>
          </a:prstGeom>
          <a:noFill/>
          <a:ln>
            <a:noFill/>
          </a:ln>
        </p:spPr>
      </p:pic>
      <p:sp>
        <p:nvSpPr>
          <p:cNvPr id="602" name="Google Shape;602;p5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Tools to Handle Conflict</a:t>
            </a:r>
            <a:endParaRPr/>
          </a:p>
        </p:txBody>
      </p:sp>
      <p:sp>
        <p:nvSpPr>
          <p:cNvPr id="603" name="Google Shape;603;p55"/>
          <p:cNvSpPr/>
          <p:nvPr/>
        </p:nvSpPr>
        <p:spPr>
          <a:xfrm>
            <a:off x="649059" y="4509474"/>
            <a:ext cx="7845900" cy="1368300"/>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What options do you have to control misconduct or situations that are escalating?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5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Escalation Process</a:t>
            </a:r>
            <a:endParaRPr/>
          </a:p>
        </p:txBody>
      </p:sp>
      <p:pic>
        <p:nvPicPr>
          <p:cNvPr id="610" name="Google Shape;610;p56"/>
          <p:cNvPicPr preferRelativeResize="0"/>
          <p:nvPr/>
        </p:nvPicPr>
        <p:blipFill rotWithShape="1">
          <a:blip r:embed="rId3">
            <a:alphaModFix/>
          </a:blip>
          <a:srcRect b="0" l="0" r="0" t="0"/>
          <a:stretch/>
        </p:blipFill>
        <p:spPr>
          <a:xfrm>
            <a:off x="806896" y="1513840"/>
            <a:ext cx="6923228" cy="4431748"/>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57"/>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5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End of Game</a:t>
            </a:r>
            <a:endParaRPr/>
          </a:p>
        </p:txBody>
      </p:sp>
      <p:sp>
        <p:nvSpPr>
          <p:cNvPr id="622" name="Google Shape;622;p58"/>
          <p:cNvSpPr/>
          <p:nvPr/>
        </p:nvSpPr>
        <p:spPr>
          <a:xfrm>
            <a:off x="899592" y="1366342"/>
            <a:ext cx="7920900" cy="792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at the hooter (half/full time)?</a:t>
            </a:r>
            <a:endParaRPr b="0" i="0" sz="1400" u="none" cap="none" strike="noStrike">
              <a:solidFill>
                <a:srgbClr val="000000"/>
              </a:solidFill>
              <a:latin typeface="Arial"/>
              <a:ea typeface="Arial"/>
              <a:cs typeface="Arial"/>
              <a:sym typeface="Arial"/>
            </a:endParaRPr>
          </a:p>
        </p:txBody>
      </p:sp>
      <p:pic>
        <p:nvPicPr>
          <p:cNvPr descr="http://www.google.co.uk/url?sa=i&amp;source=images&amp;cd=&amp;ved=0CAUQjBw&amp;url=https%3A%2F%2Frugbyasteroid.files.wordpress.com%2F2010%2F02%2Facme-thunderer-whistle.jpg&amp;ei=7skqVfKfNIfaOLqwgOgF&amp;psig=AFQjCNGxrimC1NPu36zYalWebOqHwSrG8A&amp;ust=1428953966953594" id="623" name="Google Shape;623;p58"/>
          <p:cNvPicPr preferRelativeResize="0"/>
          <p:nvPr/>
        </p:nvPicPr>
        <p:blipFill rotWithShape="1">
          <a:blip r:embed="rId3">
            <a:alphaModFix/>
          </a:blip>
          <a:srcRect b="0" l="0" r="0" t="0"/>
          <a:stretch/>
        </p:blipFill>
        <p:spPr>
          <a:xfrm>
            <a:off x="98849" y="2080802"/>
            <a:ext cx="1421733" cy="1421750"/>
          </a:xfrm>
          <a:prstGeom prst="rect">
            <a:avLst/>
          </a:prstGeom>
          <a:noFill/>
          <a:ln>
            <a:noFill/>
          </a:ln>
        </p:spPr>
      </p:pic>
      <p:sp>
        <p:nvSpPr>
          <p:cNvPr id="624" name="Google Shape;624;p58"/>
          <p:cNvSpPr/>
          <p:nvPr/>
        </p:nvSpPr>
        <p:spPr>
          <a:xfrm>
            <a:off x="899592" y="2366273"/>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if there is a penalty after the hooter?</a:t>
            </a:r>
            <a:endParaRPr b="0" i="0" sz="1400" u="none" cap="none" strike="noStrike">
              <a:solidFill>
                <a:srgbClr val="000000"/>
              </a:solidFill>
              <a:latin typeface="Arial"/>
              <a:ea typeface="Arial"/>
              <a:cs typeface="Arial"/>
              <a:sym typeface="Arial"/>
            </a:endParaRPr>
          </a:p>
        </p:txBody>
      </p:sp>
      <p:sp>
        <p:nvSpPr>
          <p:cNvPr id="625" name="Google Shape;625;p58"/>
          <p:cNvSpPr/>
          <p:nvPr/>
        </p:nvSpPr>
        <p:spPr>
          <a:xfrm>
            <a:off x="925136" y="3414611"/>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is the signal and whistle tone for end of half/game?</a:t>
            </a:r>
            <a:endParaRPr b="0" i="0" sz="1400" u="none" cap="none" strike="noStrike">
              <a:solidFill>
                <a:srgbClr val="000000"/>
              </a:solidFill>
              <a:latin typeface="Arial"/>
              <a:ea typeface="Arial"/>
              <a:cs typeface="Arial"/>
              <a:sym typeface="Arial"/>
            </a:endParaRPr>
          </a:p>
        </p:txBody>
      </p:sp>
      <p:sp>
        <p:nvSpPr>
          <p:cNvPr id="626" name="Google Shape;626;p58"/>
          <p:cNvSpPr/>
          <p:nvPr/>
        </p:nvSpPr>
        <p:spPr>
          <a:xfrm>
            <a:off x="1705650" y="4540725"/>
            <a:ext cx="7114800" cy="792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if it’s a knockout game and the scores are tied at full time?</a:t>
            </a:r>
            <a:endParaRPr b="0" i="0" sz="1400" u="none" cap="none" strike="noStrike">
              <a:solidFill>
                <a:srgbClr val="000000"/>
              </a:solidFill>
              <a:latin typeface="Arial"/>
              <a:ea typeface="Arial"/>
              <a:cs typeface="Arial"/>
              <a:sym typeface="Arial"/>
            </a:endParaRPr>
          </a:p>
        </p:txBody>
      </p:sp>
      <p:sp>
        <p:nvSpPr>
          <p:cNvPr id="627" name="Google Shape;627;p58"/>
          <p:cNvSpPr/>
          <p:nvPr/>
        </p:nvSpPr>
        <p:spPr>
          <a:xfrm>
            <a:off x="899592" y="5589240"/>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with the scorecard?</a:t>
            </a:r>
            <a:endParaRPr b="0" i="0" sz="1400" u="none" cap="none" strike="noStrike">
              <a:solidFill>
                <a:srgbClr val="000000"/>
              </a:solidFill>
              <a:latin typeface="Arial"/>
              <a:ea typeface="Arial"/>
              <a:cs typeface="Arial"/>
              <a:sym typeface="Arial"/>
            </a:endParaRPr>
          </a:p>
        </p:txBody>
      </p:sp>
      <p:pic>
        <p:nvPicPr>
          <p:cNvPr descr="http://www.buzzardrugby.co.uk/two/olympic/images/misc/knockout.gif" id="628" name="Google Shape;628;p58"/>
          <p:cNvPicPr preferRelativeResize="0"/>
          <p:nvPr/>
        </p:nvPicPr>
        <p:blipFill rotWithShape="1">
          <a:blip r:embed="rId4">
            <a:alphaModFix/>
          </a:blip>
          <a:srcRect b="0" l="0" r="0" t="0"/>
          <a:stretch/>
        </p:blipFill>
        <p:spPr>
          <a:xfrm rot="-1670732">
            <a:off x="-103350" y="4575624"/>
            <a:ext cx="1830275" cy="688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5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lang="en-GB" sz="3600">
                <a:latin typeface="Calibri"/>
                <a:ea typeface="Calibri"/>
                <a:cs typeface="Calibri"/>
                <a:sym typeface="Calibri"/>
              </a:rPr>
              <a:t>Drop off</a:t>
            </a:r>
            <a:endParaRPr/>
          </a:p>
        </p:txBody>
      </p:sp>
      <p:sp>
        <p:nvSpPr>
          <p:cNvPr id="635" name="Google Shape;635;p59"/>
          <p:cNvSpPr/>
          <p:nvPr/>
        </p:nvSpPr>
        <p:spPr>
          <a:xfrm>
            <a:off x="590787" y="1468676"/>
            <a:ext cx="6934417" cy="429293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Remove 2 players from each team before starting the drop-off.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Ratio: max 2 males &amp; mix</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After 2 minutes</a:t>
            </a:r>
            <a:endParaRPr b="0" i="0" sz="1400" u="none" cap="none" strike="noStrike">
              <a:solidFill>
                <a:srgbClr val="000000"/>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The leading team wins the match</a:t>
            </a:r>
            <a:endParaRPr b="0" i="0" sz="1400" u="none" cap="none" strike="noStrike">
              <a:solidFill>
                <a:srgbClr val="000000"/>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If the scores are tied</a:t>
            </a:r>
            <a:endParaRPr b="0" i="0" sz="2400" u="none" cap="none" strike="noStrike">
              <a:solidFill>
                <a:schemeClr val="lt1"/>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	- Remove a player from each team</a:t>
            </a:r>
            <a:endParaRPr b="0" i="0" sz="1400" u="none" cap="none" strike="noStrike">
              <a:solidFill>
                <a:srgbClr val="000000"/>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	- No time limit, the first team </a:t>
            </a:r>
            <a:br>
              <a:rPr b="0" i="0" lang="en-GB" sz="2400" u="none" cap="none" strike="noStrike">
                <a:solidFill>
                  <a:schemeClr val="lt1"/>
                </a:solidFill>
                <a:latin typeface="Arial"/>
                <a:ea typeface="Arial"/>
                <a:cs typeface="Arial"/>
                <a:sym typeface="Arial"/>
              </a:rPr>
            </a:br>
            <a:r>
              <a:rPr b="0" i="0" lang="en-GB" sz="2400" u="none" cap="none" strike="noStrike">
                <a:solidFill>
                  <a:schemeClr val="lt1"/>
                </a:solidFill>
                <a:latin typeface="Arial"/>
                <a:ea typeface="Arial"/>
                <a:cs typeface="Arial"/>
                <a:sym typeface="Arial"/>
              </a:rPr>
              <a:t>	who scores wins the match</a:t>
            </a:r>
            <a:endParaRPr b="0" i="0" sz="1400" u="none" cap="none" strike="noStrike">
              <a:solidFill>
                <a:srgbClr val="000000"/>
              </a:solidFill>
              <a:latin typeface="Arial"/>
              <a:ea typeface="Arial"/>
              <a:cs typeface="Arial"/>
              <a:sym typeface="Arial"/>
            </a:endParaRPr>
          </a:p>
        </p:txBody>
      </p:sp>
      <p:sp>
        <p:nvSpPr>
          <p:cNvPr id="636" name="Google Shape;636;p59"/>
          <p:cNvSpPr/>
          <p:nvPr/>
        </p:nvSpPr>
        <p:spPr>
          <a:xfrm>
            <a:off x="6503437" y="18455"/>
            <a:ext cx="1007706" cy="821506"/>
          </a:xfrm>
          <a:prstGeom prst="star5">
            <a:avLst>
              <a:gd fmla="val 19098" name="adj"/>
              <a:gd fmla="val 105146" name="hf"/>
              <a:gd fmla="val 110557" name="vf"/>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highlight>
                <a:srgbClr val="FF0000"/>
              </a:highlight>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Composition</a:t>
            </a:r>
            <a:endParaRPr/>
          </a:p>
        </p:txBody>
      </p:sp>
      <p:sp>
        <p:nvSpPr>
          <p:cNvPr id="122" name="Google Shape;122;p6"/>
          <p:cNvSpPr/>
          <p:nvPr/>
        </p:nvSpPr>
        <p:spPr>
          <a:xfrm>
            <a:off x="899592" y="1671099"/>
            <a:ext cx="7596338" cy="3702118"/>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long is a game of Touch?</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are the maximum number of people per side? (male/female &amp; mixed)</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many players do you need to start a game?</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60"/>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13</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SPORTS OFFICIALS RESPONSIBILIT</a:t>
            </a:r>
            <a:r>
              <a:rPr lang="en-GB" sz="3600">
                <a:latin typeface="Calibri"/>
                <a:ea typeface="Calibri"/>
                <a:cs typeface="Calibri"/>
                <a:sym typeface="Calibri"/>
              </a:rPr>
              <a:t>I</a:t>
            </a:r>
            <a:r>
              <a:rPr b="1" i="0" lang="en-GB" sz="3600" u="none" cap="none" strike="noStrike">
                <a:solidFill>
                  <a:schemeClr val="dk1"/>
                </a:solidFill>
                <a:latin typeface="Calibri"/>
                <a:ea typeface="Calibri"/>
                <a:cs typeface="Calibri"/>
                <a:sym typeface="Calibri"/>
              </a:rPr>
              <a: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61"/>
          <p:cNvSpPr/>
          <p:nvPr/>
        </p:nvSpPr>
        <p:spPr>
          <a:xfrm>
            <a:off x="827575" y="1844825"/>
            <a:ext cx="7623900" cy="1746900"/>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Our official responsibilities are to:</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Safety of players &amp; referees</a:t>
            </a:r>
            <a:endParaRPr b="0" i="0" sz="2400" u="none" cap="none" strike="noStrike">
              <a:solidFill>
                <a:schemeClr val="lt1"/>
              </a:solidFill>
              <a:latin typeface="Calibri"/>
              <a:ea typeface="Calibri"/>
              <a:cs typeface="Calibri"/>
              <a:sym typeface="Calibri"/>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Enforce the rules of Touch</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Facilitate the match</a:t>
            </a:r>
            <a:endParaRPr b="0" i="0" sz="1400" u="none" cap="none" strike="noStrike">
              <a:solidFill>
                <a:srgbClr val="000000"/>
              </a:solidFill>
              <a:latin typeface="Arial"/>
              <a:ea typeface="Arial"/>
              <a:cs typeface="Arial"/>
              <a:sym typeface="Arial"/>
            </a:endParaRPr>
          </a:p>
        </p:txBody>
      </p:sp>
      <p:sp>
        <p:nvSpPr>
          <p:cNvPr id="647" name="Google Shape;647;p6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Your Responsibilities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62"/>
          <p:cNvSpPr txBox="1"/>
          <p:nvPr/>
        </p:nvSpPr>
        <p:spPr>
          <a:xfrm>
            <a:off x="1881187" y="1067786"/>
            <a:ext cx="6629400" cy="5521927"/>
          </a:xfrm>
          <a:prstGeom prst="rect">
            <a:avLst/>
          </a:prstGeom>
          <a:noFill/>
          <a:ln>
            <a:noFill/>
          </a:ln>
        </p:spPr>
        <p:txBody>
          <a:bodyPr anchorCtr="0" anchor="t" bIns="46800" lIns="90000" spcFirstLastPara="1" rIns="90000" wrap="square" tIns="46800">
            <a:noAutofit/>
          </a:bodyPr>
          <a:lstStyle/>
          <a:p>
            <a:pPr indent="-91440" lvl="0" marL="0" marR="0" rtl="0" algn="l">
              <a:lnSpc>
                <a:spcPct val="100000"/>
              </a:lnSpc>
              <a:spcBef>
                <a:spcPts val="1200"/>
              </a:spcBef>
              <a:spcAft>
                <a:spcPts val="0"/>
              </a:spcAft>
              <a:buClr>
                <a:srgbClr val="000000"/>
              </a:buClr>
              <a:buSzPts val="1440"/>
              <a:buFont typeface="Noto Sans Symbols"/>
              <a:buChar char="■"/>
            </a:pPr>
            <a:r>
              <a:rPr b="0" i="0" lang="en-GB" sz="2400" u="none" cap="none" strike="noStrike">
                <a:solidFill>
                  <a:srgbClr val="000000"/>
                </a:solidFill>
                <a:latin typeface="Verdana"/>
                <a:ea typeface="Verdana"/>
                <a:cs typeface="Verdana"/>
                <a:sym typeface="Verdana"/>
              </a:rPr>
              <a:t> Level 5 : Practical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700"/>
              </a:spcBef>
              <a:spcAft>
                <a:spcPts val="0"/>
              </a:spcAft>
              <a:buClr>
                <a:srgbClr val="000000"/>
              </a:buClr>
              <a:buSzPts val="2400"/>
              <a:buFont typeface="Arial"/>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3300"/>
              </a:buClr>
              <a:buSzPts val="1440"/>
              <a:buFont typeface="Noto Sans Symbols"/>
              <a:buChar char="■"/>
            </a:pPr>
            <a:r>
              <a:rPr b="0" i="0" lang="en-GB" sz="2400" u="none" cap="none" strike="noStrike">
                <a:solidFill>
                  <a:srgbClr val="000000"/>
                </a:solidFill>
                <a:latin typeface="Verdana"/>
                <a:ea typeface="Verdana"/>
                <a:cs typeface="Verdana"/>
                <a:sym typeface="Verdana"/>
              </a:rPr>
              <a:t> Level 4 : Practical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Clr>
                <a:srgbClr val="000000"/>
              </a:buClr>
              <a:buSzPts val="2400"/>
              <a:buFont typeface="Arial"/>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FF00"/>
              </a:buClr>
              <a:buSzPts val="1440"/>
              <a:buFont typeface="Noto Sans Symbols"/>
              <a:buChar char="■"/>
            </a:pPr>
            <a:r>
              <a:rPr b="0" i="0" lang="en-GB" sz="2400" u="none" cap="none" strike="noStrike">
                <a:solidFill>
                  <a:srgbClr val="000000"/>
                </a:solidFill>
                <a:latin typeface="Verdana"/>
                <a:ea typeface="Verdana"/>
                <a:cs typeface="Verdana"/>
                <a:sym typeface="Verdana"/>
              </a:rPr>
              <a:t> Level 3 : Practical 	</a:t>
            </a:r>
            <a:endParaRPr b="0" i="0" sz="1400" u="none" cap="none" strike="noStrike">
              <a:solidFill>
                <a:srgbClr val="000000"/>
              </a:solidFill>
              <a:latin typeface="Arial"/>
              <a:ea typeface="Arial"/>
              <a:cs typeface="Arial"/>
              <a:sym typeface="Arial"/>
            </a:endParaRPr>
          </a:p>
          <a:p>
            <a:pPr indent="0" lvl="5" marL="2286000" marR="0" rtl="0" algn="l">
              <a:lnSpc>
                <a:spcPct val="100000"/>
              </a:lnSpc>
              <a:spcBef>
                <a:spcPts val="1200"/>
              </a:spcBef>
              <a:spcAft>
                <a:spcPts val="0"/>
              </a:spcAft>
              <a:buClr>
                <a:srgbClr val="000000"/>
              </a:buClr>
              <a:buSzPts val="1600"/>
              <a:buFont typeface="Arial"/>
              <a:buNone/>
            </a:pPr>
            <a:r>
              <a:rPr b="0" i="0" lang="en-GB" sz="1600" u="none" cap="none" strike="noStrike">
                <a:solidFill>
                  <a:srgbClr val="000000"/>
                </a:solidFill>
                <a:latin typeface="Verdana"/>
                <a:ea typeface="Verdana"/>
                <a:cs typeface="Verdana"/>
                <a:sym typeface="Verdana"/>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Clr>
                <a:schemeClr val="dk1"/>
              </a:buClr>
              <a:buSzPts val="2400"/>
              <a:buFont typeface="Arial"/>
              <a:buNone/>
            </a:pPr>
            <a:r>
              <a:t/>
            </a:r>
            <a:endParaRPr b="0" i="0" sz="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009999"/>
              </a:buClr>
              <a:buSzPts val="1440"/>
              <a:buFont typeface="Noto Sans Symbols"/>
              <a:buChar char="■"/>
            </a:pPr>
            <a:r>
              <a:rPr b="0" i="0" lang="en-GB" sz="2400" u="none" cap="none" strike="noStrike">
                <a:solidFill>
                  <a:srgbClr val="000000"/>
                </a:solidFill>
                <a:latin typeface="Verdana"/>
                <a:ea typeface="Verdana"/>
                <a:cs typeface="Verdana"/>
                <a:sym typeface="Verdana"/>
              </a:rPr>
              <a:t> Level 2 : Theory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2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91440" lvl="0" marL="0" marR="0" rtl="0" algn="l">
              <a:lnSpc>
                <a:spcPct val="100000"/>
              </a:lnSpc>
              <a:spcBef>
                <a:spcPts val="0"/>
              </a:spcBef>
              <a:spcAft>
                <a:spcPts val="0"/>
              </a:spcAft>
              <a:buClr>
                <a:srgbClr val="1F497D"/>
              </a:buClr>
              <a:buSzPts val="1440"/>
              <a:buFont typeface="Noto Sans Symbols"/>
              <a:buChar char="■"/>
            </a:pPr>
            <a:r>
              <a:rPr b="0" i="0" lang="en-GB" sz="2400" u="none" cap="none" strike="noStrike">
                <a:solidFill>
                  <a:srgbClr val="000000"/>
                </a:solidFill>
                <a:latin typeface="Verdana"/>
                <a:ea typeface="Verdana"/>
                <a:cs typeface="Verdana"/>
                <a:sym typeface="Verdana"/>
              </a:rPr>
              <a:t> Leve1 1: Foundation</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55" name="Google Shape;655;p62"/>
          <p:cNvPicPr preferRelativeResize="0"/>
          <p:nvPr/>
        </p:nvPicPr>
        <p:blipFill rotWithShape="1">
          <a:blip r:embed="rId3">
            <a:alphaModFix/>
          </a:blip>
          <a:srcRect b="0" l="0" r="0" t="0"/>
          <a:stretch/>
        </p:blipFill>
        <p:spPr>
          <a:xfrm>
            <a:off x="357187" y="5553076"/>
            <a:ext cx="1524000" cy="1036637"/>
          </a:xfrm>
          <a:prstGeom prst="rect">
            <a:avLst/>
          </a:prstGeom>
          <a:noFill/>
          <a:ln>
            <a:noFill/>
          </a:ln>
        </p:spPr>
      </p:pic>
      <p:pic>
        <p:nvPicPr>
          <p:cNvPr id="656" name="Google Shape;656;p62"/>
          <p:cNvPicPr preferRelativeResize="0"/>
          <p:nvPr/>
        </p:nvPicPr>
        <p:blipFill rotWithShape="1">
          <a:blip r:embed="rId4">
            <a:alphaModFix/>
          </a:blip>
          <a:srcRect b="0" l="0" r="0" t="0"/>
          <a:stretch/>
        </p:blipFill>
        <p:spPr>
          <a:xfrm>
            <a:off x="345282" y="2087605"/>
            <a:ext cx="1547812" cy="1179513"/>
          </a:xfrm>
          <a:prstGeom prst="rect">
            <a:avLst/>
          </a:prstGeom>
          <a:noFill/>
          <a:ln>
            <a:noFill/>
          </a:ln>
        </p:spPr>
      </p:pic>
      <p:pic>
        <p:nvPicPr>
          <p:cNvPr id="657" name="Google Shape;657;p62"/>
          <p:cNvPicPr preferRelativeResize="0"/>
          <p:nvPr/>
        </p:nvPicPr>
        <p:blipFill rotWithShape="1">
          <a:blip r:embed="rId5">
            <a:alphaModFix/>
          </a:blip>
          <a:srcRect b="0" l="0" r="0" t="0"/>
          <a:stretch/>
        </p:blipFill>
        <p:spPr>
          <a:xfrm>
            <a:off x="357188" y="975604"/>
            <a:ext cx="1524000" cy="1190625"/>
          </a:xfrm>
          <a:prstGeom prst="rect">
            <a:avLst/>
          </a:prstGeom>
          <a:noFill/>
          <a:ln>
            <a:noFill/>
          </a:ln>
        </p:spPr>
      </p:pic>
      <p:pic>
        <p:nvPicPr>
          <p:cNvPr id="658" name="Google Shape;658;p62"/>
          <p:cNvPicPr preferRelativeResize="0"/>
          <p:nvPr/>
        </p:nvPicPr>
        <p:blipFill rotWithShape="1">
          <a:blip r:embed="rId6">
            <a:alphaModFix/>
          </a:blip>
          <a:srcRect b="0" l="0" r="0" t="0"/>
          <a:stretch/>
        </p:blipFill>
        <p:spPr>
          <a:xfrm>
            <a:off x="313965" y="4300495"/>
            <a:ext cx="1610444" cy="1187450"/>
          </a:xfrm>
          <a:prstGeom prst="rect">
            <a:avLst/>
          </a:prstGeom>
          <a:noFill/>
          <a:ln>
            <a:noFill/>
          </a:ln>
        </p:spPr>
      </p:pic>
      <p:pic>
        <p:nvPicPr>
          <p:cNvPr id="659" name="Google Shape;659;p62"/>
          <p:cNvPicPr preferRelativeResize="0"/>
          <p:nvPr/>
        </p:nvPicPr>
        <p:blipFill rotWithShape="1">
          <a:blip r:embed="rId7">
            <a:alphaModFix/>
          </a:blip>
          <a:srcRect b="0" l="0" r="0" t="0"/>
          <a:stretch/>
        </p:blipFill>
        <p:spPr>
          <a:xfrm>
            <a:off x="357187" y="3278230"/>
            <a:ext cx="1524000" cy="1100095"/>
          </a:xfrm>
          <a:prstGeom prst="rect">
            <a:avLst/>
          </a:prstGeom>
          <a:noFill/>
          <a:ln>
            <a:noFill/>
          </a:ln>
        </p:spPr>
      </p:pic>
      <p:sp>
        <p:nvSpPr>
          <p:cNvPr id="660" name="Google Shape;660;p62"/>
          <p:cNvSpPr txBox="1"/>
          <p:nvPr/>
        </p:nvSpPr>
        <p:spPr>
          <a:xfrm>
            <a:off x="1259632" y="3009"/>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Calibri"/>
              <a:buNone/>
            </a:pPr>
            <a:r>
              <a:rPr b="1" i="0" lang="en-GB" sz="3600" u="none" cap="none" strike="noStrike">
                <a:solidFill>
                  <a:srgbClr val="000000"/>
                </a:solidFill>
                <a:latin typeface="Calibri"/>
                <a:ea typeface="Calibri"/>
                <a:cs typeface="Calibri"/>
                <a:sym typeface="Calibri"/>
              </a:rPr>
              <a:t>Touch Europe Referee Levels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sp>
        <p:nvSpPr>
          <p:cNvPr id="665" name="Google Shape;665;p6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b="1" lang="en-GB" sz="4000"/>
              <a:t>Touch Europe Referee Career Path</a:t>
            </a:r>
            <a:endParaRPr sz="4000"/>
          </a:p>
        </p:txBody>
      </p:sp>
      <p:sp>
        <p:nvSpPr>
          <p:cNvPr id="666" name="Google Shape;666;p63"/>
          <p:cNvSpPr/>
          <p:nvPr/>
        </p:nvSpPr>
        <p:spPr>
          <a:xfrm>
            <a:off x="645459" y="5272265"/>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L1</a:t>
            </a:r>
            <a:endParaRPr b="0" i="0" sz="1400" u="none" cap="none" strike="noStrike">
              <a:solidFill>
                <a:srgbClr val="000000"/>
              </a:solidFill>
              <a:latin typeface="Arial"/>
              <a:ea typeface="Arial"/>
              <a:cs typeface="Arial"/>
              <a:sym typeface="Arial"/>
            </a:endParaRPr>
          </a:p>
        </p:txBody>
      </p:sp>
      <p:sp>
        <p:nvSpPr>
          <p:cNvPr id="667" name="Google Shape;667;p63"/>
          <p:cNvSpPr/>
          <p:nvPr/>
        </p:nvSpPr>
        <p:spPr>
          <a:xfrm>
            <a:off x="645459" y="4389241"/>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L2</a:t>
            </a:r>
            <a:endParaRPr b="0" i="0" sz="1400" u="none" cap="none" strike="noStrike">
              <a:solidFill>
                <a:srgbClr val="000000"/>
              </a:solidFill>
              <a:latin typeface="Arial"/>
              <a:ea typeface="Arial"/>
              <a:cs typeface="Arial"/>
              <a:sym typeface="Arial"/>
            </a:endParaRPr>
          </a:p>
        </p:txBody>
      </p:sp>
      <p:sp>
        <p:nvSpPr>
          <p:cNvPr id="668" name="Google Shape;668;p63"/>
          <p:cNvSpPr/>
          <p:nvPr/>
        </p:nvSpPr>
        <p:spPr>
          <a:xfrm>
            <a:off x="645459" y="3506217"/>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Referee L3</a:t>
            </a:r>
            <a:endParaRPr b="0" i="0" sz="1400" u="none" cap="none" strike="noStrike">
              <a:solidFill>
                <a:srgbClr val="000000"/>
              </a:solidFill>
              <a:latin typeface="Arial"/>
              <a:ea typeface="Arial"/>
              <a:cs typeface="Arial"/>
              <a:sym typeface="Arial"/>
            </a:endParaRPr>
          </a:p>
        </p:txBody>
      </p:sp>
      <p:sp>
        <p:nvSpPr>
          <p:cNvPr id="669" name="Google Shape;669;p63"/>
          <p:cNvSpPr/>
          <p:nvPr/>
        </p:nvSpPr>
        <p:spPr>
          <a:xfrm>
            <a:off x="645459" y="2623193"/>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L4</a:t>
            </a:r>
            <a:endParaRPr b="0" i="0" sz="1400" u="none" cap="none" strike="noStrike">
              <a:solidFill>
                <a:srgbClr val="000000"/>
              </a:solidFill>
              <a:latin typeface="Arial"/>
              <a:ea typeface="Arial"/>
              <a:cs typeface="Arial"/>
              <a:sym typeface="Arial"/>
            </a:endParaRPr>
          </a:p>
        </p:txBody>
      </p:sp>
      <p:sp>
        <p:nvSpPr>
          <p:cNvPr id="670" name="Google Shape;670;p63"/>
          <p:cNvSpPr/>
          <p:nvPr/>
        </p:nvSpPr>
        <p:spPr>
          <a:xfrm>
            <a:off x="645458" y="1740169"/>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L5</a:t>
            </a:r>
            <a:endParaRPr b="0" i="0" sz="1400" u="none" cap="none" strike="noStrike">
              <a:solidFill>
                <a:srgbClr val="000000"/>
              </a:solidFill>
              <a:latin typeface="Arial"/>
              <a:ea typeface="Arial"/>
              <a:cs typeface="Arial"/>
              <a:sym typeface="Arial"/>
            </a:endParaRPr>
          </a:p>
        </p:txBody>
      </p:sp>
      <p:cxnSp>
        <p:nvCxnSpPr>
          <p:cNvPr id="671" name="Google Shape;671;p63"/>
          <p:cNvCxnSpPr>
            <a:stCxn id="666" idx="0"/>
            <a:endCxn id="667" idx="2"/>
          </p:cNvCxnSpPr>
          <p:nvPr/>
        </p:nvCxnSpPr>
        <p:spPr>
          <a:xfrm rot="10800000">
            <a:off x="1411942" y="4994465"/>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2" name="Google Shape;672;p63"/>
          <p:cNvCxnSpPr>
            <a:stCxn id="667" idx="0"/>
            <a:endCxn id="668" idx="2"/>
          </p:cNvCxnSpPr>
          <p:nvPr/>
        </p:nvCxnSpPr>
        <p:spPr>
          <a:xfrm rot="10800000">
            <a:off x="1411942" y="4111441"/>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3" name="Google Shape;673;p63"/>
          <p:cNvCxnSpPr>
            <a:stCxn id="668" idx="0"/>
            <a:endCxn id="669" idx="2"/>
          </p:cNvCxnSpPr>
          <p:nvPr/>
        </p:nvCxnSpPr>
        <p:spPr>
          <a:xfrm rot="10800000">
            <a:off x="1411942" y="3228417"/>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4" name="Google Shape;674;p63"/>
          <p:cNvCxnSpPr>
            <a:stCxn id="669" idx="0"/>
            <a:endCxn id="670" idx="2"/>
          </p:cNvCxnSpPr>
          <p:nvPr/>
        </p:nvCxnSpPr>
        <p:spPr>
          <a:xfrm rot="10800000">
            <a:off x="1411942" y="2345393"/>
            <a:ext cx="0" cy="277800"/>
          </a:xfrm>
          <a:prstGeom prst="straightConnector1">
            <a:avLst/>
          </a:prstGeom>
          <a:noFill/>
          <a:ln cap="flat" cmpd="sng" w="9525">
            <a:solidFill>
              <a:srgbClr val="4A7DBA"/>
            </a:solidFill>
            <a:prstDash val="solid"/>
            <a:round/>
            <a:headEnd len="sm" w="sm" type="none"/>
            <a:tailEnd len="med" w="med" type="triangle"/>
          </a:ln>
        </p:spPr>
      </p:cxnSp>
      <p:sp>
        <p:nvSpPr>
          <p:cNvPr id="675" name="Google Shape;675;p63"/>
          <p:cNvSpPr/>
          <p:nvPr/>
        </p:nvSpPr>
        <p:spPr>
          <a:xfrm>
            <a:off x="2944906"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L1</a:t>
            </a:r>
            <a:endParaRPr b="0" i="0" sz="1400" u="none" cap="none" strike="noStrike">
              <a:solidFill>
                <a:srgbClr val="000000"/>
              </a:solidFill>
              <a:latin typeface="Arial"/>
              <a:ea typeface="Arial"/>
              <a:cs typeface="Arial"/>
              <a:sym typeface="Arial"/>
            </a:endParaRPr>
          </a:p>
        </p:txBody>
      </p:sp>
      <p:sp>
        <p:nvSpPr>
          <p:cNvPr id="676" name="Google Shape;676;p63"/>
          <p:cNvSpPr/>
          <p:nvPr/>
        </p:nvSpPr>
        <p:spPr>
          <a:xfrm>
            <a:off x="2944906"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L2</a:t>
            </a:r>
            <a:endParaRPr b="0" i="0" sz="1400" u="none" cap="none" strike="noStrike">
              <a:solidFill>
                <a:srgbClr val="000000"/>
              </a:solidFill>
              <a:latin typeface="Arial"/>
              <a:ea typeface="Arial"/>
              <a:cs typeface="Arial"/>
              <a:sym typeface="Arial"/>
            </a:endParaRPr>
          </a:p>
        </p:txBody>
      </p:sp>
      <p:sp>
        <p:nvSpPr>
          <p:cNvPr id="677" name="Google Shape;677;p63"/>
          <p:cNvSpPr/>
          <p:nvPr/>
        </p:nvSpPr>
        <p:spPr>
          <a:xfrm>
            <a:off x="2944906"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Coach L3</a:t>
            </a:r>
            <a:endParaRPr b="0" i="0" sz="1400" u="none" cap="none" strike="noStrike">
              <a:solidFill>
                <a:srgbClr val="000000"/>
              </a:solidFill>
              <a:latin typeface="Arial"/>
              <a:ea typeface="Arial"/>
              <a:cs typeface="Arial"/>
              <a:sym typeface="Arial"/>
            </a:endParaRPr>
          </a:p>
        </p:txBody>
      </p:sp>
      <p:sp>
        <p:nvSpPr>
          <p:cNvPr id="678" name="Google Shape;678;p63"/>
          <p:cNvSpPr/>
          <p:nvPr/>
        </p:nvSpPr>
        <p:spPr>
          <a:xfrm>
            <a:off x="2944906" y="2623192"/>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L4</a:t>
            </a:r>
            <a:endParaRPr b="0" i="0" sz="1400" u="none" cap="none" strike="noStrike">
              <a:solidFill>
                <a:srgbClr val="000000"/>
              </a:solidFill>
              <a:latin typeface="Arial"/>
              <a:ea typeface="Arial"/>
              <a:cs typeface="Arial"/>
              <a:sym typeface="Arial"/>
            </a:endParaRPr>
          </a:p>
        </p:txBody>
      </p:sp>
      <p:sp>
        <p:nvSpPr>
          <p:cNvPr id="679" name="Google Shape;679;p63"/>
          <p:cNvSpPr/>
          <p:nvPr/>
        </p:nvSpPr>
        <p:spPr>
          <a:xfrm>
            <a:off x="2944905" y="1740168"/>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L5</a:t>
            </a:r>
            <a:endParaRPr b="0" i="0" sz="1400" u="none" cap="none" strike="noStrike">
              <a:solidFill>
                <a:srgbClr val="000000"/>
              </a:solidFill>
              <a:latin typeface="Arial"/>
              <a:ea typeface="Arial"/>
              <a:cs typeface="Arial"/>
              <a:sym typeface="Arial"/>
            </a:endParaRPr>
          </a:p>
        </p:txBody>
      </p:sp>
      <p:cxnSp>
        <p:nvCxnSpPr>
          <p:cNvPr id="680" name="Google Shape;680;p63"/>
          <p:cNvCxnSpPr>
            <a:stCxn id="675" idx="0"/>
            <a:endCxn id="676" idx="2"/>
          </p:cNvCxnSpPr>
          <p:nvPr/>
        </p:nvCxnSpPr>
        <p:spPr>
          <a:xfrm rot="10800000">
            <a:off x="3711389"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1" name="Google Shape;681;p63"/>
          <p:cNvCxnSpPr>
            <a:stCxn id="676" idx="0"/>
            <a:endCxn id="677" idx="2"/>
          </p:cNvCxnSpPr>
          <p:nvPr/>
        </p:nvCxnSpPr>
        <p:spPr>
          <a:xfrm rot="10800000">
            <a:off x="3711389" y="4111440"/>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2" name="Google Shape;682;p63"/>
          <p:cNvCxnSpPr>
            <a:stCxn id="677" idx="0"/>
            <a:endCxn id="678" idx="2"/>
          </p:cNvCxnSpPr>
          <p:nvPr/>
        </p:nvCxnSpPr>
        <p:spPr>
          <a:xfrm rot="10800000">
            <a:off x="3711389" y="3228416"/>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3" name="Google Shape;683;p63"/>
          <p:cNvCxnSpPr>
            <a:stCxn id="678" idx="0"/>
            <a:endCxn id="679" idx="2"/>
          </p:cNvCxnSpPr>
          <p:nvPr/>
        </p:nvCxnSpPr>
        <p:spPr>
          <a:xfrm rot="10800000">
            <a:off x="3711389" y="2345392"/>
            <a:ext cx="0" cy="277800"/>
          </a:xfrm>
          <a:prstGeom prst="straightConnector1">
            <a:avLst/>
          </a:prstGeom>
          <a:noFill/>
          <a:ln cap="flat" cmpd="sng" w="9525">
            <a:solidFill>
              <a:srgbClr val="4A7DBA"/>
            </a:solidFill>
            <a:prstDash val="solid"/>
            <a:round/>
            <a:headEnd len="sm" w="sm" type="none"/>
            <a:tailEnd len="med" w="med" type="triangle"/>
          </a:ln>
        </p:spPr>
      </p:cxnSp>
      <p:sp>
        <p:nvSpPr>
          <p:cNvPr id="684" name="Google Shape;684;p63"/>
          <p:cNvSpPr/>
          <p:nvPr/>
        </p:nvSpPr>
        <p:spPr>
          <a:xfrm>
            <a:off x="5141259"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Presenter L1</a:t>
            </a:r>
            <a:endParaRPr b="0" i="0" sz="1400" u="none" cap="none" strike="noStrike">
              <a:solidFill>
                <a:srgbClr val="000000"/>
              </a:solidFill>
              <a:latin typeface="Arial"/>
              <a:ea typeface="Arial"/>
              <a:cs typeface="Arial"/>
              <a:sym typeface="Arial"/>
            </a:endParaRPr>
          </a:p>
        </p:txBody>
      </p:sp>
      <p:sp>
        <p:nvSpPr>
          <p:cNvPr id="685" name="Google Shape;685;p63"/>
          <p:cNvSpPr/>
          <p:nvPr/>
        </p:nvSpPr>
        <p:spPr>
          <a:xfrm>
            <a:off x="5141259"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Presenter L1</a:t>
            </a:r>
            <a:endParaRPr b="0" i="0" sz="1400" u="none" cap="none" strike="noStrike">
              <a:solidFill>
                <a:srgbClr val="000000"/>
              </a:solidFill>
              <a:latin typeface="Arial"/>
              <a:ea typeface="Arial"/>
              <a:cs typeface="Arial"/>
              <a:sym typeface="Arial"/>
            </a:endParaRPr>
          </a:p>
        </p:txBody>
      </p:sp>
      <p:sp>
        <p:nvSpPr>
          <p:cNvPr id="686" name="Google Shape;686;p63"/>
          <p:cNvSpPr/>
          <p:nvPr/>
        </p:nvSpPr>
        <p:spPr>
          <a:xfrm>
            <a:off x="5141259"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Presenter L3</a:t>
            </a:r>
            <a:endParaRPr b="0" i="0" sz="1400" u="none" cap="none" strike="noStrike">
              <a:solidFill>
                <a:srgbClr val="000000"/>
              </a:solidFill>
              <a:latin typeface="Arial"/>
              <a:ea typeface="Arial"/>
              <a:cs typeface="Arial"/>
              <a:sym typeface="Arial"/>
            </a:endParaRPr>
          </a:p>
        </p:txBody>
      </p:sp>
      <p:cxnSp>
        <p:nvCxnSpPr>
          <p:cNvPr id="687" name="Google Shape;687;p63"/>
          <p:cNvCxnSpPr>
            <a:stCxn id="684" idx="0"/>
            <a:endCxn id="685" idx="2"/>
          </p:cNvCxnSpPr>
          <p:nvPr/>
        </p:nvCxnSpPr>
        <p:spPr>
          <a:xfrm rot="10800000">
            <a:off x="5907742"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8" name="Google Shape;688;p63"/>
          <p:cNvCxnSpPr>
            <a:stCxn id="685" idx="0"/>
            <a:endCxn id="686" idx="2"/>
          </p:cNvCxnSpPr>
          <p:nvPr/>
        </p:nvCxnSpPr>
        <p:spPr>
          <a:xfrm rot="10800000">
            <a:off x="5907742" y="4111440"/>
            <a:ext cx="0" cy="277800"/>
          </a:xfrm>
          <a:prstGeom prst="straightConnector1">
            <a:avLst/>
          </a:prstGeom>
          <a:noFill/>
          <a:ln cap="flat" cmpd="sng" w="9525">
            <a:solidFill>
              <a:srgbClr val="4A7DBA"/>
            </a:solidFill>
            <a:prstDash val="solid"/>
            <a:round/>
            <a:headEnd len="sm" w="sm" type="none"/>
            <a:tailEnd len="med" w="med" type="triangle"/>
          </a:ln>
        </p:spPr>
      </p:cxnSp>
      <p:sp>
        <p:nvSpPr>
          <p:cNvPr id="689" name="Google Shape;689;p63"/>
          <p:cNvSpPr/>
          <p:nvPr/>
        </p:nvSpPr>
        <p:spPr>
          <a:xfrm>
            <a:off x="5141258" y="2596804"/>
            <a:ext cx="1532965" cy="605117"/>
          </a:xfrm>
          <a:prstGeom prst="roundRect">
            <a:avLst>
              <a:gd fmla="val 16667" name="adj"/>
            </a:avLst>
          </a:prstGeom>
          <a:gradFill>
            <a:gsLst>
              <a:gs pos="0">
                <a:srgbClr val="FF932B"/>
              </a:gs>
              <a:gs pos="100000">
                <a:srgbClr val="FFB673"/>
              </a:gs>
            </a:gsLst>
            <a:lin ang="16200000" scaled="0"/>
          </a:gradFill>
          <a:ln>
            <a:noFill/>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Presenter Recapt</a:t>
            </a:r>
            <a:endParaRPr b="0" i="0" sz="1400" u="none" cap="none" strike="noStrike">
              <a:solidFill>
                <a:schemeClr val="dk1"/>
              </a:solidFill>
              <a:latin typeface="Arial"/>
              <a:ea typeface="Arial"/>
              <a:cs typeface="Arial"/>
              <a:sym typeface="Arial"/>
            </a:endParaRPr>
          </a:p>
        </p:txBody>
      </p:sp>
      <p:sp>
        <p:nvSpPr>
          <p:cNvPr id="690" name="Google Shape;690;p63"/>
          <p:cNvSpPr/>
          <p:nvPr/>
        </p:nvSpPr>
        <p:spPr>
          <a:xfrm>
            <a:off x="7287880" y="4389240"/>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NDR</a:t>
            </a:r>
            <a:endParaRPr b="0" i="0" sz="1400" u="none" cap="none" strike="noStrike">
              <a:solidFill>
                <a:srgbClr val="000000"/>
              </a:solidFill>
              <a:latin typeface="Arial"/>
              <a:ea typeface="Arial"/>
              <a:cs typeface="Arial"/>
              <a:sym typeface="Arial"/>
            </a:endParaRPr>
          </a:p>
        </p:txBody>
      </p:sp>
      <p:sp>
        <p:nvSpPr>
          <p:cNvPr id="691" name="Google Shape;691;p63"/>
          <p:cNvSpPr/>
          <p:nvPr/>
        </p:nvSpPr>
        <p:spPr>
          <a:xfrm>
            <a:off x="7287881" y="1304079"/>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EDR</a:t>
            </a:r>
            <a:endParaRPr b="0" i="0" sz="1400" u="none" cap="none" strike="noStrike">
              <a:solidFill>
                <a:srgbClr val="000000"/>
              </a:solidFill>
              <a:latin typeface="Arial"/>
              <a:ea typeface="Arial"/>
              <a:cs typeface="Arial"/>
              <a:sym typeface="Arial"/>
            </a:endParaRPr>
          </a:p>
        </p:txBody>
      </p:sp>
      <p:sp>
        <p:nvSpPr>
          <p:cNvPr id="692" name="Google Shape;692;p63"/>
          <p:cNvSpPr txBox="1"/>
          <p:nvPr/>
        </p:nvSpPr>
        <p:spPr>
          <a:xfrm>
            <a:off x="645458"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Referee</a:t>
            </a:r>
            <a:endParaRPr b="0" i="0" sz="1400" u="none" cap="none" strike="noStrike">
              <a:solidFill>
                <a:srgbClr val="000000"/>
              </a:solidFill>
              <a:latin typeface="Arial"/>
              <a:ea typeface="Arial"/>
              <a:cs typeface="Arial"/>
              <a:sym typeface="Arial"/>
            </a:endParaRPr>
          </a:p>
        </p:txBody>
      </p:sp>
      <p:sp>
        <p:nvSpPr>
          <p:cNvPr id="693" name="Google Shape;693;p63"/>
          <p:cNvSpPr txBox="1"/>
          <p:nvPr/>
        </p:nvSpPr>
        <p:spPr>
          <a:xfrm>
            <a:off x="2944905"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Coach</a:t>
            </a:r>
            <a:endParaRPr b="0" i="0" sz="1400" u="none" cap="none" strike="noStrike">
              <a:solidFill>
                <a:srgbClr val="000000"/>
              </a:solidFill>
              <a:latin typeface="Arial"/>
              <a:ea typeface="Arial"/>
              <a:cs typeface="Arial"/>
              <a:sym typeface="Arial"/>
            </a:endParaRPr>
          </a:p>
        </p:txBody>
      </p:sp>
      <p:sp>
        <p:nvSpPr>
          <p:cNvPr id="694" name="Google Shape;694;p63"/>
          <p:cNvSpPr txBox="1"/>
          <p:nvPr/>
        </p:nvSpPr>
        <p:spPr>
          <a:xfrm>
            <a:off x="5141257"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Presenter</a:t>
            </a:r>
            <a:endParaRPr b="0" i="0" sz="1400" u="none" cap="none" strike="noStrike">
              <a:solidFill>
                <a:schemeClr val="dk1"/>
              </a:solidFill>
              <a:latin typeface="Arial"/>
              <a:ea typeface="Arial"/>
              <a:cs typeface="Arial"/>
              <a:sym typeface="Arial"/>
            </a:endParaRPr>
          </a:p>
        </p:txBody>
      </p:sp>
      <p:cxnSp>
        <p:nvCxnSpPr>
          <p:cNvPr id="695" name="Google Shape;695;p63"/>
          <p:cNvCxnSpPr/>
          <p:nvPr/>
        </p:nvCxnSpPr>
        <p:spPr>
          <a:xfrm>
            <a:off x="2570673" y="1587265"/>
            <a:ext cx="0" cy="4966041"/>
          </a:xfrm>
          <a:prstGeom prst="straightConnector1">
            <a:avLst/>
          </a:prstGeom>
          <a:noFill/>
          <a:ln cap="flat" cmpd="sng" w="9525">
            <a:solidFill>
              <a:srgbClr val="4A7DBA"/>
            </a:solidFill>
            <a:prstDash val="dash"/>
            <a:round/>
            <a:headEnd len="sm" w="sm" type="none"/>
            <a:tailEnd len="sm" w="sm" type="none"/>
          </a:ln>
        </p:spPr>
      </p:cxnSp>
      <p:cxnSp>
        <p:nvCxnSpPr>
          <p:cNvPr id="696" name="Google Shape;696;p63"/>
          <p:cNvCxnSpPr/>
          <p:nvPr/>
        </p:nvCxnSpPr>
        <p:spPr>
          <a:xfrm>
            <a:off x="4853797" y="1544210"/>
            <a:ext cx="0" cy="4966041"/>
          </a:xfrm>
          <a:prstGeom prst="straightConnector1">
            <a:avLst/>
          </a:prstGeom>
          <a:noFill/>
          <a:ln cap="flat" cmpd="sng" w="9525">
            <a:solidFill>
              <a:srgbClr val="4A7DBA"/>
            </a:solidFill>
            <a:prstDash val="dash"/>
            <a:round/>
            <a:headEnd len="sm" w="sm" type="none"/>
            <a:tailEnd len="sm" w="sm" type="none"/>
          </a:ln>
        </p:spPr>
      </p:cxnSp>
      <p:cxnSp>
        <p:nvCxnSpPr>
          <p:cNvPr id="697" name="Google Shape;697;p63"/>
          <p:cNvCxnSpPr/>
          <p:nvPr/>
        </p:nvCxnSpPr>
        <p:spPr>
          <a:xfrm>
            <a:off x="6924137" y="1587264"/>
            <a:ext cx="0" cy="4966041"/>
          </a:xfrm>
          <a:prstGeom prst="straightConnector1">
            <a:avLst/>
          </a:prstGeom>
          <a:noFill/>
          <a:ln cap="flat" cmpd="sng" w="9525">
            <a:solidFill>
              <a:srgbClr val="4A7DBA"/>
            </a:solidFill>
            <a:prstDash val="dash"/>
            <a:round/>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7"/>
          <p:cNvPicPr preferRelativeResize="0"/>
          <p:nvPr/>
        </p:nvPicPr>
        <p:blipFill rotWithShape="1">
          <a:blip r:embed="rId3">
            <a:alphaModFix/>
          </a:blip>
          <a:srcRect b="0" l="0" r="0" t="0"/>
          <a:stretch/>
        </p:blipFill>
        <p:spPr>
          <a:xfrm>
            <a:off x="4322733" y="4798458"/>
            <a:ext cx="2435008" cy="1280343"/>
          </a:xfrm>
          <a:prstGeom prst="rect">
            <a:avLst/>
          </a:prstGeom>
          <a:noFill/>
          <a:ln>
            <a:noFill/>
          </a:ln>
        </p:spPr>
      </p:pic>
      <p:pic>
        <p:nvPicPr>
          <p:cNvPr descr="RÃ©sultat de recherche d'images pour &quot;lunette sport&quot;" id="128" name="Google Shape;128;p7"/>
          <p:cNvPicPr preferRelativeResize="0"/>
          <p:nvPr/>
        </p:nvPicPr>
        <p:blipFill rotWithShape="1">
          <a:blip r:embed="rId4">
            <a:alphaModFix/>
          </a:blip>
          <a:srcRect b="0" l="0" r="0" t="0"/>
          <a:stretch/>
        </p:blipFill>
        <p:spPr>
          <a:xfrm>
            <a:off x="2180955" y="4851818"/>
            <a:ext cx="2317037" cy="1419712"/>
          </a:xfrm>
          <a:prstGeom prst="rect">
            <a:avLst/>
          </a:prstGeom>
          <a:noFill/>
          <a:ln>
            <a:noFill/>
          </a:ln>
        </p:spPr>
      </p:pic>
      <p:sp>
        <p:nvSpPr>
          <p:cNvPr id="129" name="Google Shape;129;p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Player Attire and Safety</a:t>
            </a:r>
            <a:endParaRPr/>
          </a:p>
        </p:txBody>
      </p:sp>
      <p:sp>
        <p:nvSpPr>
          <p:cNvPr id="130" name="Google Shape;130;p7"/>
          <p:cNvSpPr/>
          <p:nvPr/>
        </p:nvSpPr>
        <p:spPr>
          <a:xfrm>
            <a:off x="827584" y="1387245"/>
            <a:ext cx="8145253" cy="946677"/>
          </a:xfrm>
          <a:prstGeom prst="rect">
            <a:avLst/>
          </a:prstGeom>
          <a:solidFill>
            <a:srgbClr val="17365D">
              <a:alpha val="52549"/>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Which of the following items are allowed?</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When should these items be controlled?</a:t>
            </a:r>
            <a:endParaRPr b="0" i="0" sz="1400" u="none" cap="none" strike="noStrike">
              <a:solidFill>
                <a:srgbClr val="000000"/>
              </a:solidFill>
              <a:latin typeface="Arial"/>
              <a:ea typeface="Arial"/>
              <a:cs typeface="Arial"/>
              <a:sym typeface="Arial"/>
            </a:endParaRPr>
          </a:p>
        </p:txBody>
      </p:sp>
      <p:pic>
        <p:nvPicPr>
          <p:cNvPr id="131" name="Google Shape;131;p7"/>
          <p:cNvPicPr preferRelativeResize="0"/>
          <p:nvPr/>
        </p:nvPicPr>
        <p:blipFill rotWithShape="1">
          <a:blip r:embed="rId5">
            <a:alphaModFix/>
          </a:blip>
          <a:srcRect b="0" l="0" r="0" t="0"/>
          <a:stretch/>
        </p:blipFill>
        <p:spPr>
          <a:xfrm>
            <a:off x="514356" y="2538862"/>
            <a:ext cx="2466975" cy="1847850"/>
          </a:xfrm>
          <a:prstGeom prst="rect">
            <a:avLst/>
          </a:prstGeom>
          <a:noFill/>
          <a:ln>
            <a:noFill/>
          </a:ln>
        </p:spPr>
      </p:pic>
      <p:pic>
        <p:nvPicPr>
          <p:cNvPr id="132" name="Google Shape;132;p7"/>
          <p:cNvPicPr preferRelativeResize="0"/>
          <p:nvPr/>
        </p:nvPicPr>
        <p:blipFill rotWithShape="1">
          <a:blip r:embed="rId6">
            <a:alphaModFix/>
          </a:blip>
          <a:srcRect b="0" l="0" r="0" t="0"/>
          <a:stretch/>
        </p:blipFill>
        <p:spPr>
          <a:xfrm>
            <a:off x="3339473" y="2358224"/>
            <a:ext cx="2362572" cy="2362572"/>
          </a:xfrm>
          <a:prstGeom prst="rect">
            <a:avLst/>
          </a:prstGeom>
          <a:noFill/>
          <a:ln>
            <a:noFill/>
          </a:ln>
        </p:spPr>
      </p:pic>
      <p:pic>
        <p:nvPicPr>
          <p:cNvPr id="133" name="Google Shape;133;p7"/>
          <p:cNvPicPr preferRelativeResize="0"/>
          <p:nvPr/>
        </p:nvPicPr>
        <p:blipFill rotWithShape="1">
          <a:blip r:embed="rId7">
            <a:alphaModFix/>
          </a:blip>
          <a:srcRect b="0" l="0" r="0" t="0"/>
          <a:stretch/>
        </p:blipFill>
        <p:spPr>
          <a:xfrm>
            <a:off x="6261694" y="2449517"/>
            <a:ext cx="2381250" cy="1933575"/>
          </a:xfrm>
          <a:prstGeom prst="rect">
            <a:avLst/>
          </a:prstGeom>
          <a:noFill/>
          <a:ln>
            <a:noFill/>
          </a:ln>
        </p:spPr>
      </p:pic>
      <p:pic>
        <p:nvPicPr>
          <p:cNvPr id="134" name="Google Shape;134;p7"/>
          <p:cNvPicPr preferRelativeResize="0"/>
          <p:nvPr/>
        </p:nvPicPr>
        <p:blipFill rotWithShape="1">
          <a:blip r:embed="rId8">
            <a:alphaModFix/>
          </a:blip>
          <a:srcRect b="0" l="0" r="0" t="0"/>
          <a:stretch/>
        </p:blipFill>
        <p:spPr>
          <a:xfrm>
            <a:off x="240672" y="4746584"/>
            <a:ext cx="1593521" cy="1804984"/>
          </a:xfrm>
          <a:prstGeom prst="rect">
            <a:avLst/>
          </a:prstGeom>
          <a:noFill/>
          <a:ln>
            <a:noFill/>
          </a:ln>
        </p:spPr>
      </p:pic>
      <p:pic>
        <p:nvPicPr>
          <p:cNvPr id="135" name="Google Shape;135;p7"/>
          <p:cNvPicPr preferRelativeResize="0"/>
          <p:nvPr/>
        </p:nvPicPr>
        <p:blipFill rotWithShape="1">
          <a:blip r:embed="rId9">
            <a:alphaModFix/>
          </a:blip>
          <a:srcRect b="0" l="0" r="0" t="0"/>
          <a:stretch/>
        </p:blipFill>
        <p:spPr>
          <a:xfrm>
            <a:off x="2714411" y="5753619"/>
            <a:ext cx="741325" cy="721816"/>
          </a:xfrm>
          <a:prstGeom prst="rect">
            <a:avLst/>
          </a:prstGeom>
          <a:noFill/>
          <a:ln>
            <a:noFill/>
          </a:ln>
        </p:spPr>
      </p:pic>
      <p:pic>
        <p:nvPicPr>
          <p:cNvPr id="136" name="Google Shape;136;p7"/>
          <p:cNvPicPr preferRelativeResize="0"/>
          <p:nvPr/>
        </p:nvPicPr>
        <p:blipFill rotWithShape="1">
          <a:blip r:embed="rId10">
            <a:alphaModFix/>
          </a:blip>
          <a:srcRect b="0" l="0" r="0" t="0"/>
          <a:stretch/>
        </p:blipFill>
        <p:spPr>
          <a:xfrm>
            <a:off x="176365" y="3514177"/>
            <a:ext cx="785282" cy="868915"/>
          </a:xfrm>
          <a:prstGeom prst="rect">
            <a:avLst/>
          </a:prstGeom>
          <a:noFill/>
          <a:ln>
            <a:noFill/>
          </a:ln>
        </p:spPr>
      </p:pic>
      <p:pic>
        <p:nvPicPr>
          <p:cNvPr id="137" name="Google Shape;137;p7"/>
          <p:cNvPicPr preferRelativeResize="0"/>
          <p:nvPr/>
        </p:nvPicPr>
        <p:blipFill rotWithShape="1">
          <a:blip r:embed="rId10">
            <a:alphaModFix/>
          </a:blip>
          <a:srcRect b="0" l="0" r="0" t="0"/>
          <a:stretch/>
        </p:blipFill>
        <p:spPr>
          <a:xfrm>
            <a:off x="2946832" y="3778998"/>
            <a:ext cx="785282" cy="868915"/>
          </a:xfrm>
          <a:prstGeom prst="rect">
            <a:avLst/>
          </a:prstGeom>
          <a:noFill/>
          <a:ln>
            <a:noFill/>
          </a:ln>
        </p:spPr>
      </p:pic>
      <p:pic>
        <p:nvPicPr>
          <p:cNvPr id="138" name="Google Shape;138;p7"/>
          <p:cNvPicPr preferRelativeResize="0"/>
          <p:nvPr/>
        </p:nvPicPr>
        <p:blipFill rotWithShape="1">
          <a:blip r:embed="rId10">
            <a:alphaModFix/>
          </a:blip>
          <a:srcRect b="0" l="0" r="0" t="0"/>
          <a:stretch/>
        </p:blipFill>
        <p:spPr>
          <a:xfrm>
            <a:off x="7150629" y="3844439"/>
            <a:ext cx="785282" cy="868915"/>
          </a:xfrm>
          <a:prstGeom prst="rect">
            <a:avLst/>
          </a:prstGeom>
          <a:noFill/>
          <a:ln>
            <a:noFill/>
          </a:ln>
        </p:spPr>
      </p:pic>
      <p:pic>
        <p:nvPicPr>
          <p:cNvPr id="139" name="Google Shape;139;p7"/>
          <p:cNvPicPr preferRelativeResize="0"/>
          <p:nvPr/>
        </p:nvPicPr>
        <p:blipFill rotWithShape="1">
          <a:blip r:embed="rId10">
            <a:alphaModFix/>
          </a:blip>
          <a:srcRect b="0" l="0" r="0" t="0"/>
          <a:stretch/>
        </p:blipFill>
        <p:spPr>
          <a:xfrm>
            <a:off x="-41254" y="5319161"/>
            <a:ext cx="785282" cy="868915"/>
          </a:xfrm>
          <a:prstGeom prst="rect">
            <a:avLst/>
          </a:prstGeom>
          <a:noFill/>
          <a:ln>
            <a:noFill/>
          </a:ln>
        </p:spPr>
      </p:pic>
      <p:pic>
        <p:nvPicPr>
          <p:cNvPr id="140" name="Google Shape;140;p7"/>
          <p:cNvPicPr preferRelativeResize="0"/>
          <p:nvPr/>
        </p:nvPicPr>
        <p:blipFill rotWithShape="1">
          <a:blip r:embed="rId9">
            <a:alphaModFix/>
          </a:blip>
          <a:srcRect b="0" l="0" r="0" t="0"/>
          <a:stretch/>
        </p:blipFill>
        <p:spPr>
          <a:xfrm>
            <a:off x="5144230" y="5470755"/>
            <a:ext cx="741325" cy="7218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8"/>
          <p:cNvPicPr preferRelativeResize="0"/>
          <p:nvPr/>
        </p:nvPicPr>
        <p:blipFill rotWithShape="1">
          <a:blip r:embed="rId3">
            <a:alphaModFix/>
          </a:blip>
          <a:srcRect b="0" l="0" r="0" t="0"/>
          <a:stretch/>
        </p:blipFill>
        <p:spPr>
          <a:xfrm>
            <a:off x="1238250" y="620688"/>
            <a:ext cx="6142062" cy="6142062"/>
          </a:xfrm>
          <a:prstGeom prst="rect">
            <a:avLst/>
          </a:prstGeom>
          <a:noFill/>
          <a:ln>
            <a:noFill/>
          </a:ln>
        </p:spPr>
      </p:pic>
      <p:sp>
        <p:nvSpPr>
          <p:cNvPr id="146" name="Google Shape;146;p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The Ball</a:t>
            </a:r>
            <a:endParaRPr/>
          </a:p>
        </p:txBody>
      </p:sp>
      <p:sp>
        <p:nvSpPr>
          <p:cNvPr id="147" name="Google Shape;147;p8"/>
          <p:cNvSpPr/>
          <p:nvPr/>
        </p:nvSpPr>
        <p:spPr>
          <a:xfrm>
            <a:off x="787243" y="3302750"/>
            <a:ext cx="8145253" cy="1296144"/>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 Touch ball must  be approved by FIT. </a:t>
            </a:r>
            <a:br>
              <a:rPr b="0" i="0" lang="en-GB" sz="2400" u="none" cap="none" strike="noStrike">
                <a:solidFill>
                  <a:schemeClr val="lt1"/>
                </a:solidFill>
                <a:latin typeface="Calibri"/>
                <a:ea typeface="Calibri"/>
                <a:cs typeface="Calibri"/>
                <a:sym typeface="Calibri"/>
              </a:rPr>
            </a:br>
            <a:r>
              <a:rPr b="0" i="0" lang="en-GB" sz="2400" u="none" cap="none" strike="noStrike">
                <a:solidFill>
                  <a:schemeClr val="lt1"/>
                </a:solidFill>
                <a:latin typeface="Calibri"/>
                <a:ea typeface="Calibri"/>
                <a:cs typeface="Calibri"/>
                <a:sym typeface="Calibri"/>
              </a:rPr>
              <a:t>Size 4 is approximately the same.</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128337" y="1544040"/>
            <a:ext cx="2856910"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600"/>
              <a:buFont typeface="Arial"/>
              <a:buNone/>
            </a:pPr>
            <a:r>
              <a:rPr b="0" i="0" lang="en-GB" sz="6600" u="none" cap="none" strike="noStrike">
                <a:solidFill>
                  <a:schemeClr val="dk1"/>
                </a:solidFill>
                <a:latin typeface="Arial"/>
                <a:ea typeface="Arial"/>
                <a:cs typeface="Arial"/>
                <a:sym typeface="Arial"/>
              </a:rPr>
              <a:t>Size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Bronwyn Wake</dc:creator>
</cp:coreProperties>
</file>