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9" r:id="rId6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95" autoAdjust="0"/>
  </p:normalViewPr>
  <p:slideViewPr>
    <p:cSldViewPr snapToGrid="0">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What does the winning captain get?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To start off with the ball</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Determine the direction of play for the first half</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Choice of interchange box</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Free set of steak knives….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a:p>
          <a:p>
            <a:pPr marL="0" marR="0" lvl="0" indent="0" algn="l" rtl="0">
              <a:spcBef>
                <a:spcPts val="0"/>
              </a:spcBef>
              <a:spcAft>
                <a:spcPts val="0"/>
              </a:spcAft>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Referee’s cast a ‘shadow’ in the game. This shadow is everything you say and do, and everything you don’t say or do.</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Ask:</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What do you think I mean by that?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(pause)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Prompt questions: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What is the impact of a referee’s whistle tone?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Why would a referee’s posture be important?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Say: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a:t>
            </a:r>
            <a:r>
              <a:rPr lang="en-GB" sz="1200" b="0" i="0" u="none" strike="noStrike" cap="none" dirty="0" err="1">
                <a:solidFill>
                  <a:schemeClr val="dk1"/>
                </a:solidFill>
                <a:latin typeface="Calibri"/>
                <a:ea typeface="Calibri"/>
                <a:cs typeface="Calibri"/>
                <a:sym typeface="Calibri"/>
              </a:rPr>
              <a:t>feets</a:t>
            </a:r>
            <a:r>
              <a:rPr lang="en-GB" sz="1200" b="0" i="0" u="none" strike="noStrike" cap="none" dirty="0">
                <a:solidFill>
                  <a:schemeClr val="dk1"/>
                </a:solidFill>
                <a:latin typeface="Calibri"/>
                <a:ea typeface="Calibri"/>
                <a:cs typeface="Calibri"/>
                <a:sym typeface="Calibri"/>
              </a:rPr>
              <a:t> 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Once the Touch occurs, the defence must retreat “5m” (this is commonly 6-7m). The defence may not advance until they reach the 5m line.</a:t>
            </a:r>
            <a:endParaRPr/>
          </a:p>
          <a:p>
            <a:pPr marL="0" marR="0" lvl="0" indent="0" algn="l" rtl="0">
              <a:spcBef>
                <a:spcPts val="0"/>
              </a:spcBef>
              <a:spcAft>
                <a:spcPts val="0"/>
              </a:spcAft>
              <a:buNone/>
            </a:pPr>
            <a:r>
              <a:rPr lang="en-GB" sz="1200" b="0" i="0" u="none" strike="noStrike" cap="none">
                <a:solidFill>
                  <a:srgbClr val="FF0000"/>
                </a:solidFill>
                <a:latin typeface="Calibri"/>
                <a:ea typeface="Calibri"/>
                <a:cs typeface="Calibri"/>
                <a:sym typeface="Calibri"/>
              </a:rPr>
              <a:t>The referee anticipates the next Touch and positions on the new “5m”, 1-2 players left or right of the ball. – separate slide?</a:t>
            </a:r>
            <a:endParaRPr sz="1200" b="0" i="0" u="none" strike="noStrike" cap="none">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rgbClr val="FF0000"/>
                </a:solidFill>
                <a:latin typeface="Calibri"/>
                <a:ea typeface="Calibri"/>
                <a:cs typeface="Calibri"/>
                <a:sym typeface="Calibri"/>
              </a:rPr>
              <a:t>The support referees  are to be in line with the control referee at the new “5m”. – separate slide?</a:t>
            </a:r>
            <a:endParaRPr sz="1200" b="0" i="0" u="none" strike="noStrike" cap="none">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a:t>
            </a:r>
            <a:r>
              <a:rPr lang="en-GB" sz="1200" b="1" i="0" u="none" strike="noStrike" cap="none" baseline="0" dirty="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lang="en-GB"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a:solidFill>
                  <a:schemeClr val="dk1"/>
                </a:solidFill>
                <a:latin typeface="Calibri"/>
                <a:ea typeface="Calibri"/>
                <a:cs typeface="Calibri"/>
                <a:sym typeface="Calibri"/>
              </a:rPr>
              <a:t>Practice </a:t>
            </a:r>
            <a:r>
              <a:rPr lang="fr-FR" sz="1200" b="1" i="0" u="none" strike="noStrike" cap="none" dirty="0" err="1">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Expand on Score and Change of possession interchanges, just mention penalty and player subbing but say this isn’t required for L1</a:t>
            </a:r>
            <a:endParaRPr sz="1200" b="0" i="0" u="none" strike="noStrike" cap="none">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5m, and the ball is outside the 5m; defenders are to move forward from their scoreline and continue to do so until a touch is affected. Explain also when this ends – at the next touch, or if the ball comes within the 5m zone.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gif"/><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9.jp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581399" y="1693241"/>
            <a:ext cx="8145253"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What items of equipment should each referee  have with them at the start of a game?</a:t>
            </a:r>
            <a:endParaRPr/>
          </a:p>
        </p:txBody>
      </p:sp>
      <p:sp>
        <p:nvSpPr>
          <p:cNvPr id="2" name="ZoneTexte 1"/>
          <p:cNvSpPr txBox="1"/>
          <p:nvPr/>
        </p:nvSpPr>
        <p:spPr>
          <a:xfrm>
            <a:off x="1468315" y="3763108"/>
            <a:ext cx="4097216"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Uniform</a:t>
            </a:r>
          </a:p>
          <a:p>
            <a:pPr marL="285750" indent="-285750">
              <a:buFont typeface="Arial" panose="020B0604020202020204" pitchFamily="34" charset="0"/>
              <a:buChar char="•"/>
            </a:pPr>
            <a:r>
              <a:rPr lang="fr-FR" sz="2400" dirty="0"/>
              <a:t>1 </a:t>
            </a:r>
            <a:r>
              <a:rPr lang="fr-FR" sz="2400" dirty="0" err="1"/>
              <a:t>whistle</a:t>
            </a:r>
            <a:r>
              <a:rPr lang="fr-FR" sz="2400" dirty="0"/>
              <a:t> + a </a:t>
            </a:r>
            <a:r>
              <a:rPr lang="fr-FR" sz="2400" dirty="0" err="1"/>
              <a:t>spare</a:t>
            </a:r>
            <a:endParaRPr lang="fr-FR" sz="2400" dirty="0"/>
          </a:p>
          <a:p>
            <a:pPr marL="285750" indent="-285750">
              <a:buFont typeface="Arial" panose="020B0604020202020204" pitchFamily="34" charset="0"/>
              <a:buChar char="•"/>
            </a:pPr>
            <a:r>
              <a:rPr lang="fr-FR" sz="2400" dirty="0"/>
              <a:t>2 </a:t>
            </a:r>
            <a:r>
              <a:rPr lang="fr-FR" sz="2400" dirty="0" err="1"/>
              <a:t>bottles</a:t>
            </a:r>
            <a:r>
              <a:rPr lang="fr-FR" sz="2400" dirty="0"/>
              <a:t> (</a:t>
            </a:r>
            <a:r>
              <a:rPr lang="fr-FR" sz="2400" dirty="0" err="1"/>
              <a:t>each</a:t>
            </a:r>
            <a:r>
              <a:rPr lang="fr-FR" sz="2400" dirty="0"/>
              <a:t> </a:t>
            </a:r>
            <a:r>
              <a:rPr lang="fr-FR" sz="2400" dirty="0" err="1"/>
              <a:t>side</a:t>
            </a:r>
            <a:r>
              <a:rPr lang="fr-FR" sz="2400" dirty="0"/>
              <a:t>)</a:t>
            </a:r>
          </a:p>
          <a:p>
            <a:pPr marL="285750" indent="-285750">
              <a:buFont typeface="Arial" panose="020B0604020202020204" pitchFamily="34" charset="0"/>
              <a:buChar char="•"/>
            </a:pPr>
            <a:r>
              <a:rPr lang="fr-FR" sz="2400" dirty="0"/>
              <a:t>Coin to </a:t>
            </a:r>
            <a:r>
              <a:rPr lang="fr-FR" sz="2400" dirty="0" err="1"/>
              <a:t>make</a:t>
            </a:r>
            <a:r>
              <a:rPr lang="fr-FR" sz="2400" dirty="0"/>
              <a:t> the </a:t>
            </a:r>
            <a:r>
              <a:rPr lang="fr-FR" sz="2400" dirty="0" err="1"/>
              <a:t>toss</a:t>
            </a:r>
            <a:endParaRPr lang="fr-FR" sz="2400" dirty="0"/>
          </a:p>
          <a:p>
            <a:pPr marL="285750" indent="-285750">
              <a:buFont typeface="Arial" panose="020B0604020202020204" pitchFamily="34" charset="0"/>
              <a:buChar char="•"/>
            </a:pPr>
            <a:r>
              <a:rPr lang="fr-FR" sz="2400" dirty="0"/>
              <a:t>Watch (</a:t>
            </a:r>
            <a:r>
              <a:rPr lang="fr-FR" sz="2400" dirty="0" err="1"/>
              <a:t>covered</a:t>
            </a:r>
            <a:r>
              <a:rPr lang="fr-FR" sz="2400" dirty="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The strength of the team is each individual member.  The strength of each member is the team.</a:t>
            </a:r>
            <a:endParaRPr/>
          </a:p>
          <a:p>
            <a:pPr marL="457200" marR="0" lvl="1" indent="0" algn="l" rtl="0">
              <a:spcBef>
                <a:spcPts val="0"/>
              </a:spcBef>
              <a:spcAft>
                <a:spcPts val="0"/>
              </a:spcAft>
              <a:buNone/>
            </a:pPr>
            <a:r>
              <a:rPr lang="en-GB" sz="2400" b="0" i="1" u="none" strike="noStrike" cap="none">
                <a:solidFill>
                  <a:schemeClr val="lt1"/>
                </a:solidFill>
                <a:latin typeface="Calibri"/>
                <a:ea typeface="Calibri"/>
                <a:cs typeface="Calibri"/>
                <a:sym typeface="Calibri"/>
              </a:rPr>
              <a:t>                                                                                 Phil Jackson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Agreeing how you will buddy referee</a:t>
            </a:r>
            <a:endParaRPr/>
          </a:p>
        </p:txBody>
      </p:sp>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Which side is the score card on?</a:t>
            </a:r>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and when will you  interchange?</a:t>
            </a:r>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Who is checking the field and players?</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grpSp>
        <p:nvGrpSpPr>
          <p:cNvPr id="19" name="Groupe 4"/>
          <p:cNvGrpSpPr>
            <a:grpSpLocks/>
          </p:cNvGrpSpPr>
          <p:nvPr/>
        </p:nvGrpSpPr>
        <p:grpSpPr bwMode="auto">
          <a:xfrm>
            <a:off x="797667" y="3355675"/>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1"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2"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5981227" cy="1938992"/>
          </a:xfrm>
          <a:prstGeom prst="rect">
            <a:avLst/>
          </a:prstGeom>
          <a:noFill/>
        </p:spPr>
        <p:txBody>
          <a:bodyPr wrap="square" rtlCol="0">
            <a:spAutoFit/>
          </a:bodyPr>
          <a:lstStyle/>
          <a:p>
            <a:pPr marL="285750" lvl="3" indent="-285750">
              <a:buFont typeface="Arial" panose="020B0604020202020204" pitchFamily="34" charset="0"/>
              <a:buChar char="•"/>
            </a:pPr>
            <a:r>
              <a:rPr lang="fr-FR" sz="2400" dirty="0"/>
              <a:t>The </a:t>
            </a:r>
            <a:r>
              <a:rPr lang="fr-FR" sz="2400" dirty="0" err="1"/>
              <a:t>choice</a:t>
            </a:r>
            <a:r>
              <a:rPr lang="fr-FR" sz="2400" dirty="0"/>
              <a:t> of the team </a:t>
            </a:r>
            <a:r>
              <a:rPr lang="fr-FR" sz="2400" dirty="0" err="1"/>
              <a:t>who</a:t>
            </a:r>
            <a:r>
              <a:rPr lang="fr-FR" sz="2400" dirty="0"/>
              <a:t> starts the match </a:t>
            </a:r>
            <a:r>
              <a:rPr lang="fr-FR" sz="2400" dirty="0" err="1"/>
              <a:t>with</a:t>
            </a:r>
            <a:r>
              <a:rPr lang="fr-FR" sz="2400" dirty="0"/>
              <a:t> the </a:t>
            </a:r>
            <a:r>
              <a:rPr lang="fr-FR" sz="2400" dirty="0" err="1"/>
              <a:t>ball</a:t>
            </a:r>
            <a:endParaRPr lang="fr-FR" sz="2400" dirty="0"/>
          </a:p>
          <a:p>
            <a:pPr marL="285750" lvl="3" indent="-285750">
              <a:buFont typeface="Arial" panose="020B0604020202020204" pitchFamily="34" charset="0"/>
              <a:buChar char="•"/>
            </a:pPr>
            <a:r>
              <a:rPr lang="fr-FR" sz="2400" dirty="0"/>
              <a:t>The </a:t>
            </a:r>
            <a:r>
              <a:rPr lang="fr-FR" sz="2400" dirty="0" err="1"/>
              <a:t>choice</a:t>
            </a:r>
            <a:r>
              <a:rPr lang="fr-FR" sz="2400" dirty="0"/>
              <a:t> of the </a:t>
            </a:r>
            <a:r>
              <a:rPr lang="fr-FR" sz="2400" dirty="0" err="1"/>
              <a:t>sub</a:t>
            </a:r>
            <a:r>
              <a:rPr lang="fr-FR" sz="2400" dirty="0"/>
              <a:t>-box for the </a:t>
            </a:r>
            <a:r>
              <a:rPr lang="fr-FR" sz="2400" dirty="0" err="1"/>
              <a:t>game</a:t>
            </a:r>
            <a:endParaRPr lang="fr-FR" sz="2400" dirty="0"/>
          </a:p>
          <a:p>
            <a:pPr marL="285750" lvl="3" indent="-285750">
              <a:buFont typeface="Arial" panose="020B0604020202020204" pitchFamily="34" charset="0"/>
              <a:buChar char="•"/>
            </a:pPr>
            <a:r>
              <a:rPr lang="fr-FR" sz="2400" dirty="0"/>
              <a:t>The direction of the </a:t>
            </a:r>
            <a:r>
              <a:rPr lang="fr-FR" sz="2400" dirty="0" err="1"/>
              <a:t>play</a:t>
            </a:r>
            <a:r>
              <a:rPr lang="fr-FR" sz="2400" dirty="0"/>
              <a:t> for the first </a:t>
            </a:r>
            <a:r>
              <a:rPr lang="fr-FR" sz="2400" dirty="0" err="1"/>
              <a:t>half</a:t>
            </a:r>
            <a:endParaRPr lang="fr-FR" sz="2400" dirty="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41"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6"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7"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a:t>Attack</a:t>
            </a:r>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a:t>Referees</a:t>
            </a:r>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65618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a:t>1- Place</a:t>
              </a: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a:t>2 - Release</a:t>
              </a: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a:t>3 - </a:t>
              </a:r>
              <a:r>
                <a:rPr lang="fr-FR" dirty="0" err="1"/>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2047805"/>
            <a:ext cx="1590897" cy="2279727"/>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a:t>4 - </a:t>
              </a:r>
              <a:r>
                <a:rPr lang="fr-FR" dirty="0" err="1"/>
                <a:t>Pick</a:t>
              </a:r>
              <a:r>
                <a:rPr lang="fr-FR" dirty="0"/>
                <a:t> up</a:t>
              </a: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a:t>Wait</a:t>
            </a:r>
            <a:r>
              <a:rPr lang="fr-FR" dirty="0"/>
              <a:t> the </a:t>
            </a:r>
            <a:r>
              <a:rPr lang="fr-FR" dirty="0" err="1"/>
              <a:t>Whistle</a:t>
            </a:r>
            <a:endParaRPr lang="fr-FR" dirty="0"/>
          </a:p>
          <a:p>
            <a:pPr marL="285750" indent="-285750">
              <a:buFont typeface="Arial" panose="020B0604020202020204" pitchFamily="34" charset="0"/>
              <a:buChar char="•"/>
            </a:pPr>
            <a:r>
              <a:rPr lang="fr-FR" dirty="0" err="1"/>
              <a:t>Any</a:t>
            </a:r>
            <a:r>
              <a:rPr lang="fr-FR" dirty="0"/>
              <a:t> direction</a:t>
            </a:r>
          </a:p>
          <a:p>
            <a:pPr marL="285750" indent="-285750">
              <a:buFont typeface="Arial" panose="020B0604020202020204" pitchFamily="34" charset="0"/>
              <a:buChar char="•"/>
            </a:pPr>
            <a:r>
              <a:rPr lang="fr-FR" dirty="0"/>
              <a:t>No more </a:t>
            </a:r>
            <a:r>
              <a:rPr lang="fr-FR" dirty="0" err="1"/>
              <a:t>than</a:t>
            </a:r>
            <a:r>
              <a:rPr lang="fr-FR" dirty="0"/>
              <a:t> 1m</a:t>
            </a:r>
          </a:p>
          <a:p>
            <a:pPr marL="285750" indent="-285750">
              <a:buFont typeface="Arial" panose="020B0604020202020204" pitchFamily="34" charset="0"/>
              <a:buChar char="•"/>
            </a:pPr>
            <a:r>
              <a:rPr lang="fr-FR" dirty="0" err="1"/>
              <a:t>Defence</a:t>
            </a:r>
            <a:r>
              <a:rPr lang="fr-FR" dirty="0"/>
              <a:t> </a:t>
            </a:r>
            <a:r>
              <a:rPr lang="fr-FR" dirty="0" err="1"/>
              <a:t>can</a:t>
            </a:r>
            <a:r>
              <a:rPr lang="fr-FR" dirty="0"/>
              <a:t> move </a:t>
            </a:r>
            <a:r>
              <a:rPr lang="fr-FR" dirty="0" err="1"/>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Why you are interested in becoming a referee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Touch 1.01</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Pre-Game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Starting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The Touch</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Change of Possession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Penalties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Interchanges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Scoring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Positioning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Communication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Conflict Management</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End of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Sports Officials Responsibilities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dirty="0">
                <a:solidFill>
                  <a:schemeClr val="lt1"/>
                </a:solidFill>
              </a:rPr>
              <a:t>Make effort to be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115852" y="2852936"/>
            <a:ext cx="8856985"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Once the touch occurs, 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must retreat “</a:t>
            </a:r>
            <a:r>
              <a:rPr lang="en-GB" sz="2200" b="1" i="0" u="none" strike="noStrike" cap="none" dirty="0">
                <a:solidFill>
                  <a:schemeClr val="lt1"/>
                </a:solidFill>
                <a:latin typeface="Arial"/>
                <a:ea typeface="Arial"/>
                <a:cs typeface="Arial"/>
                <a:sym typeface="Arial"/>
              </a:rPr>
              <a:t>7m</a:t>
            </a:r>
            <a:r>
              <a:rPr lang="en-GB" sz="2200" b="0" i="0" u="none" strike="noStrike" cap="none" dirty="0">
                <a:solidFill>
                  <a:schemeClr val="lt1"/>
                </a:solidFill>
                <a:latin typeface="Arial"/>
                <a:ea typeface="Arial"/>
                <a:cs typeface="Arial"/>
                <a:sym typeface="Arial"/>
              </a:rPr>
              <a:t>”.</a:t>
            </a:r>
            <a:endParaRPr dirty="0"/>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a:t>
            </a:r>
            <a:r>
              <a:rPr lang="en-GB" sz="2200" b="1" i="0" u="none" strike="noStrike" cap="none" dirty="0">
                <a:solidFill>
                  <a:schemeClr val="lt1"/>
                </a:solidFill>
                <a:latin typeface="Arial"/>
                <a:ea typeface="Arial"/>
                <a:cs typeface="Arial"/>
                <a:sym typeface="Arial"/>
              </a:rPr>
              <a:t>defence</a:t>
            </a:r>
            <a:r>
              <a:rPr lang="en-GB" sz="2200" b="0" i="0" u="none" strike="noStrike" cap="none" dirty="0">
                <a:solidFill>
                  <a:schemeClr val="lt1"/>
                </a:solidFill>
                <a:latin typeface="Arial"/>
                <a:ea typeface="Arial"/>
                <a:cs typeface="Arial"/>
                <a:sym typeface="Arial"/>
              </a:rPr>
              <a:t> may only advance once they reach the “</a:t>
            </a:r>
            <a:r>
              <a:rPr lang="en-GB" sz="2200" b="1" i="0" u="none" strike="noStrike" cap="none" dirty="0">
                <a:solidFill>
                  <a:schemeClr val="lt1"/>
                </a:solidFill>
                <a:latin typeface="Arial"/>
                <a:ea typeface="Arial"/>
                <a:cs typeface="Arial"/>
                <a:sym typeface="Arial"/>
              </a:rPr>
              <a:t>7m</a:t>
            </a:r>
            <a:r>
              <a:rPr lang="en-GB" sz="2200" i="0" u="none" strike="noStrike" cap="none" dirty="0">
                <a:solidFill>
                  <a:schemeClr val="lt1"/>
                </a:solidFill>
                <a:latin typeface="Arial"/>
                <a:ea typeface="Arial"/>
                <a:cs typeface="Arial"/>
                <a:sym typeface="Arial"/>
              </a:rPr>
              <a:t>” line, or their </a:t>
            </a:r>
            <a:r>
              <a:rPr lang="en-GB" sz="2200" i="0" u="none" strike="noStrike" cap="none" dirty="0" err="1">
                <a:solidFill>
                  <a:schemeClr val="lt1"/>
                </a:solidFill>
                <a:latin typeface="Arial"/>
                <a:ea typeface="Arial"/>
                <a:cs typeface="Arial"/>
                <a:sym typeface="Arial"/>
              </a:rPr>
              <a:t>scoreline</a:t>
            </a:r>
            <a:r>
              <a:rPr lang="en-GB" sz="2200" i="0" u="none" strike="noStrike" cap="none" dirty="0">
                <a:solidFill>
                  <a:schemeClr val="lt1"/>
                </a:solidFill>
                <a:latin typeface="Arial"/>
                <a:ea typeface="Arial"/>
                <a:cs typeface="Arial"/>
                <a:sym typeface="Arial"/>
              </a:rPr>
              <a:t> with both feet</a:t>
            </a:r>
            <a:r>
              <a:rPr lang="en-GB" sz="2200" dirty="0">
                <a:solidFill>
                  <a:schemeClr val="lt1"/>
                </a:solidFill>
                <a:latin typeface="Arial"/>
                <a:ea typeface="Arial"/>
                <a:cs typeface="Arial"/>
                <a:sym typeface="Arial"/>
              </a:rPr>
              <a:t>.</a:t>
            </a:r>
            <a:endParaRPr sz="2200" b="0" i="0" u="none" strike="noStrike" cap="none" dirty="0">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dirty="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6th touch</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out of play</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ball to ground</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incorrect </a:t>
            </a:r>
            <a:r>
              <a:rPr lang="en-GB" sz="2800" b="0" i="0" u="none" strike="noStrike" cap="none" dirty="0" err="1">
                <a:solidFill>
                  <a:srgbClr val="000000"/>
                </a:solidFill>
                <a:latin typeface="Calibri"/>
                <a:ea typeface="Calibri"/>
                <a:cs typeface="Calibri"/>
                <a:sym typeface="Calibri"/>
              </a:rPr>
              <a:t>rollball</a:t>
            </a:r>
            <a:endParaRPr sz="28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caught</a:t>
            </a:r>
            <a:endParaRPr dirty="0"/>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dirty="0">
                <a:solidFill>
                  <a:srgbClr val="000000"/>
                </a:solidFill>
                <a:latin typeface="Calibri"/>
                <a:ea typeface="Calibri"/>
                <a:cs typeface="Calibri"/>
                <a:sym typeface="Calibri"/>
              </a:rPr>
              <a:t>half places the ball on or over the try line</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73463"/>
            <a:ext cx="4248150" cy="1584325"/>
            <a:chOff x="113" y="2251"/>
            <a:chExt cx="2676" cy="998"/>
          </a:xfrm>
        </p:grpSpPr>
        <p:sp>
          <p:nvSpPr>
            <p:cNvPr id="303" name="Google Shape;303;p42"/>
            <p:cNvSpPr txBox="1"/>
            <p:nvPr/>
          </p:nvSpPr>
          <p:spPr>
            <a:xfrm>
              <a:off x="1020" y="2341"/>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3. Perform the rollball without delay.  You must face the scoreline square on.</a:t>
              </a:r>
              <a:endParaRPr/>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Motivations</a:t>
            </a:r>
            <a:endParaRPr/>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592350"/>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a:t>Situation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None/>
                      </a:pPr>
                      <a:r>
                        <a:rPr lang="en-GB" sz="1400" u="none" strike="noStrike" cap="none"/>
                        <a:t>Phantom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None/>
                      </a:pPr>
                      <a:r>
                        <a:rPr lang="en-GB" sz="1400" u="none" strike="noStrike" cap="none"/>
                        <a:t>Offside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set 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7" name="Groupe 4"/>
          <p:cNvGrpSpPr>
            <a:grpSpLocks/>
          </p:cNvGrpSpPr>
          <p:nvPr/>
        </p:nvGrpSpPr>
        <p:grpSpPr bwMode="auto">
          <a:xfrm>
            <a:off x="1996739" y="2682814"/>
            <a:ext cx="4412688" cy="2876521"/>
            <a:chOff x="1764248" y="2220297"/>
            <a:chExt cx="5760000" cy="4279570"/>
          </a:xfrm>
        </p:grpSpPr>
        <p:grpSp>
          <p:nvGrpSpPr>
            <p:cNvPr id="8" name="Groupe 2"/>
            <p:cNvGrpSpPr>
              <a:grpSpLocks/>
            </p:cNvGrpSpPr>
            <p:nvPr/>
          </p:nvGrpSpPr>
          <p:grpSpPr bwMode="auto">
            <a:xfrm>
              <a:off x="1764248" y="2564904"/>
              <a:ext cx="5760000" cy="3600000"/>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0"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1"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a:t>10m</a:t>
                </a:r>
                <a:br>
                  <a:rPr lang="fr-FR" dirty="0"/>
                </a:br>
                <a:r>
                  <a:rPr lang="fr-FR" dirty="0" err="1"/>
                  <a:t>From</a:t>
                </a:r>
                <a:r>
                  <a:rPr lang="fr-FR" dirty="0"/>
                  <a:t> </a:t>
                </a:r>
                <a:r>
                  <a:rPr lang="fr-FR" dirty="0" err="1"/>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a:solidFill>
                    <a:schemeClr val="accent2"/>
                  </a:solidFill>
                </a:rPr>
                <a:t>Interchange</a:t>
              </a:r>
              <a:r>
                <a:rPr lang="fr-FR" sz="2400" b="1" dirty="0">
                  <a:solidFill>
                    <a:schemeClr val="accent2"/>
                  </a:solidFill>
                </a:rPr>
                <a:t> area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A try is scored when the ball is placed on the ground within the try area in a controlled manner</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Arial"/>
                <a:ea typeface="Arial"/>
                <a:cs typeface="Arial"/>
                <a:sym typeface="Arial"/>
              </a:rPr>
              <a:t> A touchdown is worth 1 point.</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Half cannot score (turnover)</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sp>
        <p:nvSpPr>
          <p:cNvPr id="390" name="Google Shape;390;p52"/>
          <p:cNvSpPr/>
          <p:nvPr/>
        </p:nvSpPr>
        <p:spPr>
          <a:xfrm>
            <a:off x="643141" y="1644522"/>
            <a:ext cx="8145253" cy="1510959"/>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dirty="0">
                <a:solidFill>
                  <a:schemeClr val="lt1"/>
                </a:solidFill>
                <a:latin typeface="Arial"/>
                <a:ea typeface="Arial"/>
                <a:cs typeface="Arial"/>
                <a:sym typeface="Arial"/>
              </a:rPr>
              <a:t>When the defending team is defending inside their own 7 metre line and the attacking team takes ball back outside the 7 metre line, the defending team must move forward and continue moving forward until a touch is </a:t>
            </a:r>
            <a:r>
              <a:rPr lang="en-GB" sz="2000" b="1" u="sng" dirty="0">
                <a:solidFill>
                  <a:schemeClr val="lt1"/>
                </a:solidFill>
                <a:latin typeface="Arial"/>
                <a:ea typeface="Arial"/>
                <a:cs typeface="Arial"/>
                <a:sym typeface="Arial"/>
              </a:rPr>
              <a:t>imminent</a:t>
            </a:r>
            <a:r>
              <a:rPr lang="en-GB" sz="2000" b="1" dirty="0">
                <a:solidFill>
                  <a:schemeClr val="lt1"/>
                </a:solidFill>
                <a:latin typeface="Arial"/>
                <a:ea typeface="Arial"/>
                <a:cs typeface="Arial"/>
                <a:sym typeface="Arial"/>
              </a:rPr>
              <a:t>.</a:t>
            </a:r>
            <a:endParaRPr sz="1600" dirty="0">
              <a:solidFill>
                <a:schemeClr val="lt1"/>
              </a:solidFill>
              <a:latin typeface="Arial"/>
              <a:ea typeface="Arial"/>
              <a:cs typeface="Arial"/>
              <a:sym typeface="Arial"/>
            </a:endParaRPr>
          </a:p>
        </p:txBody>
      </p:sp>
      <p:pic>
        <p:nvPicPr>
          <p:cNvPr id="2" name="Image 1">
            <a:extLst>
              <a:ext uri="{FF2B5EF4-FFF2-40B4-BE49-F238E27FC236}">
                <a16:creationId xmlns:a16="http://schemas.microsoft.com/office/drawing/2014/main" id="{E2AD17F2-4DBC-42A1-9FC7-66BF3B7A29E2}"/>
              </a:ext>
            </a:extLst>
          </p:cNvPr>
          <p:cNvPicPr>
            <a:picLocks noChangeAspect="1"/>
          </p:cNvPicPr>
          <p:nvPr/>
        </p:nvPicPr>
        <p:blipFill>
          <a:blip r:embed="rId4"/>
          <a:stretch>
            <a:fillRect/>
          </a:stretch>
        </p:blipFill>
        <p:spPr>
          <a:xfrm>
            <a:off x="643141" y="3229620"/>
            <a:ext cx="3390180" cy="35642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5m onside line (set and control)</a:t>
            </a:r>
            <a:endParaRPr dirty="0"/>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Try 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7"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733367" y="1916832"/>
            <a:ext cx="7223009" cy="366237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occur and a defender player takes chase. They realise however that they are too far and unable to make the touch and intentionally sub off so that they may be replaced 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sp>
        <p:nvSpPr>
          <p:cNvPr id="26" name="Text Box 23"/>
          <p:cNvSpPr txBox="1">
            <a:spLocks noChangeArrowheads="1"/>
          </p:cNvSpPr>
          <p:nvPr/>
        </p:nvSpPr>
        <p:spPr bwMode="auto">
          <a:xfrm>
            <a:off x="6975475" y="6397625"/>
            <a:ext cx="2133600" cy="457200"/>
          </a:xfrm>
          <a:prstGeom prst="rect">
            <a:avLst/>
          </a:prstGeom>
          <a:noFill/>
          <a:ln>
            <a:noFill/>
          </a:ln>
          <a:effec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pic>
        <p:nvPicPr>
          <p:cNvPr id="2" name="Image 1">
            <a:extLst>
              <a:ext uri="{FF2B5EF4-FFF2-40B4-BE49-F238E27FC236}">
                <a16:creationId xmlns:a16="http://schemas.microsoft.com/office/drawing/2014/main" id="{7B03B7A5-2BEF-4F2A-9F2A-F9929034346B}"/>
              </a:ext>
            </a:extLst>
          </p:cNvPr>
          <p:cNvPicPr>
            <a:picLocks noChangeAspect="1"/>
          </p:cNvPicPr>
          <p:nvPr/>
        </p:nvPicPr>
        <p:blipFill>
          <a:blip r:embed="rId3"/>
          <a:stretch>
            <a:fillRect/>
          </a:stretch>
        </p:blipFill>
        <p:spPr>
          <a:xfrm>
            <a:off x="156756" y="1328992"/>
            <a:ext cx="8264434" cy="5385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it’s own form of outcome 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29000"/>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themselves and their lack of skill;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by the skill of the opposition;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 rulings / actions performed by the referee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Players who have little knowledge about the game get frustrated when they get picked up and they don’t know the rules.</a:t>
            </a:r>
            <a:endParaRPr/>
          </a:p>
          <a:p>
            <a:pPr marL="457200" marR="0" lvl="1" indent="0" algn="l"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517" name="Google Shape;517;p70"/>
          <p:cNvPicPr preferRelativeResize="0"/>
          <p:nvPr/>
        </p:nvPicPr>
        <p:blipFill rotWithShape="1">
          <a:blip r:embed="rId3">
            <a:alphaModFix/>
          </a:blip>
          <a:srcRect/>
          <a:stretch/>
        </p:blipFill>
        <p:spPr>
          <a:xfrm>
            <a:off x="1259632" y="1772816"/>
            <a:ext cx="6408712" cy="381642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at the end of half/full time hooter?</a:t>
            </a:r>
            <a:endParaRPr/>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if there is a penalty after the hooter?</a:t>
            </a:r>
            <a:endParaRPr/>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if it’s a knockout game and the scores are tied at full time?</a:t>
            </a:r>
            <a:endParaRPr/>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99288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long is a game of touch?</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are the maximum number of people per side? (male/female &amp; mixed)</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many players do you need to start a game?</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Our official responsibilities are to:</a:t>
            </a:r>
            <a:endParaRPr/>
          </a:p>
          <a:p>
            <a:pPr marL="800100" marR="0" lvl="1" indent="-342900" algn="l" rtl="0">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Enforce the rules of touch</a:t>
            </a:r>
            <a:endParaRPr/>
          </a:p>
          <a:p>
            <a:pPr marL="800100" marR="0" lvl="1" indent="-342900" algn="l" rtl="0">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Facilitate the match</a:t>
            </a:r>
            <a:endParaRPr/>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a:latin typeface="Verdana"/>
                <a:ea typeface="Verdana"/>
                <a:cs typeface="Verdana"/>
                <a:sym typeface="Verdana"/>
              </a:rPr>
              <a:t> Level 5 : Practical 	</a:t>
            </a:r>
            <a:endParaRPr lang="en-US" sz="1600" dirty="0">
              <a:latin typeface="Verdana"/>
              <a:ea typeface="Verdana"/>
              <a:cs typeface="Verdana"/>
              <a:sym typeface="Verdana"/>
            </a:endParaRPr>
          </a:p>
          <a:p>
            <a:pPr lvl="0">
              <a:spcBef>
                <a:spcPts val="1700"/>
              </a:spcBef>
              <a:buClr>
                <a:schemeClr val="dk1"/>
              </a:buClr>
              <a:buSzPts val="2400"/>
            </a:pPr>
            <a:endParaRPr lang="fr-FR" sz="2400" dirty="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a:solidFill>
                  <a:srgbClr val="000000"/>
                </a:solidFill>
                <a:latin typeface="Verdana"/>
                <a:ea typeface="Verdana"/>
                <a:cs typeface="Verdana"/>
                <a:sym typeface="Verdana"/>
              </a:rPr>
              <a:t> Level 2 : Theory 	</a:t>
            </a:r>
            <a:endParaRPr lang="en-GB" sz="1600" dirty="0">
              <a:solidFill>
                <a:srgbClr val="000000"/>
              </a:solidFill>
              <a:latin typeface="Verdana"/>
              <a:ea typeface="Verdana"/>
              <a:cs typeface="Verdana"/>
              <a:sym typeface="Verdana"/>
            </a:endParaRPr>
          </a:p>
          <a:p>
            <a:pPr lvl="0">
              <a:spcBef>
                <a:spcPts val="1200"/>
              </a:spcBef>
              <a:buSzPts val="1440"/>
            </a:pPr>
            <a:endParaRPr lang="en-US" dirty="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Referee L1</a:t>
            </a:r>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Referee L2</a:t>
            </a:r>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Referee L3</a:t>
            </a: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L4</a:t>
            </a: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Referee L5</a:t>
            </a: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Coach L1</a:t>
            </a:r>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Coach L2</a:t>
            </a:r>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tx1"/>
                </a:solidFill>
              </a:rPr>
              <a:t>Coach L3</a:t>
            </a: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L4</a:t>
            </a: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solidFill>
                  <a:schemeClr val="bg1"/>
                </a:solidFill>
              </a:rPr>
              <a:t>Coach L5</a:t>
            </a: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Presenter</a:t>
            </a:r>
            <a:r>
              <a:rPr lang="fr-FR" dirty="0"/>
              <a:t> L1</a:t>
            </a:r>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t>Presenter</a:t>
            </a:r>
            <a:r>
              <a:rPr lang="fr-FR" dirty="0"/>
              <a:t> L1</a:t>
            </a:r>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L3</a:t>
            </a: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a:solidFill>
                  <a:schemeClr val="tx1"/>
                </a:solidFill>
              </a:rPr>
              <a:t>Presenter</a:t>
            </a:r>
            <a:r>
              <a:rPr lang="fr-FR" dirty="0">
                <a:solidFill>
                  <a:schemeClr val="tx1"/>
                </a:solidFill>
              </a:rPr>
              <a:t> </a:t>
            </a:r>
            <a:r>
              <a:rPr lang="fr-FR" dirty="0" err="1">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NDR</a:t>
            </a: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EDR</a:t>
            </a: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Referee</a:t>
            </a:r>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a:t>Coach</a:t>
            </a:r>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allowed?</a:t>
            </a:r>
          </a:p>
          <a:p>
            <a:pPr marL="800100" marR="0" lvl="1" indent="-342900" algn="l" rtl="0">
              <a:spcBef>
                <a:spcPts val="0"/>
              </a:spcBef>
              <a:spcAft>
                <a:spcPts val="0"/>
              </a:spcAft>
              <a:buClr>
                <a:schemeClr val="lt1"/>
              </a:buClr>
              <a:buSzPts val="2160"/>
              <a:buFont typeface="Arial"/>
              <a:buChar char="•"/>
            </a:pPr>
            <a:r>
              <a:rPr lang="en-GB" sz="2400" dirty="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7" name="Google Shape;137;p21">
            <a:extLst>
              <a:ext uri="{FF2B5EF4-FFF2-40B4-BE49-F238E27FC236}">
                <a16:creationId xmlns:a16="http://schemas.microsoft.com/office/drawing/2014/main" id="{AF69B00A-84C7-48E2-90F6-A3F0776DD139}"/>
              </a:ext>
            </a:extLst>
          </p:cNvPr>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787243" y="3302750"/>
            <a:ext cx="8145253"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 Touch ball must  be approved by FIT. </a:t>
            </a:r>
            <a:br>
              <a:rPr lang="en-GB" sz="2400" b="0" i="0" u="none" strike="noStrike" cap="none" dirty="0">
                <a:solidFill>
                  <a:schemeClr val="lt1"/>
                </a:solidFill>
                <a:latin typeface="Calibri"/>
                <a:ea typeface="Calibri"/>
                <a:cs typeface="Calibri"/>
                <a:sym typeface="Calibri"/>
              </a:rPr>
            </a:br>
            <a:r>
              <a:rPr lang="en-GB" sz="2400" b="0" i="0" u="none" strike="noStrike" cap="none" dirty="0">
                <a:solidFill>
                  <a:schemeClr val="lt1"/>
                </a:solidFill>
                <a:latin typeface="Calibri"/>
                <a:ea typeface="Calibri"/>
                <a:cs typeface="Calibri"/>
                <a:sym typeface="Calibri"/>
              </a:rPr>
              <a:t>Size 4 is approximately the same</a:t>
            </a:r>
            <a:endParaRPr dirty="0"/>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a:solidFill>
                  <a:schemeClr val="tx1"/>
                </a:solidFill>
              </a:rPr>
              <a:t>Size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2530</Words>
  <Application>Microsoft Office PowerPoint</Application>
  <PresentationFormat>Affichage à l'écran (4:3)</PresentationFormat>
  <Paragraphs>432</Paragraphs>
  <Slides>62</Slides>
  <Notes>61</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0</vt:i4>
      </vt:variant>
      <vt:variant>
        <vt:lpstr>Titres des diapositives</vt:lpstr>
      </vt:variant>
      <vt:variant>
        <vt:i4>62</vt:i4>
      </vt:variant>
    </vt:vector>
  </HeadingPairs>
  <TitlesOfParts>
    <vt:vector size="67" baseType="lpstr">
      <vt:lpstr>Arial</vt:lpstr>
      <vt:lpstr>Calibri</vt:lpstr>
      <vt:lpstr>Noto Sans Symbols</vt:lpstr>
      <vt:lpstr>Verdana</vt:lpstr>
      <vt:lpstr>Blank</vt:lpstr>
      <vt:lpstr>WELCOME  LEVEL 1 REFEREE COURSE</vt:lpstr>
      <vt:lpstr>Agenda</vt:lpstr>
      <vt:lpstr>Motivations</vt:lpstr>
      <vt:lpstr>MODULE 1  GAME OVERVIEW</vt:lpstr>
      <vt:lpstr>Field of Play</vt:lpstr>
      <vt:lpstr>Composition</vt:lpstr>
      <vt:lpstr>Player Attire and Safety</vt:lpstr>
      <vt:lpstr>The Ball</vt:lpstr>
      <vt:lpstr>MODULE 2  PRE-GAME</vt:lpstr>
      <vt:lpstr>Pre-Game Overview</vt:lpstr>
      <vt:lpstr>Proper Starting Mindset</vt:lpstr>
      <vt:lpstr>Agreeing how you will buddy referee</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cp:lastModifiedBy>CHASSANDE BARRIOZ Sebastien</cp:lastModifiedBy>
  <cp:revision>28</cp:revision>
  <dcterms:modified xsi:type="dcterms:W3CDTF">2020-06-11T18:39:30Z</dcterms:modified>
</cp:coreProperties>
</file>