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978E7FA-3311-4E6B-9075-41D9C50A8FA5}">
  <a:tblStyle styleId="{9978E7FA-3311-4E6B-9075-41D9C50A8FA5}"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5F1FD79C-D0A3-4250-B4C3-1778C2019FB4}"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a:tcStyle>
        <a:fill>
          <a:solidFill>
            <a:srgbClr val="CEE2EA"/>
          </a:solidFill>
        </a:fill>
      </a:tcStyle>
    </a:band1H>
    <a:band2H>
      <a:tcTxStyle/>
    </a:band2H>
    <a:band1V>
      <a:tcTxStyle/>
      <a:tcStyle>
        <a:fill>
          <a:solidFill>
            <a:srgbClr val="CEE2EA"/>
          </a:solidFill>
        </a:fill>
      </a:tcStyle>
    </a:band1V>
    <a:band2V>
      <a:tcTxStyle/>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1" lang="en-GB" sz="1200" u="none" cap="none" strike="noStrike">
                <a:solidFill>
                  <a:schemeClr val="dk1"/>
                </a:solidFill>
                <a:latin typeface="Calibri"/>
                <a:ea typeface="Calibri"/>
                <a:cs typeface="Calibri"/>
                <a:sym typeface="Calibri"/>
              </a:rPr>
              <a:t>Has anyone had experience of this?(if yes) What did the referee (or you) do?</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Check of shoes and nails</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Field check</a:t>
            </a:r>
            <a:endParaRPr/>
          </a:p>
          <a:p>
            <a:pPr indent="0" lvl="0" marL="0" marR="0" rtl="0" algn="l">
              <a:spcBef>
                <a:spcPts val="0"/>
              </a:spcBef>
              <a:spcAft>
                <a:spcPts val="0"/>
              </a:spcAft>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Why would it be important to do these checks? (Referee Responsibilities)</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Answers should cover:</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Player safety</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8" name="Google Shape;168;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6" name="Google Shape;176;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1" lang="en-GB" sz="1200" u="none" cap="none" strike="noStrike">
                <a:solidFill>
                  <a:schemeClr val="dk1"/>
                </a:solidFill>
                <a:latin typeface="Calibri"/>
                <a:ea typeface="Calibri"/>
                <a:cs typeface="Calibri"/>
                <a:sym typeface="Calibri"/>
              </a:rPr>
              <a:t>What does the winning captain get?</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To start off with the ball</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Determine the direction of play for the first half</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Choice of interchange box</a:t>
            </a:r>
            <a:endParaRPr/>
          </a:p>
          <a:p>
            <a:pPr indent="0" lvl="0" marL="0" marR="0" rtl="0" algn="l">
              <a:spcBef>
                <a:spcPts val="0"/>
              </a:spcBef>
              <a:spcAft>
                <a:spcPts val="0"/>
              </a:spcAft>
              <a:buNone/>
            </a:pPr>
            <a:r>
              <a:rPr b="0" i="1" lang="en-GB" sz="1200" u="none" cap="none" strike="noStrike">
                <a:solidFill>
                  <a:schemeClr val="dk1"/>
                </a:solidFill>
                <a:latin typeface="Calibri"/>
                <a:ea typeface="Calibri"/>
                <a:cs typeface="Calibri"/>
                <a:sym typeface="Calibri"/>
              </a:rPr>
              <a:t>Free set of steak knives….</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a:p>
          <a:p>
            <a:pPr indent="0" lvl="0" marL="0" marR="0" rtl="0" algn="l">
              <a:spcBef>
                <a:spcPts val="0"/>
              </a:spcBef>
              <a:spcAft>
                <a:spcPts val="0"/>
              </a:spcAft>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3" name="Google Shape;183;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Ask people to point out or describe where everyone would be standing at the start of the game.</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Who stands where?</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attaching team stand?</a:t>
            </a:r>
            <a:endParaRPr/>
          </a:p>
          <a:p>
            <a:pPr indent="0" lvl="1" marL="45720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 Half way line facing their score line</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defending team stand?</a:t>
            </a:r>
            <a:endParaRPr/>
          </a:p>
          <a:p>
            <a:pPr indent="0" lvl="1" marL="45720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 10m line facing the attacking team</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Where should the on-field referee stand?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Just in front of or behind the defensive line, with a clear line of sight to the attacking player with the ball.</a:t>
            </a:r>
            <a:endParaRPr/>
          </a:p>
          <a:p>
            <a:pPr indent="0" lvl="1" marL="45720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 Hand raised in the air, whistle ready.</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should the side-line/buddy referee(s) stand?</a:t>
            </a:r>
            <a:endParaRPr/>
          </a:p>
          <a:p>
            <a:pPr indent="0" lvl="1" marL="45720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Answer: Just inline with the defensive line on the 10m</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5" name="Google Shape;195;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Referee’s cast a ‘shadow’ in the game. This shadow is everything you say and do, and everything you don’t say or do.</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Ask:</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What do you think I mean by that?</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(pause) </a:t>
            </a:r>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Prompt questions:</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What is the impact of a referee’s whistle tone?</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Why would a referee’s posture be important?</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b="1" i="0" lang="en-GB" sz="1200" u="none" cap="none" strike="noStrike">
                <a:solidFill>
                  <a:schemeClr val="dk1"/>
                </a:solidFill>
                <a:latin typeface="Calibri"/>
                <a:ea typeface="Calibri"/>
                <a:cs typeface="Calibri"/>
                <a:sym typeface="Calibri"/>
              </a:rPr>
              <a:t>Say:</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b="0" i="0" sz="1200" u="none" cap="none" strike="noStrike">
              <a:solidFill>
                <a:schemeClr val="dk1"/>
              </a:solidFill>
              <a:latin typeface="Calibri"/>
              <a:ea typeface="Calibri"/>
              <a:cs typeface="Calibri"/>
              <a:sym typeface="Calibri"/>
            </a:endParaRPr>
          </a:p>
        </p:txBody>
      </p:sp>
      <p:sp>
        <p:nvSpPr>
          <p:cNvPr id="203" name="Google Shape;203;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by the defender or the attacker.</a:t>
            </a:r>
            <a:endParaRPr/>
          </a:p>
          <a:p>
            <a:pPr indent="-171450" lvl="0" marL="171450" marR="0" rtl="0" algn="l">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Touches should be claimed by the defender</a:t>
            </a:r>
            <a:endParaRPr/>
          </a:p>
          <a:p>
            <a:pPr indent="-171450" lvl="0" marL="171450" marR="0" rtl="0" algn="l">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on any part of the body, hair or clothing or the ball.</a:t>
            </a:r>
            <a:endParaRPr/>
          </a:p>
          <a:p>
            <a:pPr indent="-171450" lvl="0" marL="171450" marR="0" rtl="0" algn="l">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It must be made with a minimum of force</a:t>
            </a:r>
            <a:endParaRPr/>
          </a:p>
        </p:txBody>
      </p:sp>
      <p:sp>
        <p:nvSpPr>
          <p:cNvPr id="223" name="Google Shape;223;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Following a Touch, the attacker must perform a roll ball at the mark</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The mark is where the Touch occurred</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If the Touch count reaches 6, a change of possession occurs</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9" name="Google Shape;239;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 roll ball must be controlled. The ball must be placed on the ground with a minimum of a foot passing over.</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The ball does not have to be rolled, but if it is it must not be rolled not more than 1m.</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A roll ball must be performed with hips parallel to the sidelines</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9" name="Google Shape;249;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Once the Touch occurs, the defence must retreat “5m” (this is commonly 6-7m). The defence may not advance until they reach the 5m line.</a:t>
            </a:r>
            <a:endParaRPr/>
          </a:p>
          <a:p>
            <a:pPr indent="0" lvl="0" marL="0" marR="0" rtl="0" algn="l">
              <a:spcBef>
                <a:spcPts val="0"/>
              </a:spcBef>
              <a:spcAft>
                <a:spcPts val="0"/>
              </a:spcAft>
              <a:buNone/>
            </a:pPr>
            <a:r>
              <a:rPr b="0" i="0" lang="en-GB" sz="1200" u="none" cap="none" strike="noStrike">
                <a:solidFill>
                  <a:srgbClr val="FF0000"/>
                </a:solidFill>
                <a:latin typeface="Calibri"/>
                <a:ea typeface="Calibri"/>
                <a:cs typeface="Calibri"/>
                <a:sym typeface="Calibri"/>
              </a:rPr>
              <a:t>The referee anticipates the next Touch and positions on the new “5m”, 1-2 players left or right of the ball. – separate slide?</a:t>
            </a:r>
            <a:endParaRPr b="0" i="0" sz="1200" u="none" cap="none" strike="noStrike">
              <a:solidFill>
                <a:srgbClr val="FF0000"/>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rgbClr val="FF0000"/>
                </a:solidFill>
                <a:latin typeface="Calibri"/>
                <a:ea typeface="Calibri"/>
                <a:cs typeface="Calibri"/>
                <a:sym typeface="Calibri"/>
              </a:rPr>
              <a:t>The support referees  are to be in line with the control referee at the new “5m”. – separate slide?</a:t>
            </a:r>
            <a:endParaRPr b="0" i="0" sz="1200" u="none" cap="none" strike="noStrike">
              <a:solidFill>
                <a:srgbClr val="FF0000"/>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7" name="Google Shape;257;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4" name="Google Shape;264;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6th touch</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out of play</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ball to ground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rollball</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tap</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caught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places the ball on or over the scoreline</a:t>
            </a:r>
            <a:endParaRPr b="0" i="0" sz="1200" u="none" cap="none" strike="noStrike">
              <a:solidFill>
                <a:schemeClr val="dk1"/>
              </a:solidFill>
              <a:latin typeface="Calibri"/>
              <a:ea typeface="Calibri"/>
              <a:cs typeface="Calibri"/>
              <a:sym typeface="Calibri"/>
            </a:endParaRPr>
          </a:p>
        </p:txBody>
      </p:sp>
      <p:sp>
        <p:nvSpPr>
          <p:cNvPr id="277" name="Google Shape;277;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Discuss how play restarts after a change of possession (roll ball on the mark, touch count</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restarts, defence gets back onside)</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Also discuss what the mark is and where it is.</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 Discuss where the referee needs to be after the</a:t>
            </a:r>
            <a:endParaRPr b="0" i="0" sz="1200" u="none" cap="none" strike="noStrike">
              <a:solidFill>
                <a:schemeClr val="dk1"/>
              </a:solidFill>
              <a:latin typeface="Calibri"/>
              <a:ea typeface="Calibri"/>
              <a:cs typeface="Calibri"/>
              <a:sym typeface="Calibri"/>
            </a:endParaRPr>
          </a:p>
        </p:txBody>
      </p:sp>
      <p:sp>
        <p:nvSpPr>
          <p:cNvPr id="284" name="Google Shape;284;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26" name="Google Shape;326;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34" name="Google Shape;334;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Much harder work being the onfield ref, so if there are 2/3 referees, onfield responsibility should be shared evenly</a:t>
            </a:r>
            <a:endParaRPr/>
          </a:p>
        </p:txBody>
      </p:sp>
      <p:sp>
        <p:nvSpPr>
          <p:cNvPr id="347" name="Google Shape;347;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Expand on Score and Change of possession interchanges, just mention penalty and player subbing but say this isn’t required for L1</a:t>
            </a:r>
            <a:endParaRPr b="0" i="0" sz="1200" u="none" cap="none" strike="noStrike">
              <a:solidFill>
                <a:schemeClr val="dk1"/>
              </a:solidFill>
              <a:latin typeface="Calibri"/>
              <a:ea typeface="Calibri"/>
              <a:cs typeface="Calibri"/>
              <a:sym typeface="Calibri"/>
            </a:endParaRPr>
          </a:p>
        </p:txBody>
      </p:sp>
      <p:sp>
        <p:nvSpPr>
          <p:cNvPr id="356" name="Google Shape;356;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For scores, onfield ref needs to come off to mark the score, so sideline ref should head for 10m line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For change of possession, ball should be within approx. 10m of sideline</a:t>
            </a:r>
            <a:endParaRPr b="0" i="0" sz="1200" u="none" cap="none" strike="noStrike">
              <a:solidFill>
                <a:schemeClr val="dk1"/>
              </a:solidFill>
              <a:latin typeface="Calibri"/>
              <a:ea typeface="Calibri"/>
              <a:cs typeface="Calibri"/>
              <a:sym typeface="Calibri"/>
            </a:endParaRPr>
          </a:p>
        </p:txBody>
      </p:sp>
      <p:sp>
        <p:nvSpPr>
          <p:cNvPr id="364" name="Google Shape;364;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77" name="Google Shape;377;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5m, and the ball is outside the 5m; defenders are to move forward from their scoreline and continue to do so until a touch is affected. Explain also when this ends – at the next touch, or if the ball comes within the 5m zone.</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85" name="Google Shape;385;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99" name="Google Shape;399;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1" name="Google Shape;411;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4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7" name="Google Shape;417;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Read aloud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How many people read ‘the’ twice?</a:t>
            </a:r>
            <a:endParaRPr b="0" i="0" sz="1200" u="none" cap="none" strike="noStrike">
              <a:solidFill>
                <a:schemeClr val="dk1"/>
              </a:solidFill>
              <a:latin typeface="Calibri"/>
              <a:ea typeface="Calibri"/>
              <a:cs typeface="Calibri"/>
              <a:sym typeface="Calibri"/>
            </a:endParaRPr>
          </a:p>
        </p:txBody>
      </p:sp>
      <p:sp>
        <p:nvSpPr>
          <p:cNvPr id="430" name="Google Shape;430;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Voice-Tone – 38%</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Body Language – 55%</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Words – 7%</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37" name="Google Shape;437;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4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3" name="Google Shape;443;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0" name="Google Shape;450;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sng" cap="none" strike="noStrike">
                <a:solidFill>
                  <a:schemeClr val="dk1"/>
                </a:solidFill>
                <a:latin typeface="Calibri"/>
                <a:ea typeface="Calibri"/>
                <a:cs typeface="Calibri"/>
                <a:sym typeface="Calibri"/>
              </a:rPr>
              <a:t>Positive Outcome</a:t>
            </a:r>
            <a:endParaRPr/>
          </a:p>
          <a:p>
            <a:pPr indent="-76200" lvl="0" marL="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sng" cap="none" strike="noStrike">
                <a:solidFill>
                  <a:schemeClr val="dk1"/>
                </a:solidFill>
                <a:latin typeface="Calibri"/>
                <a:ea typeface="Calibri"/>
                <a:cs typeface="Calibri"/>
                <a:sym typeface="Calibri"/>
              </a:rPr>
              <a:t>Negative Outcome</a:t>
            </a:r>
            <a:endParaRPr/>
          </a:p>
          <a:p>
            <a:pPr indent="-76200" lvl="0" marL="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51" name="Google Shape;451;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sng" cap="none" strike="noStrike">
                <a:solidFill>
                  <a:schemeClr val="dk1"/>
                </a:solidFill>
                <a:latin typeface="Calibri"/>
                <a:ea typeface="Calibri"/>
                <a:cs typeface="Calibri"/>
                <a:sym typeface="Calibri"/>
              </a:rPr>
              <a:t>Positive Outcome</a:t>
            </a:r>
            <a:endParaRPr/>
          </a:p>
          <a:p>
            <a:pPr indent="-76200" lvl="0" marL="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GB" sz="1200" u="sng" cap="none" strike="noStrike">
                <a:solidFill>
                  <a:schemeClr val="dk1"/>
                </a:solidFill>
                <a:latin typeface="Calibri"/>
                <a:ea typeface="Calibri"/>
                <a:cs typeface="Calibri"/>
                <a:sym typeface="Calibri"/>
              </a:rPr>
              <a:t>Negative Outcome</a:t>
            </a:r>
            <a:endParaRPr/>
          </a:p>
          <a:p>
            <a:pPr indent="-76200" lvl="0" marL="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The offside player makes a touch, a penalty is called, stopping the attacking team’s flow.</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60" name="Google Shape;460;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5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5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4" name="Google Shape;474;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9" name="Google Shape;479;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80" name="Google Shape;480;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6" name="Google Shape;486;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87" name="Google Shape;487;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4" name="Google Shape;494;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95" name="Google Shape;495;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5" name="Google Shape;505;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06" name="Google Shape;506;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14" name="Google Shape;514;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0" name="Google Shape;520;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Q&amp;A session to encourage audience participation, so questions scroll up 1 at a time</a:t>
            </a:r>
            <a:endParaRPr/>
          </a:p>
          <a:p>
            <a:pPr indent="0" lvl="0" marL="0" marR="0" rtl="0" algn="l">
              <a:spcBef>
                <a:spcPts val="0"/>
              </a:spcBef>
              <a:spcAft>
                <a:spcPts val="0"/>
              </a:spcAft>
              <a:buNone/>
            </a:pPr>
            <a:r>
              <a:rPr b="0" i="0" lang="en-GB" sz="1200" u="none" cap="none" strike="noStrik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b="0" i="0" sz="1200" u="none" cap="none" strike="noStrike">
              <a:solidFill>
                <a:schemeClr val="dk1"/>
              </a:solidFill>
              <a:latin typeface="Calibri"/>
              <a:ea typeface="Calibri"/>
              <a:cs typeface="Calibri"/>
              <a:sym typeface="Calibri"/>
            </a:endParaRPr>
          </a:p>
        </p:txBody>
      </p:sp>
      <p:sp>
        <p:nvSpPr>
          <p:cNvPr id="526" name="Google Shape;526;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9" name="Google Shape;539;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4" name="Google Shape;544;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6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0" name="Google Shape;550;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12" name="Google Shape;612;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2"/>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0" name="Google Shape;20;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1" name="Google Shape;71;p11"/>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12"/>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7" name="Google Shape;77;p12"/>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14"/>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4" name="Google Shape;84;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3" name="Google Shape;33;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1" name="Google Shape;41;p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8" name="Google Shape;48;p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4" name="Google Shape;64;p10"/>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Arial"/>
                <a:ea typeface="Arial"/>
                <a:cs typeface="Arial"/>
                <a:sym typeface="Arial"/>
              </a:defRPr>
            </a:lvl1pPr>
            <a:lvl2pPr indent="0" lvl="1" marL="0" marR="0" rtl="0" algn="r">
              <a:spcBef>
                <a:spcPts val="0"/>
              </a:spcBef>
              <a:buNone/>
              <a:defRPr sz="1200">
                <a:solidFill>
                  <a:srgbClr val="888888"/>
                </a:solidFill>
                <a:latin typeface="Arial"/>
                <a:ea typeface="Arial"/>
                <a:cs typeface="Arial"/>
                <a:sym typeface="Arial"/>
              </a:defRPr>
            </a:lvl2pPr>
            <a:lvl3pPr indent="0" lvl="2" marL="0" marR="0" rtl="0" algn="r">
              <a:spcBef>
                <a:spcPts val="0"/>
              </a:spcBef>
              <a:buNone/>
              <a:defRPr sz="1200">
                <a:solidFill>
                  <a:srgbClr val="888888"/>
                </a:solidFill>
                <a:latin typeface="Arial"/>
                <a:ea typeface="Arial"/>
                <a:cs typeface="Arial"/>
                <a:sym typeface="Arial"/>
              </a:defRPr>
            </a:lvl3pPr>
            <a:lvl4pPr indent="0" lvl="3" marL="0" marR="0" rtl="0" algn="r">
              <a:spcBef>
                <a:spcPts val="0"/>
              </a:spcBef>
              <a:buNone/>
              <a:defRPr sz="1200">
                <a:solidFill>
                  <a:srgbClr val="888888"/>
                </a:solidFill>
                <a:latin typeface="Arial"/>
                <a:ea typeface="Arial"/>
                <a:cs typeface="Arial"/>
                <a:sym typeface="Arial"/>
              </a:defRPr>
            </a:lvl4pPr>
            <a:lvl5pPr indent="0" lvl="4" marL="0" marR="0" rtl="0" algn="r">
              <a:spcBef>
                <a:spcPts val="0"/>
              </a:spcBef>
              <a:buNone/>
              <a:defRPr sz="1200">
                <a:solidFill>
                  <a:srgbClr val="888888"/>
                </a:solidFill>
                <a:latin typeface="Arial"/>
                <a:ea typeface="Arial"/>
                <a:cs typeface="Arial"/>
                <a:sym typeface="Arial"/>
              </a:defRPr>
            </a:lvl5pPr>
            <a:lvl6pPr indent="0" lvl="5" marL="0" marR="0" rtl="0" algn="r">
              <a:spcBef>
                <a:spcPts val="0"/>
              </a:spcBef>
              <a:buNone/>
              <a:defRPr sz="1200">
                <a:solidFill>
                  <a:srgbClr val="888888"/>
                </a:solidFill>
                <a:latin typeface="Arial"/>
                <a:ea typeface="Arial"/>
                <a:cs typeface="Arial"/>
                <a:sym typeface="Arial"/>
              </a:defRPr>
            </a:lvl6pPr>
            <a:lvl7pPr indent="0" lvl="6" marL="0" marR="0" rtl="0" algn="r">
              <a:spcBef>
                <a:spcPts val="0"/>
              </a:spcBef>
              <a:buNone/>
              <a:defRPr sz="1200">
                <a:solidFill>
                  <a:srgbClr val="888888"/>
                </a:solidFill>
                <a:latin typeface="Arial"/>
                <a:ea typeface="Arial"/>
                <a:cs typeface="Arial"/>
                <a:sym typeface="Arial"/>
              </a:defRPr>
            </a:lvl7pPr>
            <a:lvl8pPr indent="0" lvl="7" marL="0" marR="0" rtl="0" algn="r">
              <a:spcBef>
                <a:spcPts val="0"/>
              </a:spcBef>
              <a:buNone/>
              <a:defRPr sz="1200">
                <a:solidFill>
                  <a:srgbClr val="888888"/>
                </a:solidFill>
                <a:latin typeface="Arial"/>
                <a:ea typeface="Arial"/>
                <a:cs typeface="Arial"/>
                <a:sym typeface="Arial"/>
              </a:defRPr>
            </a:lvl8pPr>
            <a:lvl9pPr indent="0" lvl="8" marL="0" marR="0" rtl="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2.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1"/>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1"/>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1"/>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9.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5.png"/><Relationship Id="rId4" Type="http://schemas.openxmlformats.org/officeDocument/2006/relationships/image" Target="../media/image38.jpg"/><Relationship Id="rId5" Type="http://schemas.openxmlformats.org/officeDocument/2006/relationships/image" Target="../media/image20.png"/><Relationship Id="rId6" Type="http://schemas.openxmlformats.org/officeDocument/2006/relationships/image" Target="../media/image30.png"/><Relationship Id="rId7" Type="http://schemas.openxmlformats.org/officeDocument/2006/relationships/image" Target="../media/image33.png"/><Relationship Id="rId8"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jp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9.png"/><Relationship Id="rId4" Type="http://schemas.openxmlformats.org/officeDocument/2006/relationships/image" Target="../media/image24.png"/><Relationship Id="rId5" Type="http://schemas.openxmlformats.org/officeDocument/2006/relationships/image" Target="../media/image34.png"/><Relationship Id="rId6" Type="http://schemas.openxmlformats.org/officeDocument/2006/relationships/image" Target="../media/image23.png"/><Relationship Id="rId7"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7.png"/><Relationship Id="rId4" Type="http://schemas.openxmlformats.org/officeDocument/2006/relationships/image" Target="../media/image39.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3.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1.jpg"/><Relationship Id="rId4" Type="http://schemas.openxmlformats.org/officeDocument/2006/relationships/image" Target="../media/image52.png"/><Relationship Id="rId5" Type="http://schemas.openxmlformats.org/officeDocument/2006/relationships/image" Target="../media/image42.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1.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4.png"/><Relationship Id="rId4" Type="http://schemas.openxmlformats.org/officeDocument/2006/relationships/image" Target="../media/image44.png"/><Relationship Id="rId5" Type="http://schemas.openxmlformats.org/officeDocument/2006/relationships/image" Target="../media/image50.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12.png"/><Relationship Id="rId4" Type="http://schemas.openxmlformats.org/officeDocument/2006/relationships/image" Target="../media/image49.jpg"/><Relationship Id="rId5" Type="http://schemas.openxmlformats.org/officeDocument/2006/relationships/image" Target="../media/image46.jpg"/><Relationship Id="rId6" Type="http://schemas.openxmlformats.org/officeDocument/2006/relationships/image" Target="../media/image56.jpg"/><Relationship Id="rId7" Type="http://schemas.openxmlformats.org/officeDocument/2006/relationships/image" Target="../media/image55.jpg"/></Relationships>
</file>

<file path=ppt/slides/_rels/slide7.xml.rels><?xml version="1.0" encoding="UTF-8" standalone="yes"?><Relationships xmlns="http://schemas.openxmlformats.org/package/2006/relationships"><Relationship Id="rId10"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image" Target="../media/image8.jpg"/><Relationship Id="rId7" Type="http://schemas.openxmlformats.org/officeDocument/2006/relationships/image" Target="../media/image11.png"/><Relationship Id="rId8"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5"/>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WELCOME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Pre-Game Overview</a:t>
            </a:r>
            <a:endParaRPr/>
          </a:p>
        </p:txBody>
      </p:sp>
      <p:sp>
        <p:nvSpPr>
          <p:cNvPr id="158" name="Google Shape;158;p24"/>
          <p:cNvSpPr/>
          <p:nvPr/>
        </p:nvSpPr>
        <p:spPr>
          <a:xfrm>
            <a:off x="827584" y="2132856"/>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What items of equipment should each referee  have with them at the start of a game?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Proper Starting Mindset</a:t>
            </a:r>
            <a:endParaRPr/>
          </a:p>
        </p:txBody>
      </p:sp>
      <p:sp>
        <p:nvSpPr>
          <p:cNvPr id="164" name="Google Shape;164;p25"/>
          <p:cNvSpPr/>
          <p:nvPr/>
        </p:nvSpPr>
        <p:spPr>
          <a:xfrm>
            <a:off x="827584" y="2132856"/>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1" marL="457200" marR="0" rtl="0" algn="l">
              <a:spcBef>
                <a:spcPts val="0"/>
              </a:spcBef>
              <a:spcAft>
                <a:spcPts val="0"/>
              </a:spcAft>
              <a:buNone/>
            </a:pPr>
            <a:r>
              <a:rPr b="0" i="0" lang="en-GB" sz="2400" u="none" cap="none" strike="noStrike">
                <a:solidFill>
                  <a:schemeClr val="lt1"/>
                </a:solidFill>
                <a:latin typeface="Calibri"/>
                <a:ea typeface="Calibri"/>
                <a:cs typeface="Calibri"/>
                <a:sym typeface="Calibri"/>
              </a:rPr>
              <a:t>The strength of the team is each individual member.  The strength of each member is the team.</a:t>
            </a:r>
            <a:endParaRPr/>
          </a:p>
          <a:p>
            <a:pPr indent="0" lvl="1" marL="457200" marR="0" rtl="0" algn="l">
              <a:spcBef>
                <a:spcPts val="0"/>
              </a:spcBef>
              <a:spcAft>
                <a:spcPts val="0"/>
              </a:spcAft>
              <a:buNone/>
            </a:pPr>
            <a:r>
              <a:rPr b="0" i="1" lang="en-GB" sz="2400" u="none" cap="none" strike="noStrike">
                <a:solidFill>
                  <a:schemeClr val="lt1"/>
                </a:solidFill>
                <a:latin typeface="Calibri"/>
                <a:ea typeface="Calibri"/>
                <a:cs typeface="Calibri"/>
                <a:sym typeface="Calibri"/>
              </a:rPr>
              <a:t>                                                                                 Phil Jackson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Agreeing how you will buddy referee</a:t>
            </a:r>
            <a:endParaRPr/>
          </a:p>
        </p:txBody>
      </p:sp>
      <p:pic>
        <p:nvPicPr>
          <p:cNvPr id="171" name="Google Shape;171;p26"/>
          <p:cNvPicPr preferRelativeResize="0"/>
          <p:nvPr/>
        </p:nvPicPr>
        <p:blipFill rotWithShape="1">
          <a:blip r:embed="rId3">
            <a:alphaModFix/>
          </a:blip>
          <a:srcRect b="0" l="0" r="0" t="0"/>
          <a:stretch/>
        </p:blipFill>
        <p:spPr>
          <a:xfrm>
            <a:off x="1043609" y="3410248"/>
            <a:ext cx="4392488" cy="2452215"/>
          </a:xfrm>
          <a:prstGeom prst="rect">
            <a:avLst/>
          </a:prstGeom>
          <a:noFill/>
          <a:ln>
            <a:noFill/>
          </a:ln>
        </p:spPr>
      </p:pic>
      <p:sp>
        <p:nvSpPr>
          <p:cNvPr id="172" name="Google Shape;172;p26"/>
          <p:cNvSpPr/>
          <p:nvPr/>
        </p:nvSpPr>
        <p:spPr>
          <a:xfrm>
            <a:off x="899592" y="1671099"/>
            <a:ext cx="7992888" cy="2965256"/>
          </a:xfrm>
          <a:prstGeom prst="rect">
            <a:avLst/>
          </a:prstGeom>
          <a:solidFill>
            <a:srgbClr val="17365D">
              <a:alpha val="35686"/>
            </a:srgbClr>
          </a:solidFill>
          <a:ln>
            <a:noFill/>
          </a:ln>
        </p:spPr>
        <p:txBody>
          <a:bodyPr anchorCtr="0" anchor="t" bIns="45700" lIns="91425" spcFirstLastPara="1" rIns="91425" wrap="square" tIns="45700">
            <a:noAutofit/>
          </a:bodyPr>
          <a:lstStyle/>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Which side is the score card on?</a:t>
            </a:r>
            <a:endParaRPr/>
          </a:p>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and when will you  interchange?</a:t>
            </a:r>
            <a:endParaRPr/>
          </a:p>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Who is checking the field and players?</a:t>
            </a:r>
            <a:endParaRPr/>
          </a:p>
          <a:p>
            <a:pPr indent="0" lvl="0" marL="0" marR="0" rtl="0" algn="l">
              <a:spcBef>
                <a:spcPts val="0"/>
              </a:spcBef>
              <a:spcAft>
                <a:spcPts val="0"/>
              </a:spcAft>
              <a:buNone/>
            </a:pPr>
            <a:r>
              <a:t/>
            </a:r>
            <a:endParaRPr sz="2800">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Referee Pre-Game Preparation</a:t>
            </a:r>
            <a:endParaRPr/>
          </a:p>
        </p:txBody>
      </p:sp>
      <p:pic>
        <p:nvPicPr>
          <p:cNvPr descr="http://www.betterrugbycoaching.com/images/rugby-drill-content/rugby_drill_image224.gif" id="179" name="Google Shape;179;p27"/>
          <p:cNvPicPr preferRelativeResize="0"/>
          <p:nvPr/>
        </p:nvPicPr>
        <p:blipFill rotWithShape="1">
          <a:blip r:embed="rId3">
            <a:alphaModFix/>
          </a:blip>
          <a:srcRect b="0" l="0" r="0" t="0"/>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965256"/>
          </a:xfrm>
          <a:prstGeom prst="rect">
            <a:avLst/>
          </a:prstGeom>
          <a:solidFill>
            <a:srgbClr val="17365D">
              <a:alpha val="35686"/>
            </a:srgbClr>
          </a:solidFill>
          <a:ln>
            <a:noFill/>
          </a:ln>
        </p:spPr>
        <p:txBody>
          <a:bodyPr anchorCtr="0" anchor="t" bIns="45700" lIns="91425" spcFirstLastPara="1" rIns="91425" wrap="square" tIns="45700">
            <a:noAutofit/>
          </a:bodyPr>
          <a:lstStyle/>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indent="-279400" lvl="0" marL="457200" marR="0" rtl="0" algn="l">
              <a:spcBef>
                <a:spcPts val="0"/>
              </a:spcBef>
              <a:spcAft>
                <a:spcPts val="0"/>
              </a:spcAft>
              <a:buClr>
                <a:schemeClr val="dk1"/>
              </a:buClr>
              <a:buSzPts val="2800"/>
              <a:buFont typeface="Arial"/>
              <a:buNone/>
            </a:pPr>
            <a:r>
              <a:t/>
            </a:r>
            <a:endParaRPr sz="2800">
              <a:solidFill>
                <a:schemeClr val="lt1"/>
              </a:solidFill>
              <a:latin typeface="Arial"/>
              <a:ea typeface="Arial"/>
              <a:cs typeface="Arial"/>
              <a:sym typeface="Arial"/>
            </a:endParaRPr>
          </a:p>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indent="0" lvl="0" marL="0" marR="0" rtl="0" algn="l">
              <a:spcBef>
                <a:spcPts val="0"/>
              </a:spcBef>
              <a:spcAft>
                <a:spcPts val="0"/>
              </a:spcAft>
              <a:buNone/>
            </a:pPr>
            <a:r>
              <a:t/>
            </a:r>
            <a:endParaRPr sz="2800">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pic>
        <p:nvPicPr>
          <p:cNvPr id="198" name="Google Shape;198;p30"/>
          <p:cNvPicPr preferRelativeResize="0"/>
          <p:nvPr/>
        </p:nvPicPr>
        <p:blipFill rotWithShape="1">
          <a:blip r:embed="rId3">
            <a:alphaModFix/>
          </a:blip>
          <a:srcRect b="0" l="0" r="0" t="0"/>
          <a:stretch/>
        </p:blipFill>
        <p:spPr>
          <a:xfrm>
            <a:off x="1043608" y="2204864"/>
            <a:ext cx="6551613" cy="3657600"/>
          </a:xfrm>
          <a:prstGeom prst="rect">
            <a:avLst/>
          </a:prstGeom>
          <a:noFill/>
          <a:ln>
            <a:noFill/>
          </a:ln>
        </p:spPr>
      </p:pic>
      <p:sp>
        <p:nvSpPr>
          <p:cNvPr id="199" name="Google Shape;199;p30"/>
          <p:cNvSpPr/>
          <p:nvPr/>
        </p:nvSpPr>
        <p:spPr>
          <a:xfrm>
            <a:off x="899592" y="1399848"/>
            <a:ext cx="7992888" cy="661000"/>
          </a:xfrm>
          <a:prstGeom prst="rect">
            <a:avLst/>
          </a:prstGeom>
          <a:solidFill>
            <a:srgbClr val="17365D">
              <a:alpha val="35686"/>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stands where?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http://www.englandtouch.org.uk/wp/wp-content/uploads/Referees-Euros-2014-v2.png" id="205" name="Google Shape;205;p31"/>
          <p:cNvPicPr preferRelativeResize="0"/>
          <p:nvPr/>
        </p:nvPicPr>
        <p:blipFill rotWithShape="1">
          <a:blip r:embed="rId3">
            <a:alphaModFix/>
          </a:blip>
          <a:srcRect b="0" l="0" r="0" t="0"/>
          <a:stretch/>
        </p:blipFill>
        <p:spPr>
          <a:xfrm>
            <a:off x="107504" y="620688"/>
            <a:ext cx="8604448" cy="4840002"/>
          </a:xfrm>
          <a:prstGeom prst="rect">
            <a:avLst/>
          </a:prstGeom>
          <a:noFill/>
          <a:ln>
            <a:noFill/>
          </a:ln>
          <a:effectLst>
            <a:outerShdw blurRad="76200" kx="1200000" rotWithShape="0" algn="br" sy="23000">
              <a:srgbClr val="000000">
                <a:alpha val="20000"/>
              </a:srgbClr>
            </a:outerShdw>
          </a:effectLst>
        </p:spPr>
      </p:pic>
      <p:sp>
        <p:nvSpPr>
          <p:cNvPr id="206" name="Google Shape;206;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3706205"/>
            <a:ext cx="7272808" cy="165618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The referee’s shadow</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Taking the Tap</a:t>
            </a:r>
            <a:endParaRPr/>
          </a:p>
        </p:txBody>
      </p:sp>
      <p:pic>
        <p:nvPicPr>
          <p:cNvPr id="213" name="Google Shape;213;p32"/>
          <p:cNvPicPr preferRelativeResize="0"/>
          <p:nvPr/>
        </p:nvPicPr>
        <p:blipFill rotWithShape="1">
          <a:blip r:embed="rId3">
            <a:alphaModFix/>
          </a:blip>
          <a:srcRect b="0" l="0" r="0" t="0"/>
          <a:stretch/>
        </p:blipFill>
        <p:spPr>
          <a:xfrm>
            <a:off x="398524" y="1700808"/>
            <a:ext cx="4321175" cy="2482850"/>
          </a:xfrm>
          <a:prstGeom prst="rect">
            <a:avLst/>
          </a:prstGeom>
          <a:noFill/>
          <a:ln>
            <a:noFill/>
          </a:ln>
        </p:spPr>
      </p:pic>
      <p:pic>
        <p:nvPicPr>
          <p:cNvPr id="214" name="Google Shape;214;p32"/>
          <p:cNvPicPr preferRelativeResize="0"/>
          <p:nvPr/>
        </p:nvPicPr>
        <p:blipFill rotWithShape="1">
          <a:blip r:embed="rId4">
            <a:alphaModFix/>
          </a:blip>
          <a:srcRect b="0" l="0" r="0" t="0"/>
          <a:stretch/>
        </p:blipFill>
        <p:spPr>
          <a:xfrm>
            <a:off x="4427984" y="3284985"/>
            <a:ext cx="3744416" cy="226495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3"/>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Agenda</a:t>
            </a:r>
            <a:endParaRPr/>
          </a:p>
        </p:txBody>
      </p:sp>
      <p:sp>
        <p:nvSpPr>
          <p:cNvPr id="98" name="Google Shape;98;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Why you are interested in becoming a referee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Touch 1.01</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Pre-Game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Starting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The Touch</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Change of Possession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Penalties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Interchanges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Scoring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Positioning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Communication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Conflict Management</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End of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Sports Officials Responsibilities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descr="http://www.google.co.uk/url?sa=i&amp;source=images&amp;cd=&amp;ved=0CAUQjBw&amp;url=http%3A%2F%2Fi.ytimg.com%2Fvi%2FVDocljyLnpw%2Fhqdefault.jpg&amp;ei=By_7VI-cLobuUsSTgtAP&amp;psig=AFQjCNEWeUuv2eu7apTXjEGXgBUsMXe8uw&amp;ust=1425834119831885" id="226" name="Google Shape;226;p34"/>
          <p:cNvPicPr preferRelativeResize="0"/>
          <p:nvPr/>
        </p:nvPicPr>
        <p:blipFill rotWithShape="1">
          <a:blip r:embed="rId3">
            <a:alphaModFix/>
          </a:blip>
          <a:srcRect b="0" l="0" r="0" t="0"/>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65D"/>
              </a:buClr>
              <a:buSzPts val="2400"/>
              <a:buFont typeface="Arial"/>
              <a:buNone/>
            </a:pPr>
            <a:r>
              <a:rPr b="0" i="0" lang="en-GB" sz="2400" u="none" cap="none" strike="noStrike">
                <a:solidFill>
                  <a:srgbClr val="17365D"/>
                </a:solidFill>
                <a:latin typeface="Arial"/>
                <a:ea typeface="Arial"/>
                <a:cs typeface="Arial"/>
                <a:sym typeface="Arial"/>
              </a:rPr>
              <a:t>Both the defender and the attacker</a:t>
            </a:r>
            <a:endParaRPr/>
          </a:p>
        </p:txBody>
      </p:sp>
      <p:pic>
        <p:nvPicPr>
          <p:cNvPr descr="Image result for touch" id="230" name="Google Shape;230;p34"/>
          <p:cNvPicPr preferRelativeResize="0"/>
          <p:nvPr/>
        </p:nvPicPr>
        <p:blipFill rotWithShape="1">
          <a:blip r:embed="rId4">
            <a:alphaModFix/>
          </a:blip>
          <a:srcRect b="0" l="0" r="0" t="0"/>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descr="https://wildwesttouch.files.wordpress.com/2012/01/kev-hobbs.jpg" id="232" name="Google Shape;232;p34"/>
            <p:cNvPicPr preferRelativeResize="0"/>
            <p:nvPr/>
          </p:nvPicPr>
          <p:blipFill rotWithShape="1">
            <a:blip r:embed="rId5">
              <a:alphaModFix/>
            </a:blip>
            <a:srcRect b="0" l="0" r="0" t="0"/>
            <a:stretch/>
          </p:blipFill>
          <p:spPr>
            <a:xfrm>
              <a:off x="1693797" y="1052736"/>
              <a:ext cx="3599160" cy="4798880"/>
            </a:xfrm>
            <a:prstGeom prst="rect">
              <a:avLst/>
            </a:prstGeom>
            <a:noFill/>
            <a:ln>
              <a:noFill/>
            </a:ln>
          </p:spPr>
        </p:pic>
        <p:pic>
          <p:nvPicPr>
            <p:cNvPr descr="http://www.google.co.uk/url?sa=i&amp;source=images&amp;cd=&amp;ved=0CAUQjBw&amp;url=http%3A%2F%2F67.23.252.251%2F~stylex%2Fimage%2Fcache%2Fdata%2Fchina%2F237-600x600.png&amp;ei=3zT7VKL6HMbeU6enhMgK&amp;psig=AFQjCNHhu-MHSJakZNo-smF_cD1qxVltiA&amp;ust=1425835615538231" id="233" name="Google Shape;233;p34"/>
            <p:cNvPicPr preferRelativeResize="0"/>
            <p:nvPr/>
          </p:nvPicPr>
          <p:blipFill rotWithShape="1">
            <a:blip r:embed="rId6">
              <a:alphaModFix/>
            </a:blip>
            <a:srcRect b="0" l="0" r="0" t="0"/>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b="0" l="0" r="0" t="0"/>
          <a:stretch/>
        </p:blipFill>
        <p:spPr>
          <a:xfrm>
            <a:off x="6372200" y="4289141"/>
            <a:ext cx="986315" cy="1588131"/>
          </a:xfrm>
          <a:prstGeom prst="rect">
            <a:avLst/>
          </a:prstGeom>
          <a:noFill/>
          <a:ln>
            <a:noFill/>
          </a:ln>
        </p:spPr>
      </p:pic>
      <p:pic>
        <p:nvPicPr>
          <p:cNvPr descr="http://www-static2.spulsecdn.net/pics/00/01/11/48/1114878_1_O.jpg" id="235" name="Google Shape;235;p34"/>
          <p:cNvPicPr preferRelativeResize="0"/>
          <p:nvPr/>
        </p:nvPicPr>
        <p:blipFill rotWithShape="1">
          <a:blip r:embed="rId8">
            <a:alphaModFix/>
          </a:blip>
          <a:srcRect b="0" l="0" r="0" t="0"/>
          <a:stretch/>
        </p:blipFill>
        <p:spPr>
          <a:xfrm>
            <a:off x="7433894" y="3898718"/>
            <a:ext cx="1386578" cy="190654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242" name="Google Shape;242;p35"/>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440"/>
              <a:buFont typeface="Arial"/>
              <a:buNone/>
            </a:pPr>
            <a:r>
              <a:rPr b="0" i="0" lang="en-GB" sz="2400" u="none" cap="none" strike="noStrike">
                <a:solidFill>
                  <a:schemeClr val="dk1"/>
                </a:solidFill>
                <a:latin typeface="Arial"/>
                <a:ea typeface="Arial"/>
                <a:cs typeface="Arial"/>
                <a:sym typeface="Arial"/>
              </a:rPr>
              <a:t>If the Touch count reaches 6, a change of possession occurs</a:t>
            </a:r>
            <a:endParaRPr/>
          </a:p>
        </p:txBody>
      </p:sp>
      <p:pic>
        <p:nvPicPr>
          <p:cNvPr descr="http://www.google.co.uk/url?sa=i&amp;source=images&amp;cd=&amp;ved=0CAUQjBw&amp;url=http%3A%2F%2Fwww.buzzardrugby.co.uk%2Ftwo%2Folympic%2Fcache%2Flofthumbs%2F650x300-ball2.jpg&amp;ei=Azj7VOe4CIT2UJCXhNgE&amp;psig=AFQjCNFfYOxp5YtKu8x7YnwVNSKSPFunxg&amp;ust=1425836419196146" id="243" name="Google Shape;243;p35"/>
          <p:cNvPicPr preferRelativeResize="0"/>
          <p:nvPr/>
        </p:nvPicPr>
        <p:blipFill rotWithShape="1">
          <a:blip r:embed="rId3">
            <a:alphaModFix/>
          </a:blip>
          <a:srcRect b="0" l="0" r="0" t="0"/>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Following a touch, the attacker must roll the ball at 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a:t>
            </a:r>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 is where the touch occurred.</a:t>
            </a:r>
            <a:endParaRPr/>
          </a:p>
        </p:txBody>
      </p:sp>
      <p:pic>
        <p:nvPicPr>
          <p:cNvPr descr="http://www.google.co.uk/url?sa=i&amp;source=images&amp;cd=&amp;ved=0CAUQjBw&amp;url=https%3A%2F%2Ferikhultman.files.wordpress.com%2F2010%2F10%2Fsixfingerhand.jpg&amp;ei=bzn7VMr6DMXlUqDxguAL&amp;psig=AFQjCNHGzcB0Zm4V0evXxnEXZVIOzQBuew&amp;ust=1425836783281673" id="245" name="Google Shape;245;p35"/>
          <p:cNvPicPr preferRelativeResize="0"/>
          <p:nvPr/>
        </p:nvPicPr>
        <p:blipFill rotWithShape="1">
          <a:blip r:embed="rId4">
            <a:alphaModFix/>
          </a:blip>
          <a:srcRect b="0" l="0" r="0" t="0"/>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descr="http://www.google.co.uk/url?sa=i&amp;source=images&amp;cd=&amp;ved=0CAUQjBw&amp;url=http%3A%2F%2Fwww.touchdump.com%2Fimages%2Fhome_sliders%2FAustralia_South_Africa.jpg&amp;ei=pSP8VJHpL4K0Pez4gZAD&amp;psig=AFQjCNGKjcgYmoF-WTBT86oe_ION4D6U2A&amp;ust=1425896741888135" id="252" name="Google Shape;252;p36"/>
          <p:cNvPicPr preferRelativeResize="0"/>
          <p:nvPr/>
        </p:nvPicPr>
        <p:blipFill rotWithShape="1">
          <a:blip r:embed="rId3">
            <a:alphaModFix/>
          </a:blip>
          <a:srcRect b="0" l="0" r="0" t="0"/>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A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must be </a:t>
            </a:r>
            <a:r>
              <a:rPr b="1" i="0" lang="en-GB" sz="2200" u="none" cap="none" strike="noStrike">
                <a:solidFill>
                  <a:schemeClr val="lt1"/>
                </a:solidFill>
                <a:latin typeface="Arial"/>
                <a:ea typeface="Arial"/>
                <a:cs typeface="Arial"/>
                <a:sym typeface="Arial"/>
              </a:rPr>
              <a:t>controlled.</a:t>
            </a:r>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Correct Procedure: </a:t>
            </a:r>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 placed</a:t>
            </a:r>
            <a:r>
              <a:rPr b="0" i="0" lang="en-GB" sz="2200" u="none" cap="none" strike="noStrike">
                <a:solidFill>
                  <a:schemeClr val="lt1"/>
                </a:solidFill>
                <a:latin typeface="Arial"/>
                <a:ea typeface="Arial"/>
                <a:cs typeface="Arial"/>
                <a:sym typeface="Arial"/>
              </a:rPr>
              <a:t> on the ground</a:t>
            </a:r>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Minimum</a:t>
            </a:r>
            <a:r>
              <a:rPr b="0" i="0" lang="en-GB" sz="2200" u="none" cap="none" strike="noStrike">
                <a:solidFill>
                  <a:schemeClr val="lt1"/>
                </a:solidFill>
                <a:latin typeface="Arial"/>
                <a:ea typeface="Arial"/>
                <a:cs typeface="Arial"/>
                <a:sym typeface="Arial"/>
              </a:rPr>
              <a:t> of a </a:t>
            </a:r>
            <a:r>
              <a:rPr b="1" i="0" lang="en-GB" sz="2200" u="none" cap="none" strike="noStrike">
                <a:solidFill>
                  <a:schemeClr val="lt1"/>
                </a:solidFill>
                <a:latin typeface="Arial"/>
                <a:ea typeface="Arial"/>
                <a:cs typeface="Arial"/>
                <a:sym typeface="Arial"/>
              </a:rPr>
              <a:t>foot passing over</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Hips parallel </a:t>
            </a:r>
            <a:r>
              <a:rPr b="0" i="0" lang="en-GB" sz="2200" u="none" cap="none" strike="noStrike">
                <a:solidFill>
                  <a:schemeClr val="lt1"/>
                </a:solidFill>
                <a:latin typeface="Arial"/>
                <a:ea typeface="Arial"/>
                <a:cs typeface="Arial"/>
                <a:sym typeface="Arial"/>
              </a:rPr>
              <a:t>to the </a:t>
            </a:r>
            <a:r>
              <a:rPr b="1" i="0" lang="en-GB" sz="2200" u="none" cap="none" strike="noStrike">
                <a:solidFill>
                  <a:schemeClr val="lt1"/>
                </a:solidFill>
                <a:latin typeface="Arial"/>
                <a:ea typeface="Arial"/>
                <a:cs typeface="Arial"/>
                <a:sym typeface="Arial"/>
              </a:rPr>
              <a:t>side-lines</a:t>
            </a:r>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ball </a:t>
            </a:r>
            <a:r>
              <a:rPr b="1" i="0" lang="en-GB" sz="2200" u="none" cap="none" strike="noStrike">
                <a:solidFill>
                  <a:schemeClr val="lt1"/>
                </a:solidFill>
                <a:latin typeface="Arial"/>
                <a:ea typeface="Arial"/>
                <a:cs typeface="Arial"/>
                <a:sym typeface="Arial"/>
              </a:rPr>
              <a:t>must not</a:t>
            </a:r>
            <a:r>
              <a:rPr b="0" i="0" lang="en-GB" sz="2200" u="none" cap="none" strike="noStrike">
                <a:solidFill>
                  <a:schemeClr val="lt1"/>
                </a:solidFill>
                <a:latin typeface="Arial"/>
                <a:ea typeface="Arial"/>
                <a:cs typeface="Arial"/>
                <a:sym typeface="Arial"/>
              </a:rPr>
              <a:t> be rolled more than </a:t>
            </a:r>
            <a:r>
              <a:rPr b="1" i="0" lang="en-GB" sz="2200" u="none" cap="none" strike="noStrike">
                <a:solidFill>
                  <a:schemeClr val="lt1"/>
                </a:solidFill>
                <a:latin typeface="Arial"/>
                <a:ea typeface="Arial"/>
                <a:cs typeface="Arial"/>
                <a:sym typeface="Arial"/>
              </a:rPr>
              <a:t>1m</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ONSIDE</a:t>
            </a:r>
            <a:endParaRPr/>
          </a:p>
        </p:txBody>
      </p:sp>
      <p:pic>
        <p:nvPicPr>
          <p:cNvPr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id="260" name="Google Shape;260;p37"/>
          <p:cNvPicPr preferRelativeResize="0"/>
          <p:nvPr/>
        </p:nvPicPr>
        <p:blipFill rotWithShape="1">
          <a:blip r:embed="rId3">
            <a:alphaModFix/>
          </a:blip>
          <a:srcRect b="0" l="0" r="0" t="0"/>
          <a:stretch/>
        </p:blipFill>
        <p:spPr>
          <a:xfrm>
            <a:off x="251519" y="1340767"/>
            <a:ext cx="6984777" cy="4653995"/>
          </a:xfrm>
          <a:prstGeom prst="rect">
            <a:avLst/>
          </a:prstGeom>
          <a:noFill/>
          <a:ln>
            <a:noFill/>
          </a:ln>
        </p:spPr>
      </p:pic>
      <p:sp>
        <p:nvSpPr>
          <p:cNvPr id="261" name="Google Shape;261;p37"/>
          <p:cNvSpPr/>
          <p:nvPr/>
        </p:nvSpPr>
        <p:spPr>
          <a:xfrm>
            <a:off x="115852" y="2852936"/>
            <a:ext cx="8856985" cy="2232248"/>
          </a:xfrm>
          <a:prstGeom prst="rect">
            <a:avLst/>
          </a:prstGeom>
          <a:solidFill>
            <a:srgbClr val="17375E">
              <a:alpha val="83921"/>
            </a:srgbClr>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Once the touch occurs, 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must retreat “</a:t>
            </a:r>
            <a:r>
              <a:rPr b="1" i="0" lang="en-GB" sz="2200" u="none" cap="none" strike="noStrike">
                <a:solidFill>
                  <a:schemeClr val="lt1"/>
                </a:solidFill>
                <a:latin typeface="Arial"/>
                <a:ea typeface="Arial"/>
                <a:cs typeface="Arial"/>
                <a:sym typeface="Arial"/>
              </a:rPr>
              <a:t>5m</a:t>
            </a:r>
            <a:r>
              <a:rPr b="0" i="0" lang="en-GB" sz="2200" u="none" cap="none" strike="noStrike">
                <a:solidFill>
                  <a:schemeClr val="lt1"/>
                </a:solidFill>
                <a:latin typeface="Arial"/>
                <a:ea typeface="Arial"/>
                <a:cs typeface="Arial"/>
                <a:sym typeface="Arial"/>
              </a:rPr>
              <a:t>”.  In most matches this distance is 6-8m as it allows smoother play.</a:t>
            </a:r>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may only advance once they reach the “</a:t>
            </a:r>
            <a:r>
              <a:rPr b="1" i="0" lang="en-GB" sz="2200" u="none" cap="none" strike="noStrike">
                <a:solidFill>
                  <a:schemeClr val="lt1"/>
                </a:solidFill>
                <a:latin typeface="Arial"/>
                <a:ea typeface="Arial"/>
                <a:cs typeface="Arial"/>
                <a:sym typeface="Arial"/>
              </a:rPr>
              <a:t>5m</a:t>
            </a:r>
            <a:r>
              <a:rPr i="0" lang="en-GB" sz="2200" u="none" cap="none" strike="noStrike">
                <a:solidFill>
                  <a:schemeClr val="lt1"/>
                </a:solidFill>
                <a:latin typeface="Arial"/>
                <a:ea typeface="Arial"/>
                <a:cs typeface="Arial"/>
                <a:sym typeface="Arial"/>
              </a:rPr>
              <a:t>” line, or their scoreline with both feet</a:t>
            </a:r>
            <a:r>
              <a:rPr lang="en-GB" sz="2200">
                <a:solidFill>
                  <a:schemeClr val="lt1"/>
                </a:solidFill>
                <a:latin typeface="Arial"/>
                <a:ea typeface="Arial"/>
                <a:cs typeface="Arial"/>
                <a:sym typeface="Arial"/>
              </a:rPr>
              <a:t>.</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8"/>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3000000" cy="3000000"/>
        </p:xfrm>
        <a:graphic>
          <a:graphicData uri="http://schemas.openxmlformats.org/drawingml/2006/table">
            <a:tbl>
              <a:tblPr bandRow="1" firstRow="1">
                <a:noFill/>
                <a:tableStyleId>{9978E7FA-3311-4E6B-9075-41D9C50A8FA5}</a:tableStyleId>
              </a:tblPr>
              <a:tblGrid>
                <a:gridCol w="3600000"/>
                <a:gridCol w="612000"/>
                <a:gridCol w="3600000"/>
              </a:tblGrid>
              <a:tr h="936000">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mistakes / technical errors</a:t>
                      </a:r>
                      <a:endParaRPr b="0" sz="2800" u="none" cap="none" strike="noStrike">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spcBef>
                          <a:spcPts val="0"/>
                        </a:spcBef>
                        <a:spcAft>
                          <a:spcPts val="0"/>
                        </a:spcAft>
                        <a:buNone/>
                      </a:pPr>
                      <a:r>
                        <a:t/>
                      </a:r>
                      <a:endParaRPr b="0" sz="2800" u="none" cap="none" strike="noStrike">
                        <a:latin typeface="Calibri"/>
                        <a:ea typeface="Calibri"/>
                        <a:cs typeface="Calibri"/>
                        <a:sym typeface="Calibri"/>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rule infringement</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spcBef>
                          <a:spcPts val="0"/>
                        </a:spcBef>
                        <a:spcAft>
                          <a:spcPts val="0"/>
                        </a:spcAft>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spcBef>
                          <a:spcPts val="0"/>
                        </a:spcBef>
                        <a:spcAft>
                          <a:spcPts val="0"/>
                        </a:spcAft>
                        <a:buNone/>
                      </a:pPr>
                      <a:r>
                        <a:t/>
                      </a:r>
                      <a:endParaRPr b="0" sz="2800" u="none" cap="none" strike="noStrike">
                        <a:latin typeface="Calibri"/>
                        <a:ea typeface="Calibri"/>
                        <a:cs typeface="Calibri"/>
                        <a:sym typeface="Calibri"/>
                      </a:endParaRPr>
                    </a:p>
                  </a:txBody>
                  <a:tcPr marT="45725" marB="45725" marR="91450" marL="91450" anchor="ctr"/>
                </a:tc>
                <a:tc>
                  <a:txBody>
                    <a:bodyPr/>
                    <a:lstStyle/>
                    <a:p>
                      <a:pPr indent="0" lvl="0" marL="0" marR="0" rtl="0" algn="ctr">
                        <a:spcBef>
                          <a:spcPts val="0"/>
                        </a:spcBef>
                        <a:spcAft>
                          <a:spcPts val="0"/>
                        </a:spcAft>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change of possession</a:t>
                      </a:r>
                      <a:endParaRPr/>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sz="2800" u="none" cap="none" strike="noStrike">
                        <a:latin typeface="Calibri"/>
                        <a:ea typeface="Calibri"/>
                        <a:cs typeface="Calibri"/>
                        <a:sym typeface="Calibri"/>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penalty</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273" name="Google Shape;273;p39"/>
          <p:cNvSpPr txBox="1"/>
          <p:nvPr>
            <p:ph idx="1" type="body"/>
          </p:nvPr>
        </p:nvSpPr>
        <p:spPr>
          <a:xfrm>
            <a:off x="806896" y="5733256"/>
            <a:ext cx="3261048" cy="57606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6th touch</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out of play</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ball to ground</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incorrect rollball</a:t>
            </a:r>
            <a:endParaRPr b="0" i="0" sz="28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incorrect tap</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caught</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2800" u="none" cap="none" strike="noStrike">
                <a:solidFill>
                  <a:srgbClr val="000000"/>
                </a:solidFill>
                <a:latin typeface="Calibri"/>
                <a:ea typeface="Calibri"/>
                <a:cs typeface="Calibri"/>
                <a:sym typeface="Calibri"/>
              </a:rPr>
              <a:t>half places the ball on or over the score line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3000000" cy="3000000"/>
        </p:xfrm>
        <a:graphic>
          <a:graphicData uri="http://schemas.openxmlformats.org/drawingml/2006/table">
            <a:tbl>
              <a:tblPr bandRow="1" firstRow="1">
                <a:noFill/>
                <a:tableStyleId>{9978E7FA-3311-4E6B-9075-41D9C50A8FA5}</a:tableStyleId>
              </a:tblPr>
              <a:tblGrid>
                <a:gridCol w="3600000"/>
                <a:gridCol w="612000"/>
                <a:gridCol w="3600000"/>
              </a:tblGrid>
              <a:tr h="936000">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for players</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spcBef>
                          <a:spcPts val="0"/>
                        </a:spcBef>
                        <a:spcAft>
                          <a:spcPts val="0"/>
                        </a:spcAft>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lang="en-GB" sz="2800" u="none" cap="none" strike="noStrike">
                          <a:latin typeface="Calibri"/>
                          <a:ea typeface="Calibri"/>
                          <a:cs typeface="Calibri"/>
                          <a:sym typeface="Calibri"/>
                        </a:rPr>
                        <a:t>for referees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a:p>
                    <a:p>
                      <a:pPr indent="0" lvl="0" marL="0" marR="0" rtl="0" algn="l">
                        <a:spcBef>
                          <a:spcPts val="0"/>
                        </a:spcBef>
                        <a:spcAft>
                          <a:spcPts val="0"/>
                        </a:spcAft>
                        <a:buNone/>
                      </a:pPr>
                      <a:r>
                        <a:rPr b="0" lang="en-GB" sz="2800" u="none" cap="none" strike="noStrike">
                          <a:solidFill>
                            <a:schemeClr val="dk1"/>
                          </a:solidFill>
                          <a:latin typeface="Calibri"/>
                          <a:ea typeface="Calibri"/>
                          <a:cs typeface="Calibri"/>
                          <a:sym typeface="Calibri"/>
                        </a:rPr>
                        <a:t>              …on the mark</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1" lang="en-GB" sz="2800" u="none" cap="none" strike="noStrike">
                          <a:solidFill>
                            <a:schemeClr val="dk1"/>
                          </a:solidFill>
                          <a:latin typeface="Calibri"/>
                          <a:ea typeface="Calibri"/>
                          <a:cs typeface="Calibri"/>
                          <a:sym typeface="Calibri"/>
                        </a:rPr>
                        <a:t>where is the mark?</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touch count restarts</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1" lang="en-GB" sz="2800" u="none" cap="none" strike="noStrike">
                          <a:solidFill>
                            <a:schemeClr val="dk1"/>
                          </a:solidFill>
                          <a:latin typeface="Calibri"/>
                          <a:ea typeface="Calibri"/>
                          <a:cs typeface="Calibri"/>
                          <a:sym typeface="Calibri"/>
                        </a:rPr>
                        <a:t>how many touches?</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defence gets onside</a:t>
                      </a:r>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1" lang="en-GB" sz="2800" u="none" cap="none" strike="noStrike">
                          <a:solidFill>
                            <a:schemeClr val="dk1"/>
                          </a:solidFill>
                          <a:latin typeface="Calibri"/>
                          <a:ea typeface="Calibri"/>
                          <a:cs typeface="Calibri"/>
                          <a:sym typeface="Calibri"/>
                        </a:rPr>
                        <a:t>how far?</a:t>
                      </a:r>
                      <a:endParaRPr/>
                    </a:p>
                    <a:p>
                      <a:pPr indent="0" lvl="0" marL="0" marR="0" rtl="0" algn="l">
                        <a:spcBef>
                          <a:spcPts val="0"/>
                        </a:spcBef>
                        <a:spcAft>
                          <a:spcPts val="0"/>
                        </a:spcAft>
                        <a:buNone/>
                      </a:pPr>
                      <a:r>
                        <a:rPr b="0" i="1" lang="en-GB" sz="2800" u="none" cap="none" strike="noStrike">
                          <a:solidFill>
                            <a:schemeClr val="dk1"/>
                          </a:solidFill>
                          <a:latin typeface="Calibri"/>
                          <a:ea typeface="Calibri"/>
                          <a:cs typeface="Calibri"/>
                          <a:sym typeface="Calibri"/>
                        </a:rPr>
                        <a:t>where is the referee?</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The touch is made by either the defending player or the player in possession.</a:t>
              </a:r>
              <a:endParaRPr/>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02" name="Google Shape;302;p42"/>
          <p:cNvGrpSpPr/>
          <p:nvPr/>
        </p:nvGrpSpPr>
        <p:grpSpPr>
          <a:xfrm>
            <a:off x="179388" y="3573463"/>
            <a:ext cx="4248150" cy="1584325"/>
            <a:chOff x="113" y="2251"/>
            <a:chExt cx="2676" cy="998"/>
          </a:xfrm>
        </p:grpSpPr>
        <p:sp>
          <p:nvSpPr>
            <p:cNvPr id="303" name="Google Shape;303;p42"/>
            <p:cNvSpPr txBox="1"/>
            <p:nvPr/>
          </p:nvSpPr>
          <p:spPr>
            <a:xfrm>
              <a:off x="1020" y="2341"/>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Perform the rollball without delay.  You must face the scoreline square on.</a:t>
              </a:r>
              <a:endParaRPr/>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312" name="Google Shape;312;p42"/>
          <p:cNvGrpSpPr/>
          <p:nvPr/>
        </p:nvGrpSpPr>
        <p:grpSpPr>
          <a:xfrm>
            <a:off x="1763713" y="5229225"/>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Roll Ball Procedure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2"/>
                                        </p:tgtEl>
                                        <p:attrNameLst>
                                          <p:attrName>style.visibility</p:attrName>
                                        </p:attrNameLst>
                                      </p:cBhvr>
                                      <p:to>
                                        <p:strVal val="visible"/>
                                      </p:to>
                                    </p:set>
                                    <p:animEffect filter="fade" transition="in">
                                      <p:cBhvr>
                                        <p:cTn dur="1000"/>
                                        <p:tgtEl>
                                          <p:spTgt spid="2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1000"/>
                                        <p:tgtEl>
                                          <p:spTgt spid="2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1000"/>
                                        <p:tgtEl>
                                          <p:spTgt spid="3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1000"/>
                                        <p:tgtEl>
                                          <p:spTgt spid="3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gtEl>
                                        <p:attrNameLst>
                                          <p:attrName>style.visibility</p:attrName>
                                        </p:attrNameLst>
                                      </p:cBhvr>
                                      <p:to>
                                        <p:strVal val="visible"/>
                                      </p:to>
                                    </p:set>
                                    <p:animEffect filter="fade" transition="in">
                                      <p:cBhvr>
                                        <p:cTn dur="1000"/>
                                        <p:tgtEl>
                                          <p:spTgt spid="3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3"/>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Motivations</a:t>
            </a:r>
            <a:endParaRPr/>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1" marL="457200" marR="0" rtl="0" algn="l">
              <a:spcBef>
                <a:spcPts val="0"/>
              </a:spcBef>
              <a:spcAft>
                <a:spcPts val="0"/>
              </a:spcAft>
              <a:buNone/>
            </a:pPr>
            <a:r>
              <a:rPr b="0" i="0" lang="en-GB" sz="2400" u="none" cap="none" strike="noStrike">
                <a:solidFill>
                  <a:schemeClr val="lt1"/>
                </a:solidFill>
                <a:latin typeface="Calibri"/>
                <a:ea typeface="Calibri"/>
                <a:cs typeface="Calibri"/>
                <a:sym typeface="Calibri"/>
              </a:rPr>
              <a:t>Why are you interested in becoming a referee?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pic>
        <p:nvPicPr>
          <p:cNvPr descr="Derek - yet another penalty.JPG" id="329" name="Google Shape;329;p44"/>
          <p:cNvPicPr preferRelativeResize="0"/>
          <p:nvPr/>
        </p:nvPicPr>
        <p:blipFill rotWithShape="1">
          <a:blip r:embed="rId3">
            <a:alphaModFix/>
          </a:blip>
          <a:srcRect b="0" l="0" r="0" t="0"/>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non-offending team restarts with a tap at the mark indicated by the referee.</a:t>
            </a:r>
            <a:endParaRPr/>
          </a:p>
          <a:p>
            <a:pPr indent="-190500" lvl="0" marL="342900" marR="0" rtl="0" algn="l">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defending team must retire 10 metres from the </a:t>
            </a:r>
            <a:r>
              <a:rPr b="0" i="0" lang="en-GB" sz="2400" u="sng" cap="none" strike="noStrike">
                <a:solidFill>
                  <a:schemeClr val="lt1"/>
                </a:solidFill>
                <a:latin typeface="Arial"/>
                <a:ea typeface="Arial"/>
                <a:cs typeface="Arial"/>
                <a:sym typeface="Arial"/>
              </a:rPr>
              <a:t>mark</a:t>
            </a:r>
            <a:r>
              <a:rPr b="0" i="0" lang="en-GB" sz="2400" u="none" cap="none" strike="noStrike">
                <a:solidFill>
                  <a:schemeClr val="lt1"/>
                </a:solidFill>
                <a:latin typeface="Arial"/>
                <a:ea typeface="Arial"/>
                <a:cs typeface="Arial"/>
                <a:sym typeface="Arial"/>
              </a:rPr>
              <a:t>.</a:t>
            </a:r>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What</a:t>
            </a:r>
            <a:r>
              <a:rPr b="0" i="0" lang="en-GB" sz="2400" u="none" cap="none" strike="noStrike">
                <a:solidFill>
                  <a:schemeClr val="lt1"/>
                </a:solidFill>
                <a:latin typeface="Arial"/>
                <a:ea typeface="Arial"/>
                <a:cs typeface="Arial"/>
                <a:sym typeface="Arial"/>
              </a:rPr>
              <a:t> actions/situations result in a penalty?</a:t>
            </a:r>
            <a:endParaRPr b="1" i="0" sz="2200" u="none" cap="none" strike="noStrik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3000000" cy="3000000"/>
        </p:xfrm>
        <a:graphic>
          <a:graphicData uri="http://schemas.openxmlformats.org/drawingml/2006/table">
            <a:tbl>
              <a:tblPr bandRow="1" firstCol="1" firstRow="1">
                <a:noFill/>
                <a:tableStyleId>{5F1FD79C-D0A3-4250-B4C3-1778C2019FB4}</a:tableStyleId>
              </a:tblPr>
              <a:tblGrid>
                <a:gridCol w="2700675"/>
                <a:gridCol w="2699925"/>
              </a:tblGrid>
              <a:tr h="234925">
                <a:tc>
                  <a:txBody>
                    <a:bodyPr/>
                    <a:lstStyle/>
                    <a:p>
                      <a:pPr indent="0" lvl="0" marL="0" marR="0" rtl="0" algn="l">
                        <a:lnSpc>
                          <a:spcPct val="115000"/>
                        </a:lnSpc>
                        <a:spcBef>
                          <a:spcPts val="0"/>
                        </a:spcBef>
                        <a:spcAft>
                          <a:spcPts val="0"/>
                        </a:spcAft>
                        <a:buNone/>
                      </a:pPr>
                      <a:r>
                        <a:rPr lang="en-GB" sz="1400" u="none" cap="none" strike="noStrike"/>
                        <a:t>Situation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Outcome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Incorrect Substitution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Touch and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Forward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None/>
                      </a:pPr>
                      <a:r>
                        <a:rPr lang="en-GB" sz="1400" u="none" cap="none" strike="noStrike"/>
                        <a:t>Rollball past the mark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Obstruction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Over-physical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Offside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Voluntary Rollball</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None/>
                      </a:pPr>
                      <a:r>
                        <a:rPr lang="en-GB" sz="1400" u="none" cap="none" strike="noStrike"/>
                        <a:t>Misconduct (eg backchat)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500"/>
                                        <p:tgtEl>
                                          <p:spTgt spid="3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pic>
        <p:nvPicPr>
          <p:cNvPr descr="http://www.google.co.uk/url?sa=i&amp;source=images&amp;cd=&amp;ved=0CAUQjBw&amp;url=http%3A%2F%2Fwww-static4.spulsecdn.net%2Fpics%2F00%2F01%2F44%2F74%2F1447438_1_O.jpg&amp;ei=c8QqVYH9J4bgOJzHgNgF&amp;psig=AFQjCNHdjAA1eLzd2Xdwf4h7YBekPuMiZA&amp;ust=1428952563727128" id="349" name="Google Shape;349;p47"/>
          <p:cNvPicPr preferRelativeResize="0"/>
          <p:nvPr/>
        </p:nvPicPr>
        <p:blipFill rotWithShape="1">
          <a:blip r:embed="rId3">
            <a:alphaModFix/>
          </a:blip>
          <a:srcRect b="0" l="0" r="0" t="0"/>
          <a:stretch/>
        </p:blipFill>
        <p:spPr>
          <a:xfrm>
            <a:off x="-324544" y="1966698"/>
            <a:ext cx="6937875" cy="4869160"/>
          </a:xfrm>
          <a:prstGeom prst="rect">
            <a:avLst/>
          </a:prstGeom>
          <a:noFill/>
          <a:ln>
            <a:noFill/>
          </a:ln>
        </p:spPr>
      </p:pic>
      <p:sp>
        <p:nvSpPr>
          <p:cNvPr id="350" name="Google Shape;350;p4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351" name="Google Shape;351;p47"/>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520"/>
              <a:buFont typeface="Arial"/>
              <a:buNone/>
            </a:pPr>
            <a:r>
              <a:rPr b="0" i="0" lang="en-GB" sz="2800" u="none" cap="none" strike="noStrik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Why?</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Share the workload</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Avoid tiredness/improve decision making ability</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Teamwork – touch is unique in not having separate set on/off field referees</a:t>
            </a:r>
            <a:endParaRPr/>
          </a:p>
          <a:p>
            <a:pPr indent="-205740" lvl="1" marL="800100" marR="0" rtl="0" algn="l">
              <a:lnSpc>
                <a:spcPct val="100000"/>
              </a:lnSpc>
              <a:spcBef>
                <a:spcPts val="0"/>
              </a:spcBef>
              <a:spcAft>
                <a:spcPts val="0"/>
              </a:spcAft>
              <a:buClr>
                <a:schemeClr val="lt1"/>
              </a:buClr>
              <a:buSzPts val="2160"/>
              <a:buFont typeface="Arial"/>
              <a:buNone/>
            </a:pPr>
            <a:r>
              <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359" name="Google Shape;359;p48"/>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When?</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Score</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 of possession</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Penalty</a:t>
            </a:r>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Player subbing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id="367" name="Google Shape;367;p49"/>
          <p:cNvPicPr preferRelativeResize="0"/>
          <p:nvPr/>
        </p:nvPicPr>
        <p:blipFill rotWithShape="1">
          <a:blip r:embed="rId3">
            <a:alphaModFix/>
          </a:blip>
          <a:srcRect b="0" l="0" r="0" t="0"/>
          <a:stretch/>
        </p:blipFill>
        <p:spPr>
          <a:xfrm>
            <a:off x="1043608" y="2204864"/>
            <a:ext cx="6551613" cy="3657600"/>
          </a:xfrm>
          <a:prstGeom prst="rect">
            <a:avLst/>
          </a:prstGeom>
          <a:noFill/>
          <a:ln>
            <a:noFill/>
          </a:ln>
        </p:spPr>
      </p:pic>
      <p:sp>
        <p:nvSpPr>
          <p:cNvPr id="368" name="Google Shape;368;p49"/>
          <p:cNvSpPr/>
          <p:nvPr/>
        </p:nvSpPr>
        <p:spPr>
          <a:xfrm>
            <a:off x="899592" y="1399848"/>
            <a:ext cx="7992888" cy="661000"/>
          </a:xfrm>
          <a:prstGeom prst="rect">
            <a:avLst/>
          </a:prstGeom>
          <a:solidFill>
            <a:srgbClr val="17365D">
              <a:alpha val="35686"/>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000000"/>
                </a:solidFill>
                <a:latin typeface="Arial"/>
                <a:ea typeface="Arial"/>
                <a:cs typeface="Arial"/>
                <a:sym typeface="Arial"/>
              </a:rPr>
              <a:t>Where?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Scoring</a:t>
            </a:r>
            <a:endParaRPr/>
          </a:p>
        </p:txBody>
      </p:sp>
      <p:pic>
        <p:nvPicPr>
          <p:cNvPr descr="http://www.englandtouch.org.uk/wp/wp-content/uploads/Clipboard02.png" id="380" name="Google Shape;380;p51"/>
          <p:cNvPicPr preferRelativeResize="0"/>
          <p:nvPr/>
        </p:nvPicPr>
        <p:blipFill rotWithShape="1">
          <a:blip r:embed="rId3">
            <a:alphaModFix/>
          </a:blip>
          <a:srcRect b="0" l="0" r="0" t="0"/>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A touchdown is scored when the ball is placed on the ground within the touchdown zone in a controlled manner</a:t>
            </a:r>
            <a:endParaRPr/>
          </a:p>
          <a:p>
            <a:pPr indent="-205740" lvl="1" marL="800100" marR="0" rtl="0" algn="l">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 A touchdown is worth 1 point.</a:t>
            </a:r>
            <a:endParaRPr/>
          </a:p>
          <a:p>
            <a:pPr indent="-205740" lvl="1" marL="800100" marR="0" rtl="0" algn="l">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Half cannot score (turnover)</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id="387" name="Google Shape;387;p52"/>
          <p:cNvPicPr preferRelativeResize="0"/>
          <p:nvPr/>
        </p:nvPicPr>
        <p:blipFill rotWithShape="1">
          <a:blip r:embed="rId3">
            <a:alphaModFix/>
          </a:blip>
          <a:srcRect b="0" l="0" r="0" t="0"/>
          <a:stretch/>
        </p:blipFill>
        <p:spPr>
          <a:xfrm>
            <a:off x="643141" y="3608812"/>
            <a:ext cx="4504923" cy="2514497"/>
          </a:xfrm>
          <a:prstGeom prst="rect">
            <a:avLst/>
          </a:prstGeom>
          <a:noFill/>
          <a:ln>
            <a:noFill/>
          </a:ln>
        </p:spPr>
      </p:pic>
      <p:pic>
        <p:nvPicPr>
          <p:cNvPr descr="https://encrypted-tbn2.gstatic.com/images?q=tbn:ANd9GcTK5r2dEQ94RbMPS_teR5AzZn99M8buhVMcMk6IyuSm1QxdqJUg" id="388" name="Google Shape;388;p52"/>
          <p:cNvPicPr preferRelativeResize="0"/>
          <p:nvPr/>
        </p:nvPicPr>
        <p:blipFill rotWithShape="1">
          <a:blip r:embed="rId4">
            <a:alphaModFix/>
          </a:blip>
          <a:srcRect b="0" l="0" r="0" t="0"/>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4960"/>
              <a:buFont typeface="Calibri"/>
              <a:buNone/>
            </a:pPr>
            <a:r>
              <a:rPr b="1" lang="en-GB" sz="4960">
                <a:solidFill>
                  <a:schemeClr val="dk1"/>
                </a:solidFill>
                <a:latin typeface="Calibri"/>
                <a:ea typeface="Calibri"/>
                <a:cs typeface="Calibri"/>
                <a:sym typeface="Calibri"/>
              </a:rPr>
              <a:t>Defence Policy </a:t>
            </a:r>
            <a:endParaRPr/>
          </a:p>
          <a:p>
            <a:pPr indent="0" lvl="0" marL="0" marR="0" rtl="0" algn="l">
              <a:lnSpc>
                <a:spcPct val="80000"/>
              </a:lnSpc>
              <a:spcBef>
                <a:spcPts val="0"/>
              </a:spcBef>
              <a:spcAft>
                <a:spcPts val="0"/>
              </a:spcAft>
              <a:buClr>
                <a:schemeClr val="dk1"/>
              </a:buClr>
              <a:buSzPts val="2790"/>
              <a:buFont typeface="Calibri"/>
              <a:buNone/>
            </a:pPr>
            <a:r>
              <a:rPr b="1" lang="en-GB" sz="2790">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844824"/>
            <a:ext cx="8145253" cy="187220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GB" sz="2000">
                <a:solidFill>
                  <a:schemeClr val="lt1"/>
                </a:solidFill>
                <a:latin typeface="Arial"/>
                <a:ea typeface="Arial"/>
                <a:cs typeface="Arial"/>
                <a:sym typeface="Arial"/>
              </a:rPr>
              <a:t>When the defending team is defending inside their own 5 metre line and the attacking team takes ball back outside the 5 metre line, the defending team must move forward and continue moving forward until a touch is </a:t>
            </a:r>
            <a:r>
              <a:rPr b="1" lang="en-GB" sz="2000" u="sng">
                <a:solidFill>
                  <a:schemeClr val="lt1"/>
                </a:solidFill>
                <a:latin typeface="Arial"/>
                <a:ea typeface="Arial"/>
                <a:cs typeface="Arial"/>
                <a:sym typeface="Arial"/>
              </a:rPr>
              <a:t>imminent</a:t>
            </a:r>
            <a:r>
              <a:rPr b="1" lang="en-GB" sz="2000">
                <a:solidFill>
                  <a:schemeClr val="lt1"/>
                </a:solidFill>
                <a:latin typeface="Arial"/>
                <a:ea typeface="Arial"/>
                <a:cs typeface="Arial"/>
                <a:sym typeface="Arial"/>
              </a:rPr>
              <a:t>.</a:t>
            </a:r>
            <a:endParaRPr sz="1600">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53"/>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8"/>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b="0" l="0" r="0" t="0"/>
          <a:stretch/>
        </p:blipFill>
        <p:spPr>
          <a:xfrm>
            <a:off x="1403648" y="1556792"/>
            <a:ext cx="6596149" cy="3535061"/>
          </a:xfrm>
          <a:prstGeom prst="rect">
            <a:avLst/>
          </a:prstGeom>
          <a:noFill/>
          <a:ln>
            <a:noFill/>
          </a:ln>
        </p:spPr>
      </p:pic>
      <p:sp>
        <p:nvSpPr>
          <p:cNvPr id="402" name="Google Shape;402;p5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Positioning</a:t>
            </a:r>
            <a:endParaRPr/>
          </a:p>
        </p:txBody>
      </p:sp>
      <p:sp>
        <p:nvSpPr>
          <p:cNvPr id="403" name="Google Shape;403;p54"/>
          <p:cNvSpPr/>
          <p:nvPr/>
        </p:nvSpPr>
        <p:spPr>
          <a:xfrm>
            <a:off x="827584" y="1844824"/>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There are three situations where referee positioning is </a:t>
            </a:r>
            <a:r>
              <a:rPr b="0" i="0" lang="en-GB" sz="2400" u="sng" cap="none" strike="noStrike">
                <a:solidFill>
                  <a:schemeClr val="lt1"/>
                </a:solidFill>
                <a:latin typeface="Arial"/>
                <a:ea typeface="Arial"/>
                <a:cs typeface="Arial"/>
                <a:sym typeface="Arial"/>
              </a:rPr>
              <a:t>critical</a:t>
            </a:r>
            <a:r>
              <a:rPr b="0" i="0" lang="en-GB" sz="2400" u="none" cap="none" strike="noStrike">
                <a:solidFill>
                  <a:schemeClr val="lt1"/>
                </a:solidFill>
                <a:latin typeface="Arial"/>
                <a:ea typeface="Arial"/>
                <a:cs typeface="Arial"/>
                <a:sym typeface="Arial"/>
              </a:rPr>
              <a:t> to a positive game outcome</a:t>
            </a:r>
            <a:endParaRPr/>
          </a:p>
          <a:p>
            <a:pPr indent="-205740" lvl="1" marL="800100" marR="0" rtl="0" algn="l">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1" marL="914400" marR="0" rtl="0" algn="l">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5m onside line (set and control)</a:t>
            </a:r>
            <a:endParaRPr/>
          </a:p>
          <a:p>
            <a:pPr indent="-457200" lvl="1" marL="914400" marR="0" rtl="0" algn="l">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Scoreline</a:t>
            </a:r>
            <a:endParaRPr b="0" i="0" sz="2400" u="none" cap="none" strike="noStrike">
              <a:solidFill>
                <a:schemeClr val="lt1"/>
              </a:solidFill>
              <a:latin typeface="Calibri"/>
              <a:ea typeface="Calibri"/>
              <a:cs typeface="Calibri"/>
              <a:sym typeface="Calibri"/>
            </a:endParaRPr>
          </a:p>
          <a:p>
            <a:pPr indent="-457200" lvl="1" marL="914400" marR="0" rtl="0" algn="l">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Sideline</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5"/>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OVERVIEW</a:t>
            </a:r>
            <a:endParaRPr/>
          </a:p>
        </p:txBody>
      </p:sp>
      <p:sp>
        <p:nvSpPr>
          <p:cNvPr id="414" name="Google Shape;414;p56"/>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50000"/>
              </a:lnSpc>
              <a:spcBef>
                <a:spcPts val="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Definitions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Different types of communication</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Effective communications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Impacts and outcomes</a:t>
            </a:r>
            <a:endParaRPr/>
          </a:p>
          <a:p>
            <a:pPr indent="-342900" lvl="0" marL="342900" marR="0" rtl="0" algn="l">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Test</a:t>
            </a:r>
            <a:endParaRPr/>
          </a:p>
          <a:p>
            <a:pPr indent="-236220" lvl="0" marL="342900" marR="0" rtl="0" algn="l">
              <a:spcBef>
                <a:spcPts val="560"/>
              </a:spcBef>
              <a:spcAft>
                <a:spcPts val="0"/>
              </a:spcAft>
              <a:buClr>
                <a:schemeClr val="dk1"/>
              </a:buClr>
              <a:buSzPts val="168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5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indent="0" lvl="0" marL="0" marR="0" rtl="0" algn="l">
              <a:spcBef>
                <a:spcPts val="0"/>
              </a:spcBef>
              <a:spcAft>
                <a:spcPts val="0"/>
              </a:spcAft>
              <a:buNone/>
            </a:pPr>
            <a:r>
              <a:rPr i="1" lang="en-GB" sz="2000">
                <a:solidFill>
                  <a:schemeClr val="lt1"/>
                </a:solidFill>
                <a:latin typeface="Arial"/>
                <a:ea typeface="Arial"/>
                <a:cs typeface="Arial"/>
                <a:sym typeface="Arial"/>
              </a:rPr>
              <a:t>The imparting or exchanging of information by speaking, writing, or using some other medium.</a:t>
            </a:r>
            <a:endParaRPr/>
          </a:p>
          <a:p>
            <a:pPr indent="0" lvl="0" marL="0" marR="0" rtl="0" algn="l">
              <a:spcBef>
                <a:spcPts val="0"/>
              </a:spcBef>
              <a:spcAft>
                <a:spcPts val="0"/>
              </a:spcAft>
              <a:buNone/>
            </a:pPr>
            <a:r>
              <a:t/>
            </a:r>
            <a:endParaRPr sz="2000">
              <a:solidFill>
                <a:schemeClr val="lt1"/>
              </a:solidFill>
              <a:latin typeface="Arial"/>
              <a:ea typeface="Arial"/>
              <a:cs typeface="Arial"/>
              <a:sym typeface="Arial"/>
            </a:endParaRPr>
          </a:p>
          <a:p>
            <a:pPr indent="0" lvl="0" marL="0" marR="0" rtl="0" algn="l">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indent="0" lvl="0" marL="0" marR="0" rtl="0" algn="l">
              <a:spcBef>
                <a:spcPts val="0"/>
              </a:spcBef>
              <a:spcAft>
                <a:spcPts val="0"/>
              </a:spcAft>
              <a:buNone/>
            </a:pPr>
            <a:r>
              <a:rPr i="1" lang="en-GB" sz="2000">
                <a:solidFill>
                  <a:schemeClr val="lt1"/>
                </a:solidFill>
                <a:latin typeface="Arial"/>
                <a:ea typeface="Arial"/>
                <a:cs typeface="Arial"/>
                <a:sym typeface="Arial"/>
              </a:rPr>
              <a:t>Make (information) known.</a:t>
            </a:r>
            <a:endParaRPr/>
          </a:p>
          <a:p>
            <a:pPr indent="0" lvl="0" marL="0" marR="0" rtl="0" algn="l">
              <a:spcBef>
                <a:spcPts val="0"/>
              </a:spcBef>
              <a:spcAft>
                <a:spcPts val="0"/>
              </a:spcAft>
              <a:buNone/>
            </a:pPr>
            <a:r>
              <a:t/>
            </a:r>
            <a:endParaRPr sz="2000">
              <a:solidFill>
                <a:schemeClr val="lt1"/>
              </a:solidFill>
              <a:latin typeface="Arial"/>
              <a:ea typeface="Arial"/>
              <a:cs typeface="Arial"/>
              <a:sym typeface="Arial"/>
            </a:endParaRPr>
          </a:p>
          <a:p>
            <a:pPr indent="0" lvl="0" marL="0" marR="0" rtl="0" algn="l">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indent="0" lvl="0" marL="0" marR="0" rtl="0" algn="l">
              <a:spcBef>
                <a:spcPts val="0"/>
              </a:spcBef>
              <a:spcAft>
                <a:spcPts val="0"/>
              </a:spcAft>
              <a:buNone/>
            </a:pPr>
            <a:r>
              <a:rPr i="1" lang="en-GB" sz="2000">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Perception Filters</a:t>
            </a:r>
            <a:endParaRPr/>
          </a:p>
        </p:txBody>
      </p:sp>
      <p:pic>
        <p:nvPicPr>
          <p:cNvPr descr="filters (put on orange)_PP.eps" id="426" name="Google Shape;426;p58"/>
          <p:cNvPicPr preferRelativeResize="0"/>
          <p:nvPr>
            <p:ph idx="1" type="body"/>
          </p:nvPr>
        </p:nvPicPr>
        <p:blipFill rotWithShape="1">
          <a:blip r:embed="rId3">
            <a:alphaModFix/>
          </a:blip>
          <a:srcRect b="0" l="0" r="0" t="0"/>
          <a:stretch/>
        </p:blipFill>
        <p:spPr>
          <a:xfrm>
            <a:off x="733367" y="1916832"/>
            <a:ext cx="7223009" cy="366237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59"/>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240"/>
              <a:buFont typeface="Arial"/>
              <a:buNone/>
            </a:pPr>
            <a:r>
              <a:rPr b="0" i="0" lang="en-GB" sz="3240" u="none" cap="none" strike="noStrike">
                <a:solidFill>
                  <a:schemeClr val="dk1"/>
                </a:solidFill>
                <a:latin typeface="Arial"/>
                <a:ea typeface="Arial"/>
                <a:cs typeface="Arial"/>
                <a:sym typeface="Arial"/>
              </a:rPr>
              <a:t>   People will see different things</a:t>
            </a:r>
            <a:endParaRPr/>
          </a:p>
        </p:txBody>
      </p:sp>
      <p:pic>
        <p:nvPicPr>
          <p:cNvPr descr="bird in the bush" id="433" name="Google Shape;433;p59"/>
          <p:cNvPicPr preferRelativeResize="0"/>
          <p:nvPr>
            <p:ph idx="1" type="body"/>
          </p:nvPr>
        </p:nvPicPr>
        <p:blipFill rotWithShape="1">
          <a:blip r:embed="rId3">
            <a:alphaModFix/>
          </a:blip>
          <a:srcRect b="0" l="0" r="0" t="0"/>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0"/>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b="0" l="0" r="0" t="0"/>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t/>
            </a:r>
            <a:endParaRPr i="1" sz="2000">
              <a:solidFill>
                <a:schemeClr val="lt1"/>
              </a:solidFill>
              <a:latin typeface="Arial"/>
              <a:ea typeface="Arial"/>
              <a:cs typeface="Arial"/>
              <a:sym typeface="Arial"/>
            </a:endParaRPr>
          </a:p>
        </p:txBody>
      </p:sp>
      <p:sp>
        <p:nvSpPr>
          <p:cNvPr id="447" name="Google Shape;447;p61"/>
          <p:cNvSpPr txBox="1"/>
          <p:nvPr>
            <p:ph idx="1" type="body"/>
          </p:nvPr>
        </p:nvSpPr>
        <p:spPr>
          <a:xfrm>
            <a:off x="683568" y="1600200"/>
            <a:ext cx="8003232" cy="45259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indent="-342900" lvl="0" marL="342900" marR="0" rtl="0" algn="l">
              <a:spcBef>
                <a:spcPts val="40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spcBef>
                <a:spcPts val="40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2"/>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t/>
            </a:r>
            <a:endParaRPr i="1" sz="2000">
              <a:solidFill>
                <a:schemeClr val="lt1"/>
              </a:solidFill>
              <a:latin typeface="Arial"/>
              <a:ea typeface="Arial"/>
              <a:cs typeface="Arial"/>
              <a:sym typeface="Arial"/>
            </a:endParaRPr>
          </a:p>
        </p:txBody>
      </p:sp>
      <p:sp>
        <p:nvSpPr>
          <p:cNvPr id="455" name="Google Shape;455;p62"/>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342900" lvl="0" marL="342900" marR="0" rtl="0" algn="l">
              <a:spcBef>
                <a:spcPts val="40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An interception occur and a defender player takes chase. They realise however that they are too far and unable to make the touch and intentionally sub off so that they may be replaced by a new defending player. The new defending player attempts to take chase.</a:t>
            </a:r>
            <a:endParaRPr/>
          </a:p>
        </p:txBody>
      </p:sp>
      <p:sp>
        <p:nvSpPr>
          <p:cNvPr id="456" name="Google Shape;456;p62"/>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63"/>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t/>
            </a:r>
            <a:endParaRPr i="1" sz="2000">
              <a:solidFill>
                <a:schemeClr val="lt1"/>
              </a:solidFill>
              <a:latin typeface="Arial"/>
              <a:ea typeface="Arial"/>
              <a:cs typeface="Arial"/>
              <a:sym typeface="Arial"/>
            </a:endParaRPr>
          </a:p>
        </p:txBody>
      </p:sp>
      <p:sp>
        <p:nvSpPr>
          <p:cNvPr id="464" name="Google Shape;464;p63"/>
          <p:cNvSpPr txBox="1"/>
          <p:nvPr>
            <p:ph idx="1" type="body"/>
          </p:nvPr>
        </p:nvSpPr>
        <p:spPr>
          <a:xfrm>
            <a:off x="457200" y="1600200"/>
            <a:ext cx="8147248" cy="4525963"/>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342900" lvl="0" marL="342900" marR="0" rtl="0" algn="l">
              <a:spcBef>
                <a:spcPts val="40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465" name="Google Shape;465;p63"/>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9"/>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Field of Play</a:t>
            </a:r>
            <a:endParaRPr/>
          </a:p>
        </p:txBody>
      </p:sp>
      <p:sp>
        <p:nvSpPr>
          <p:cNvPr id="115" name="Google Shape;115;p19"/>
          <p:cNvSpPr/>
          <p:nvPr/>
        </p:nvSpPr>
        <p:spPr>
          <a:xfrm>
            <a:off x="899592" y="1671099"/>
            <a:ext cx="7992888" cy="2965256"/>
          </a:xfrm>
          <a:prstGeom prst="rect">
            <a:avLst/>
          </a:prstGeom>
          <a:solidFill>
            <a:srgbClr val="17365D">
              <a:alpha val="35686"/>
            </a:srgbClr>
          </a:solidFill>
          <a:ln>
            <a:noFill/>
          </a:ln>
        </p:spPr>
        <p:txBody>
          <a:bodyPr anchorCtr="0" anchor="t" bIns="45700" lIns="91425" spcFirstLastPara="1" rIns="91425" wrap="square" tIns="45700">
            <a:noAutofit/>
          </a:bodyPr>
          <a:lstStyle/>
          <a:p>
            <a:pPr indent="-457200" lvl="0" marL="457200" marR="0" rtl="0" algn="l">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Field dimensions: 70 x 50m</a:t>
            </a:r>
            <a:endParaRPr/>
          </a:p>
          <a:p>
            <a:pPr indent="0" lvl="0" marL="0" marR="0" rtl="0" algn="l">
              <a:spcBef>
                <a:spcPts val="0"/>
              </a:spcBef>
              <a:spcAft>
                <a:spcPts val="0"/>
              </a:spcAft>
              <a:buNone/>
            </a:pPr>
            <a:r>
              <a:t/>
            </a:r>
            <a:endParaRPr sz="2800">
              <a:solidFill>
                <a:schemeClr val="lt1"/>
              </a:solidFill>
              <a:latin typeface="Arial"/>
              <a:ea typeface="Arial"/>
              <a:cs typeface="Arial"/>
              <a:sym typeface="Arial"/>
            </a:endParaRPr>
          </a:p>
        </p:txBody>
      </p:sp>
      <p:pic>
        <p:nvPicPr>
          <p:cNvPr id="116" name="Google Shape;116;p19"/>
          <p:cNvPicPr preferRelativeResize="0"/>
          <p:nvPr/>
        </p:nvPicPr>
        <p:blipFill rotWithShape="1">
          <a:blip r:embed="rId3">
            <a:alphaModFix/>
          </a:blip>
          <a:srcRect b="0" l="0" r="0" t="0"/>
          <a:stretch/>
        </p:blipFill>
        <p:spPr>
          <a:xfrm>
            <a:off x="1043608" y="2365042"/>
            <a:ext cx="6264695" cy="3497421"/>
          </a:xfrm>
          <a:prstGeom prst="rect">
            <a:avLst/>
          </a:prstGeom>
          <a:noFill/>
          <a:ln>
            <a:noFill/>
          </a:ln>
        </p:spPr>
      </p:pic>
      <p:sp>
        <p:nvSpPr>
          <p:cNvPr id="117" name="Google Shape;117;p19"/>
          <p:cNvSpPr/>
          <p:nvPr/>
        </p:nvSpPr>
        <p:spPr>
          <a:xfrm>
            <a:off x="3275856" y="2348880"/>
            <a:ext cx="1800200" cy="43204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8" name="Google Shape;118;p19"/>
          <p:cNvSpPr/>
          <p:nvPr/>
        </p:nvSpPr>
        <p:spPr>
          <a:xfrm>
            <a:off x="3275855" y="5229200"/>
            <a:ext cx="1800200" cy="43204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6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Summary</a:t>
            </a:r>
            <a:endParaRPr/>
          </a:p>
        </p:txBody>
      </p:sp>
      <p:sp>
        <p:nvSpPr>
          <p:cNvPr id="471" name="Google Shape;471;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Each action of communication has it’s own form of outcome whether it be positive or negative. As referees we need to identify these early and manage them effectively.</a:t>
            </a:r>
            <a:endParaRPr/>
          </a:p>
          <a:p>
            <a:pPr indent="-342900" lvl="0" marL="342900" marR="0" rtl="0" algn="l">
              <a:spcBef>
                <a:spcPts val="56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a:p>
            <a:pPr indent="-342900" lvl="0" marL="342900" marR="0" rtl="0" algn="l">
              <a:spcBef>
                <a:spcPts val="560"/>
              </a:spcBef>
              <a:spcAft>
                <a:spcPts val="0"/>
              </a:spcAft>
              <a:buClr>
                <a:schemeClr val="dk1"/>
              </a:buClr>
              <a:buSzPts val="2800"/>
              <a:buFont typeface="Arial"/>
              <a:buNone/>
            </a:pPr>
            <a:r>
              <a:rPr b="0" i="0" lang="en-GB" sz="2800" u="none" cap="none" strike="noStrike">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65"/>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6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How would you go about building rapport with players?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b="12201" l="0" r="0" t="12200"/>
          <a:stretch/>
        </p:blipFill>
        <p:spPr>
          <a:xfrm>
            <a:off x="827584" y="3429000"/>
            <a:ext cx="4572000" cy="2592288"/>
          </a:xfrm>
          <a:prstGeom prst="rect">
            <a:avLst/>
          </a:prstGeom>
          <a:noFill/>
          <a:ln>
            <a:noFill/>
          </a:ln>
        </p:spPr>
      </p:pic>
      <p:sp>
        <p:nvSpPr>
          <p:cNvPr id="490" name="Google Shape;490;p6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44824"/>
            <a:ext cx="8145253" cy="266429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457200" lvl="0" marL="457200" marR="0" rtl="0" algn="l">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themselves and their lack of skill; </a:t>
            </a:r>
            <a:endParaRPr/>
          </a:p>
          <a:p>
            <a:pPr indent="-457200" lvl="0" marL="457200" marR="0" rtl="0" algn="l">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by the skill of the opposition; </a:t>
            </a:r>
            <a:endParaRPr/>
          </a:p>
          <a:p>
            <a:pPr indent="-457200" lvl="0" marL="457200" marR="0" rtl="0" algn="l">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 rulings / actions performed by the referee </a:t>
            </a:r>
            <a:endParaRPr/>
          </a:p>
          <a:p>
            <a:pPr indent="-457200" lvl="0" marL="457200" marR="0" rtl="0" algn="l">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Players who have little knowledge about the game get frustrated when they get picked up and they don’t know the rules.</a:t>
            </a:r>
            <a:endParaRPr/>
          </a:p>
          <a:p>
            <a:pPr indent="0" lvl="1" marL="457200" marR="0" rtl="0" algn="l">
              <a:spcBef>
                <a:spcPts val="0"/>
              </a:spcBef>
              <a:spcAft>
                <a:spcPts val="0"/>
              </a:spcAft>
              <a:buNone/>
            </a:pPr>
            <a:r>
              <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6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1" marL="457200" marR="0" rtl="0" algn="l">
              <a:spcBef>
                <a:spcPts val="0"/>
              </a:spcBef>
              <a:spcAft>
                <a:spcPts val="0"/>
              </a:spcAft>
              <a:buNone/>
            </a:pPr>
            <a:r>
              <a:rPr b="0" i="0" lang="en-GB" sz="2400" u="none" cap="none" strike="noStrik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b="0" l="0" r="0" t="0"/>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b="0" l="0" r="0" t="0"/>
          <a:stretch/>
        </p:blipFill>
        <p:spPr>
          <a:xfrm>
            <a:off x="6084168" y="3356992"/>
            <a:ext cx="2146124" cy="2060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509" name="Google Shape;509;p6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8145253" cy="136815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1" marL="457200" marR="0" rtl="0" algn="l">
              <a:spcBef>
                <a:spcPts val="0"/>
              </a:spcBef>
              <a:spcAft>
                <a:spcPts val="0"/>
              </a:spcAft>
              <a:buNone/>
            </a:pPr>
            <a:r>
              <a:rPr b="0" i="0" lang="en-GB" sz="2400" u="none" cap="none" strike="noStrik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Escalation Process</a:t>
            </a:r>
            <a:endParaRPr/>
          </a:p>
        </p:txBody>
      </p:sp>
      <p:pic>
        <p:nvPicPr>
          <p:cNvPr id="517" name="Google Shape;517;p70"/>
          <p:cNvPicPr preferRelativeResize="0"/>
          <p:nvPr/>
        </p:nvPicPr>
        <p:blipFill rotWithShape="1">
          <a:blip r:embed="rId3">
            <a:alphaModFix/>
          </a:blip>
          <a:srcRect b="0" l="0" r="0" t="0"/>
          <a:stretch/>
        </p:blipFill>
        <p:spPr>
          <a:xfrm>
            <a:off x="1259632" y="1772816"/>
            <a:ext cx="6408712" cy="381642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End of Game</a:t>
            </a:r>
            <a:endParaRPr/>
          </a:p>
        </p:txBody>
      </p:sp>
      <p:pic>
        <p:nvPicPr>
          <p:cNvPr descr="http://3.bp.blogspot.com/-DVUwukbcGqA/Uba3swbYdPI/AAAAAAAAADw/cL3wqUS-IVA/s1600/stop-button.jpg" id="529" name="Google Shape;529;p72"/>
          <p:cNvPicPr preferRelativeResize="0"/>
          <p:nvPr/>
        </p:nvPicPr>
        <p:blipFill rotWithShape="1">
          <a:blip r:embed="rId3">
            <a:alphaModFix/>
          </a:blip>
          <a:srcRect b="0" l="0" r="0" t="0"/>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lt1"/>
                </a:solidFill>
                <a:latin typeface="Arial"/>
                <a:ea typeface="Arial"/>
                <a:cs typeface="Arial"/>
                <a:sym typeface="Arial"/>
              </a:rPr>
              <a:t>What happens at the end of half/full time hooter?</a:t>
            </a:r>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531" name="Google Shape;531;p72"/>
          <p:cNvPicPr preferRelativeResize="0"/>
          <p:nvPr/>
        </p:nvPicPr>
        <p:blipFill rotWithShape="1">
          <a:blip r:embed="rId4">
            <a:alphaModFix/>
          </a:blip>
          <a:srcRect b="0" l="0" r="0" t="0"/>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lt1"/>
                </a:solidFill>
                <a:latin typeface="Arial"/>
                <a:ea typeface="Arial"/>
                <a:cs typeface="Arial"/>
                <a:sym typeface="Arial"/>
              </a:rPr>
              <a:t>What happens if there is a penalty after the hooter?</a:t>
            </a:r>
            <a:endParaRPr/>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descr="http://www.buzzardrugby.co.uk/two/olympic/images/misc/knockout.gif" id="534" name="Google Shape;534;p72"/>
          <p:cNvPicPr preferRelativeResize="0"/>
          <p:nvPr/>
        </p:nvPicPr>
        <p:blipFill rotWithShape="1">
          <a:blip r:embed="rId5">
            <a:alphaModFix/>
          </a:blip>
          <a:srcRect b="0" l="0" r="0" t="0"/>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lt1"/>
                </a:solidFill>
                <a:latin typeface="Arial"/>
                <a:ea typeface="Arial"/>
                <a:cs typeface="Arial"/>
                <a:sym typeface="Arial"/>
              </a:rPr>
              <a:t>What if it’s a knockout game and the scores are tied at full time?</a:t>
            </a:r>
            <a:endParaRPr/>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73"/>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SPORTS OFFICIALS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992888" cy="3702118"/>
          </a:xfrm>
          <a:prstGeom prst="rect">
            <a:avLst/>
          </a:prstGeom>
          <a:solidFill>
            <a:srgbClr val="17365D">
              <a:alpha val="35686"/>
            </a:srgbClr>
          </a:solidFill>
          <a:ln>
            <a:noFill/>
          </a:ln>
        </p:spPr>
        <p:txBody>
          <a:bodyPr anchorCtr="0" anchor="t" bIns="45700" lIns="91425" spcFirstLastPara="1" rIns="91425" wrap="square" tIns="45700">
            <a:noAutofit/>
          </a:bodyPr>
          <a:lstStyle/>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long is a game of touch?</a:t>
            </a:r>
            <a:endParaRPr/>
          </a:p>
          <a:p>
            <a:pPr indent="-279400" lvl="0" marL="457200" marR="0" rtl="0" algn="l">
              <a:spcBef>
                <a:spcPts val="0"/>
              </a:spcBef>
              <a:spcAft>
                <a:spcPts val="0"/>
              </a:spcAft>
              <a:buClr>
                <a:schemeClr val="dk1"/>
              </a:buClr>
              <a:buSzPts val="2800"/>
              <a:buFont typeface="Arial"/>
              <a:buNone/>
            </a:pPr>
            <a:r>
              <a:t/>
            </a:r>
            <a:endParaRPr sz="2800">
              <a:solidFill>
                <a:schemeClr val="lt1"/>
              </a:solidFill>
              <a:latin typeface="Arial"/>
              <a:ea typeface="Arial"/>
              <a:cs typeface="Arial"/>
              <a:sym typeface="Arial"/>
            </a:endParaRPr>
          </a:p>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are the maximum number of people per side? (male/female &amp; mixed)</a:t>
            </a:r>
            <a:endParaRPr/>
          </a:p>
          <a:p>
            <a:pPr indent="-279400" lvl="0" marL="457200" marR="0" rtl="0" algn="l">
              <a:spcBef>
                <a:spcPts val="0"/>
              </a:spcBef>
              <a:spcAft>
                <a:spcPts val="0"/>
              </a:spcAft>
              <a:buClr>
                <a:schemeClr val="dk1"/>
              </a:buClr>
              <a:buSzPts val="2800"/>
              <a:buFont typeface="Arial"/>
              <a:buNone/>
            </a:pPr>
            <a:r>
              <a:t/>
            </a:r>
            <a:endParaRPr sz="2800">
              <a:solidFill>
                <a:schemeClr val="lt1"/>
              </a:solidFill>
              <a:latin typeface="Arial"/>
              <a:ea typeface="Arial"/>
              <a:cs typeface="Arial"/>
              <a:sym typeface="Arial"/>
            </a:endParaRPr>
          </a:p>
          <a:p>
            <a:pPr indent="-457200" lvl="0" marL="457200" marR="0" rtl="0" algn="l">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many players do you need to start a game?</a:t>
            </a:r>
            <a:endParaRPr/>
          </a:p>
          <a:p>
            <a:pPr indent="-279400" lvl="0" marL="457200" marR="0" rtl="0" algn="l">
              <a:spcBef>
                <a:spcPts val="0"/>
              </a:spcBef>
              <a:spcAft>
                <a:spcPts val="0"/>
              </a:spcAft>
              <a:buClr>
                <a:schemeClr val="dk1"/>
              </a:buClr>
              <a:buSzPts val="2800"/>
              <a:buFont typeface="Arial"/>
              <a:buNone/>
            </a:pPr>
            <a:r>
              <a:t/>
            </a:r>
            <a:endParaRPr sz="2800">
              <a:solidFill>
                <a:schemeClr val="lt1"/>
              </a:solidFill>
              <a:latin typeface="Arial"/>
              <a:ea typeface="Arial"/>
              <a:cs typeface="Arial"/>
              <a:sym typeface="Arial"/>
            </a:endParaRPr>
          </a:p>
          <a:p>
            <a:pPr indent="-279400" lvl="0" marL="457200" marR="0" rtl="0" algn="l">
              <a:spcBef>
                <a:spcPts val="0"/>
              </a:spcBef>
              <a:spcAft>
                <a:spcPts val="0"/>
              </a:spcAft>
              <a:buClr>
                <a:schemeClr val="dk1"/>
              </a:buClr>
              <a:buSzPts val="2800"/>
              <a:buFont typeface="Arial"/>
              <a:buNone/>
            </a:pPr>
            <a:r>
              <a:t/>
            </a:r>
            <a:endParaRPr sz="2800">
              <a:solidFill>
                <a:schemeClr val="lt1"/>
              </a:solidFill>
              <a:latin typeface="Arial"/>
              <a:ea typeface="Arial"/>
              <a:cs typeface="Arial"/>
              <a:sym typeface="Arial"/>
            </a:endParaRPr>
          </a:p>
          <a:p>
            <a:pPr indent="0" lvl="0" marL="0" marR="0" rtl="0" algn="l">
              <a:spcBef>
                <a:spcPts val="0"/>
              </a:spcBef>
              <a:spcAft>
                <a:spcPts val="0"/>
              </a:spcAft>
              <a:buNone/>
            </a:pPr>
            <a:r>
              <a:t/>
            </a:r>
            <a:endParaRPr sz="280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4"/>
          <p:cNvSpPr/>
          <p:nvPr/>
        </p:nvSpPr>
        <p:spPr>
          <a:xfrm>
            <a:off x="827584" y="1844824"/>
            <a:ext cx="8145253" cy="1368152"/>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0" lvl="1" marL="457200" marR="0" rtl="0" algn="l">
              <a:spcBef>
                <a:spcPts val="0"/>
              </a:spcBef>
              <a:spcAft>
                <a:spcPts val="0"/>
              </a:spcAft>
              <a:buNone/>
            </a:pPr>
            <a:r>
              <a:rPr b="0" i="0" lang="en-GB" sz="2400" u="none" cap="none" strike="noStrike">
                <a:solidFill>
                  <a:schemeClr val="lt1"/>
                </a:solidFill>
                <a:latin typeface="Calibri"/>
                <a:ea typeface="Calibri"/>
                <a:cs typeface="Calibri"/>
                <a:sym typeface="Calibri"/>
              </a:rPr>
              <a:t>Our official responsibilities are to:</a:t>
            </a:r>
            <a:endParaRPr/>
          </a:p>
          <a:p>
            <a:pPr indent="-342900" lvl="1" marL="800100" marR="0" rtl="0" algn="l">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Enforce the rules of touch</a:t>
            </a:r>
            <a:endParaRPr/>
          </a:p>
          <a:p>
            <a:pPr indent="-342900" lvl="1" marL="800100" marR="0" rtl="0" algn="l">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Facilitate the match</a:t>
            </a:r>
            <a:endParaRPr/>
          </a:p>
        </p:txBody>
      </p:sp>
      <p:sp>
        <p:nvSpPr>
          <p:cNvPr id="547" name="Google Shape;547;p7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Your Responsibilites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75"/>
          <p:cNvSpPr txBox="1"/>
          <p:nvPr/>
        </p:nvSpPr>
        <p:spPr>
          <a:xfrm>
            <a:off x="771579" y="629543"/>
            <a:ext cx="7848600"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3600">
                <a:solidFill>
                  <a:schemeClr val="dk1"/>
                </a:solidFill>
                <a:latin typeface="Arial"/>
                <a:ea typeface="Arial"/>
                <a:cs typeface="Arial"/>
                <a:sym typeface="Arial"/>
              </a:rPr>
              <a:t>Touch Europe Referee Career </a:t>
            </a:r>
            <a:endParaRPr/>
          </a:p>
          <a:p>
            <a:pPr indent="0" lvl="0" marL="0" marR="0" rtl="0" algn="l">
              <a:spcBef>
                <a:spcPts val="0"/>
              </a:spcBef>
              <a:spcAft>
                <a:spcPts val="0"/>
              </a:spcAft>
              <a:buNone/>
            </a:pPr>
            <a:r>
              <a:rPr b="1" lang="en-GB" sz="3600">
                <a:solidFill>
                  <a:schemeClr val="dk1"/>
                </a:solidFill>
                <a:latin typeface="Arial"/>
                <a:ea typeface="Arial"/>
                <a:cs typeface="Arial"/>
                <a:sym typeface="Arial"/>
              </a:rPr>
              <a:t>Path</a:t>
            </a:r>
            <a:endParaRPr/>
          </a:p>
        </p:txBody>
      </p:sp>
      <p:grpSp>
        <p:nvGrpSpPr>
          <p:cNvPr id="553" name="Google Shape;553;p75"/>
          <p:cNvGrpSpPr/>
          <p:nvPr/>
        </p:nvGrpSpPr>
        <p:grpSpPr>
          <a:xfrm>
            <a:off x="179512" y="2205038"/>
            <a:ext cx="8770937" cy="3600450"/>
            <a:chOff x="900" y="2160"/>
            <a:chExt cx="10083" cy="4140"/>
          </a:xfrm>
        </p:grpSpPr>
        <p:grpSp>
          <p:nvGrpSpPr>
            <p:cNvPr id="554" name="Google Shape;554;p75"/>
            <p:cNvGrpSpPr/>
            <p:nvPr/>
          </p:nvGrpSpPr>
          <p:grpSpPr>
            <a:xfrm>
              <a:off x="1080" y="2160"/>
              <a:ext cx="7023" cy="360"/>
              <a:chOff x="1080" y="2160"/>
              <a:chExt cx="7023" cy="360"/>
            </a:xfrm>
          </p:grpSpPr>
          <p:sp>
            <p:nvSpPr>
              <p:cNvPr id="555" name="Google Shape;555;p75"/>
              <p:cNvSpPr txBox="1"/>
              <p:nvPr/>
            </p:nvSpPr>
            <p:spPr>
              <a:xfrm>
                <a:off x="1080" y="2160"/>
                <a:ext cx="1083" cy="360"/>
              </a:xfrm>
              <a:prstGeom prst="rect">
                <a:avLst/>
              </a:prstGeom>
              <a:solidFill>
                <a:srgbClr val="00CCFF"/>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1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sp>
            <p:nvSpPr>
              <p:cNvPr id="556" name="Google Shape;556;p75"/>
              <p:cNvSpPr txBox="1"/>
              <p:nvPr/>
            </p:nvSpPr>
            <p:spPr>
              <a:xfrm>
                <a:off x="2520" y="2160"/>
                <a:ext cx="1083" cy="360"/>
              </a:xfrm>
              <a:prstGeom prst="rect">
                <a:avLst/>
              </a:prstGeom>
              <a:solidFill>
                <a:srgbClr val="00FF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2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sp>
            <p:nvSpPr>
              <p:cNvPr id="557" name="Google Shape;557;p75"/>
              <p:cNvSpPr txBox="1"/>
              <p:nvPr/>
            </p:nvSpPr>
            <p:spPr>
              <a:xfrm>
                <a:off x="3906" y="2160"/>
                <a:ext cx="1083" cy="360"/>
              </a:xfrm>
              <a:prstGeom prst="rect">
                <a:avLst/>
              </a:prstGeom>
              <a:solidFill>
                <a:srgbClr val="FFFF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3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sp>
            <p:nvSpPr>
              <p:cNvPr id="558" name="Google Shape;558;p75"/>
              <p:cNvSpPr txBox="1"/>
              <p:nvPr/>
            </p:nvSpPr>
            <p:spPr>
              <a:xfrm>
                <a:off x="5400" y="2160"/>
                <a:ext cx="1083" cy="360"/>
              </a:xfrm>
              <a:prstGeom prst="rect">
                <a:avLst/>
              </a:prstGeom>
              <a:solidFill>
                <a:srgbClr val="FF00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4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sp>
            <p:nvSpPr>
              <p:cNvPr id="559" name="Google Shape;559;p75"/>
              <p:cNvSpPr txBox="1"/>
              <p:nvPr/>
            </p:nvSpPr>
            <p:spPr>
              <a:xfrm>
                <a:off x="7020" y="2160"/>
                <a:ext cx="1083" cy="360"/>
              </a:xfrm>
              <a:prstGeom prst="rect">
                <a:avLst/>
              </a:prstGeom>
              <a:solidFill>
                <a:srgbClr val="0000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5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grpSp>
        <p:grpSp>
          <p:nvGrpSpPr>
            <p:cNvPr id="560" name="Google Shape;560;p75"/>
            <p:cNvGrpSpPr/>
            <p:nvPr/>
          </p:nvGrpSpPr>
          <p:grpSpPr>
            <a:xfrm>
              <a:off x="1080" y="2700"/>
              <a:ext cx="7023" cy="720"/>
              <a:chOff x="1080" y="2700"/>
              <a:chExt cx="7023" cy="720"/>
            </a:xfrm>
          </p:grpSpPr>
          <p:sp>
            <p:nvSpPr>
              <p:cNvPr id="561" name="Google Shape;561;p75"/>
              <p:cNvSpPr txBox="1"/>
              <p:nvPr/>
            </p:nvSpPr>
            <p:spPr>
              <a:xfrm>
                <a:off x="1080" y="2700"/>
                <a:ext cx="1083" cy="720"/>
              </a:xfrm>
              <a:prstGeom prst="rect">
                <a:avLst/>
              </a:prstGeom>
              <a:solidFill>
                <a:srgbClr val="C0C0C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Module</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Referee</a:t>
                </a:r>
                <a:endParaRPr sz="1800">
                  <a:solidFill>
                    <a:schemeClr val="dk1"/>
                  </a:solidFill>
                  <a:latin typeface="Arial"/>
                  <a:ea typeface="Arial"/>
                  <a:cs typeface="Arial"/>
                  <a:sym typeface="Arial"/>
                </a:endParaRPr>
              </a:p>
            </p:txBody>
          </p:sp>
          <p:sp>
            <p:nvSpPr>
              <p:cNvPr id="562" name="Google Shape;562;p75"/>
              <p:cNvSpPr txBox="1"/>
              <p:nvPr/>
            </p:nvSpPr>
            <p:spPr>
              <a:xfrm>
                <a:off x="2520" y="2700"/>
                <a:ext cx="1083" cy="720"/>
              </a:xfrm>
              <a:prstGeom prst="rect">
                <a:avLst/>
              </a:prstGeom>
              <a:solidFill>
                <a:srgbClr val="00CCFF"/>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Level 1 Referee Course Presenter</a:t>
                </a:r>
                <a:endParaRPr sz="1800">
                  <a:solidFill>
                    <a:schemeClr val="dk1"/>
                  </a:solidFill>
                  <a:latin typeface="Arial"/>
                  <a:ea typeface="Arial"/>
                  <a:cs typeface="Arial"/>
                  <a:sym typeface="Arial"/>
                </a:endParaRPr>
              </a:p>
            </p:txBody>
          </p:sp>
          <p:sp>
            <p:nvSpPr>
              <p:cNvPr id="563" name="Google Shape;563;p75"/>
              <p:cNvSpPr txBox="1"/>
              <p:nvPr/>
            </p:nvSpPr>
            <p:spPr>
              <a:xfrm>
                <a:off x="3960" y="2700"/>
                <a:ext cx="1080" cy="720"/>
              </a:xfrm>
              <a:prstGeom prst="rect">
                <a:avLst/>
              </a:prstGeom>
              <a:solidFill>
                <a:srgbClr val="00FF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Level 2 Referee Coach/Course Pres. Regional Panel Member</a:t>
                </a:r>
                <a:endParaRPr sz="1800">
                  <a:solidFill>
                    <a:schemeClr val="dk1"/>
                  </a:solidFill>
                  <a:latin typeface="Arial"/>
                  <a:ea typeface="Arial"/>
                  <a:cs typeface="Arial"/>
                  <a:sym typeface="Arial"/>
                </a:endParaRPr>
              </a:p>
            </p:txBody>
          </p:sp>
          <p:sp>
            <p:nvSpPr>
              <p:cNvPr id="564" name="Google Shape;564;p75"/>
              <p:cNvSpPr txBox="1"/>
              <p:nvPr/>
            </p:nvSpPr>
            <p:spPr>
              <a:xfrm>
                <a:off x="5400" y="2700"/>
                <a:ext cx="1083" cy="720"/>
              </a:xfrm>
              <a:prstGeom prst="rect">
                <a:avLst/>
              </a:prstGeom>
              <a:solidFill>
                <a:srgbClr val="FFCC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Regional Director of Referees</a:t>
                </a:r>
                <a:endParaRPr sz="1800">
                  <a:solidFill>
                    <a:schemeClr val="dk1"/>
                  </a:solidFill>
                  <a:latin typeface="Arial"/>
                  <a:ea typeface="Arial"/>
                  <a:cs typeface="Arial"/>
                  <a:sym typeface="Arial"/>
                </a:endParaRPr>
              </a:p>
            </p:txBody>
          </p:sp>
          <p:sp>
            <p:nvSpPr>
              <p:cNvPr id="565" name="Google Shape;565;p75"/>
              <p:cNvSpPr txBox="1"/>
              <p:nvPr/>
            </p:nvSpPr>
            <p:spPr>
              <a:xfrm>
                <a:off x="7020" y="2700"/>
                <a:ext cx="1083" cy="720"/>
              </a:xfrm>
              <a:prstGeom prst="rect">
                <a:avLst/>
              </a:prstGeom>
              <a:solidFill>
                <a:srgbClr val="0000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European Championships Group Leader</a:t>
                </a:r>
                <a:endParaRPr sz="1800">
                  <a:solidFill>
                    <a:schemeClr val="dk1"/>
                  </a:solidFill>
                  <a:latin typeface="Arial"/>
                  <a:ea typeface="Arial"/>
                  <a:cs typeface="Arial"/>
                  <a:sym typeface="Arial"/>
                </a:endParaRPr>
              </a:p>
            </p:txBody>
          </p:sp>
        </p:grpSp>
        <p:grpSp>
          <p:nvGrpSpPr>
            <p:cNvPr id="566" name="Google Shape;566;p75"/>
            <p:cNvGrpSpPr/>
            <p:nvPr/>
          </p:nvGrpSpPr>
          <p:grpSpPr>
            <a:xfrm>
              <a:off x="1080" y="3600"/>
              <a:ext cx="7023" cy="720"/>
              <a:chOff x="1080" y="3600"/>
              <a:chExt cx="7023" cy="720"/>
            </a:xfrm>
          </p:grpSpPr>
          <p:sp>
            <p:nvSpPr>
              <p:cNvPr id="567" name="Google Shape;567;p75"/>
              <p:cNvSpPr txBox="1"/>
              <p:nvPr/>
            </p:nvSpPr>
            <p:spPr>
              <a:xfrm>
                <a:off x="1080" y="3600"/>
                <a:ext cx="1083" cy="720"/>
              </a:xfrm>
              <a:prstGeom prst="rect">
                <a:avLst/>
              </a:prstGeom>
              <a:solidFill>
                <a:srgbClr val="C0C0C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Junior </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Touch</a:t>
                </a:r>
                <a:endParaRPr/>
              </a:p>
              <a:p>
                <a:pPr indent="0" lvl="0" marL="0" marR="0" rtl="0" algn="ctr">
                  <a:spcBef>
                    <a:spcPts val="0"/>
                  </a:spcBef>
                  <a:spcAft>
                    <a:spcPts val="0"/>
                  </a:spcAft>
                  <a:buNone/>
                </a:pPr>
                <a:r>
                  <a:rPr b="1" lang="en-GB" sz="700">
                    <a:solidFill>
                      <a:schemeClr val="dk1"/>
                    </a:solidFill>
                    <a:latin typeface="Arial"/>
                    <a:ea typeface="Arial"/>
                    <a:cs typeface="Arial"/>
                    <a:sym typeface="Arial"/>
                  </a:rPr>
                  <a:t> Referee</a:t>
                </a:r>
                <a:endParaRPr sz="1800">
                  <a:solidFill>
                    <a:schemeClr val="dk1"/>
                  </a:solidFill>
                  <a:latin typeface="Arial"/>
                  <a:ea typeface="Arial"/>
                  <a:cs typeface="Arial"/>
                  <a:sym typeface="Arial"/>
                </a:endParaRPr>
              </a:p>
            </p:txBody>
          </p:sp>
          <p:sp>
            <p:nvSpPr>
              <p:cNvPr id="568" name="Google Shape;568;p75"/>
              <p:cNvSpPr txBox="1"/>
              <p:nvPr/>
            </p:nvSpPr>
            <p:spPr>
              <a:xfrm>
                <a:off x="7020" y="3600"/>
                <a:ext cx="1083" cy="720"/>
              </a:xfrm>
              <a:prstGeom prst="rect">
                <a:avLst/>
              </a:prstGeom>
              <a:solidFill>
                <a:srgbClr val="FF99CC"/>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Federation of International Touch World Cup Referee</a:t>
                </a:r>
                <a:endParaRPr sz="1800">
                  <a:solidFill>
                    <a:schemeClr val="dk1"/>
                  </a:solidFill>
                  <a:latin typeface="Arial"/>
                  <a:ea typeface="Arial"/>
                  <a:cs typeface="Arial"/>
                  <a:sym typeface="Arial"/>
                </a:endParaRPr>
              </a:p>
            </p:txBody>
          </p:sp>
          <p:sp>
            <p:nvSpPr>
              <p:cNvPr id="569" name="Google Shape;569;p75"/>
              <p:cNvSpPr txBox="1"/>
              <p:nvPr/>
            </p:nvSpPr>
            <p:spPr>
              <a:xfrm>
                <a:off x="5400" y="3600"/>
                <a:ext cx="1083" cy="720"/>
              </a:xfrm>
              <a:prstGeom prst="rect">
                <a:avLst/>
              </a:prstGeom>
              <a:solidFill>
                <a:srgbClr val="FFFF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Level 3 Course Tutor</a:t>
                </a:r>
                <a:endParaRPr sz="1800">
                  <a:solidFill>
                    <a:schemeClr val="dk1"/>
                  </a:solidFill>
                  <a:latin typeface="Arial"/>
                  <a:ea typeface="Arial"/>
                  <a:cs typeface="Arial"/>
                  <a:sym typeface="Arial"/>
                </a:endParaRPr>
              </a:p>
            </p:txBody>
          </p:sp>
        </p:grpSp>
        <p:grpSp>
          <p:nvGrpSpPr>
            <p:cNvPr id="570" name="Google Shape;570;p75"/>
            <p:cNvGrpSpPr/>
            <p:nvPr/>
          </p:nvGrpSpPr>
          <p:grpSpPr>
            <a:xfrm>
              <a:off x="5396" y="5555"/>
              <a:ext cx="5587" cy="745"/>
              <a:chOff x="5396" y="5555"/>
              <a:chExt cx="5587" cy="745"/>
            </a:xfrm>
          </p:grpSpPr>
          <p:sp>
            <p:nvSpPr>
              <p:cNvPr id="571" name="Google Shape;571;p75"/>
              <p:cNvSpPr txBox="1"/>
              <p:nvPr/>
            </p:nvSpPr>
            <p:spPr>
              <a:xfrm>
                <a:off x="7020" y="5580"/>
                <a:ext cx="1083" cy="720"/>
              </a:xfrm>
              <a:prstGeom prst="rect">
                <a:avLst/>
              </a:prstGeom>
              <a:solidFill>
                <a:srgbClr val="FFCC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Director of Referees</a:t>
                </a:r>
                <a:endParaRPr sz="1800">
                  <a:solidFill>
                    <a:schemeClr val="dk1"/>
                  </a:solidFill>
                  <a:latin typeface="Arial"/>
                  <a:ea typeface="Arial"/>
                  <a:cs typeface="Arial"/>
                  <a:sym typeface="Arial"/>
                </a:endParaRPr>
              </a:p>
            </p:txBody>
          </p:sp>
          <p:sp>
            <p:nvSpPr>
              <p:cNvPr id="572" name="Google Shape;572;p75"/>
              <p:cNvSpPr txBox="1"/>
              <p:nvPr/>
            </p:nvSpPr>
            <p:spPr>
              <a:xfrm>
                <a:off x="9900" y="5580"/>
                <a:ext cx="1083" cy="720"/>
              </a:xfrm>
              <a:prstGeom prst="rect">
                <a:avLst/>
              </a:prstGeom>
              <a:solidFill>
                <a:srgbClr val="FF99CC"/>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Federation of International Touch Director of Referees</a:t>
                </a:r>
                <a:endParaRPr sz="1800">
                  <a:solidFill>
                    <a:schemeClr val="dk1"/>
                  </a:solidFill>
                  <a:latin typeface="Arial"/>
                  <a:ea typeface="Arial"/>
                  <a:cs typeface="Arial"/>
                  <a:sym typeface="Arial"/>
                </a:endParaRPr>
              </a:p>
            </p:txBody>
          </p:sp>
          <p:sp>
            <p:nvSpPr>
              <p:cNvPr id="573" name="Google Shape;573;p75"/>
              <p:cNvSpPr txBox="1"/>
              <p:nvPr/>
            </p:nvSpPr>
            <p:spPr>
              <a:xfrm>
                <a:off x="5396" y="5555"/>
                <a:ext cx="1083" cy="720"/>
              </a:xfrm>
              <a:prstGeom prst="rect">
                <a:avLst/>
              </a:prstGeom>
              <a:solidFill>
                <a:srgbClr val="FFCC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Referee Panel Member</a:t>
                </a:r>
                <a:endParaRPr sz="1800">
                  <a:solidFill>
                    <a:schemeClr val="dk1"/>
                  </a:solidFill>
                  <a:latin typeface="Arial"/>
                  <a:ea typeface="Arial"/>
                  <a:cs typeface="Arial"/>
                  <a:sym typeface="Arial"/>
                </a:endParaRPr>
              </a:p>
            </p:txBody>
          </p:sp>
          <p:sp>
            <p:nvSpPr>
              <p:cNvPr id="574" name="Google Shape;574;p75"/>
              <p:cNvSpPr txBox="1"/>
              <p:nvPr/>
            </p:nvSpPr>
            <p:spPr>
              <a:xfrm>
                <a:off x="8460" y="5580"/>
                <a:ext cx="1083" cy="720"/>
              </a:xfrm>
              <a:prstGeom prst="rect">
                <a:avLst/>
              </a:prstGeom>
              <a:solidFill>
                <a:srgbClr val="FF99CC"/>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Federation of International Touch Referees Panel</a:t>
                </a:r>
                <a:endParaRPr sz="1800">
                  <a:solidFill>
                    <a:schemeClr val="dk1"/>
                  </a:solidFill>
                  <a:latin typeface="Arial"/>
                  <a:ea typeface="Arial"/>
                  <a:cs typeface="Arial"/>
                  <a:sym typeface="Arial"/>
                </a:endParaRPr>
              </a:p>
            </p:txBody>
          </p:sp>
        </p:grpSp>
        <p:grpSp>
          <p:nvGrpSpPr>
            <p:cNvPr id="575" name="Google Shape;575;p75"/>
            <p:cNvGrpSpPr/>
            <p:nvPr/>
          </p:nvGrpSpPr>
          <p:grpSpPr>
            <a:xfrm>
              <a:off x="5400" y="4500"/>
              <a:ext cx="2703" cy="720"/>
              <a:chOff x="5400" y="4500"/>
              <a:chExt cx="2703" cy="720"/>
            </a:xfrm>
          </p:grpSpPr>
          <p:sp>
            <p:nvSpPr>
              <p:cNvPr id="576" name="Google Shape;576;p75"/>
              <p:cNvSpPr txBox="1"/>
              <p:nvPr/>
            </p:nvSpPr>
            <p:spPr>
              <a:xfrm>
                <a:off x="7020" y="4500"/>
                <a:ext cx="1083" cy="720"/>
              </a:xfrm>
              <a:prstGeom prst="rect">
                <a:avLst/>
              </a:prstGeom>
              <a:solidFill>
                <a:srgbClr val="FF99CC"/>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Federation of International Touch World Cup Referee Group Leader</a:t>
                </a:r>
                <a:endParaRPr sz="1800">
                  <a:solidFill>
                    <a:schemeClr val="dk1"/>
                  </a:solidFill>
                  <a:latin typeface="Arial"/>
                  <a:ea typeface="Arial"/>
                  <a:cs typeface="Arial"/>
                  <a:sym typeface="Arial"/>
                </a:endParaRPr>
              </a:p>
            </p:txBody>
          </p:sp>
          <p:sp>
            <p:nvSpPr>
              <p:cNvPr id="577" name="Google Shape;577;p75"/>
              <p:cNvSpPr txBox="1"/>
              <p:nvPr/>
            </p:nvSpPr>
            <p:spPr>
              <a:xfrm>
                <a:off x="5400" y="4500"/>
                <a:ext cx="1083" cy="720"/>
              </a:xfrm>
              <a:prstGeom prst="rect">
                <a:avLst/>
              </a:prstGeom>
              <a:solidFill>
                <a:srgbClr val="FFFF00"/>
              </a:solidFill>
              <a:ln cap="flat" cmpd="sng" w="9525">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700">
                    <a:solidFill>
                      <a:schemeClr val="dk1"/>
                    </a:solidFill>
                    <a:latin typeface="Arial"/>
                    <a:ea typeface="Arial"/>
                    <a:cs typeface="Arial"/>
                    <a:sym typeface="Arial"/>
                  </a:rPr>
                  <a:t>Touch Europe Level 3 Referee Coach</a:t>
                </a:r>
                <a:endParaRPr sz="1800">
                  <a:solidFill>
                    <a:schemeClr val="dk1"/>
                  </a:solidFill>
                  <a:latin typeface="Arial"/>
                  <a:ea typeface="Arial"/>
                  <a:cs typeface="Arial"/>
                  <a:sym typeface="Arial"/>
                </a:endParaRPr>
              </a:p>
            </p:txBody>
          </p:sp>
        </p:grpSp>
        <p:grpSp>
          <p:nvGrpSpPr>
            <p:cNvPr id="578" name="Google Shape;578;p75"/>
            <p:cNvGrpSpPr/>
            <p:nvPr/>
          </p:nvGrpSpPr>
          <p:grpSpPr>
            <a:xfrm>
              <a:off x="900" y="2340"/>
              <a:ext cx="9000" cy="3600"/>
              <a:chOff x="900" y="2340"/>
              <a:chExt cx="9000" cy="3600"/>
            </a:xfrm>
          </p:grpSpPr>
          <p:cxnSp>
            <p:nvCxnSpPr>
              <p:cNvPr id="579" name="Google Shape;579;p75"/>
              <p:cNvCxnSpPr/>
              <p:nvPr/>
            </p:nvCxnSpPr>
            <p:spPr>
              <a:xfrm>
                <a:off x="2160" y="2340"/>
                <a:ext cx="360" cy="0"/>
              </a:xfrm>
              <a:prstGeom prst="straightConnector1">
                <a:avLst/>
              </a:prstGeom>
              <a:noFill/>
              <a:ln cap="flat" cmpd="sng" w="9525">
                <a:solidFill>
                  <a:srgbClr val="000000"/>
                </a:solidFill>
                <a:prstDash val="solid"/>
                <a:round/>
                <a:headEnd len="med" w="med" type="none"/>
                <a:tailEnd len="med" w="med" type="none"/>
              </a:ln>
            </p:spPr>
          </p:cxnSp>
          <p:cxnSp>
            <p:nvCxnSpPr>
              <p:cNvPr id="580" name="Google Shape;580;p75"/>
              <p:cNvCxnSpPr/>
              <p:nvPr/>
            </p:nvCxnSpPr>
            <p:spPr>
              <a:xfrm>
                <a:off x="3600" y="2340"/>
                <a:ext cx="360" cy="0"/>
              </a:xfrm>
              <a:prstGeom prst="straightConnector1">
                <a:avLst/>
              </a:prstGeom>
              <a:noFill/>
              <a:ln cap="flat" cmpd="sng" w="9525">
                <a:solidFill>
                  <a:srgbClr val="000000"/>
                </a:solidFill>
                <a:prstDash val="solid"/>
                <a:round/>
                <a:headEnd len="med" w="med" type="none"/>
                <a:tailEnd len="med" w="med" type="none"/>
              </a:ln>
            </p:spPr>
          </p:cxnSp>
          <p:cxnSp>
            <p:nvCxnSpPr>
              <p:cNvPr id="581" name="Google Shape;581;p75"/>
              <p:cNvCxnSpPr/>
              <p:nvPr/>
            </p:nvCxnSpPr>
            <p:spPr>
              <a:xfrm>
                <a:off x="5040" y="2340"/>
                <a:ext cx="360" cy="0"/>
              </a:xfrm>
              <a:prstGeom prst="straightConnector1">
                <a:avLst/>
              </a:prstGeom>
              <a:noFill/>
              <a:ln cap="flat" cmpd="sng" w="9525">
                <a:solidFill>
                  <a:srgbClr val="000000"/>
                </a:solidFill>
                <a:prstDash val="solid"/>
                <a:round/>
                <a:headEnd len="med" w="med" type="none"/>
                <a:tailEnd len="med" w="med" type="none"/>
              </a:ln>
            </p:spPr>
          </p:cxnSp>
          <p:cxnSp>
            <p:nvCxnSpPr>
              <p:cNvPr id="582" name="Google Shape;582;p75"/>
              <p:cNvCxnSpPr/>
              <p:nvPr/>
            </p:nvCxnSpPr>
            <p:spPr>
              <a:xfrm>
                <a:off x="6480" y="2340"/>
                <a:ext cx="540" cy="0"/>
              </a:xfrm>
              <a:prstGeom prst="straightConnector1">
                <a:avLst/>
              </a:prstGeom>
              <a:noFill/>
              <a:ln cap="flat" cmpd="sng" w="9525">
                <a:solidFill>
                  <a:srgbClr val="000000"/>
                </a:solidFill>
                <a:prstDash val="solid"/>
                <a:round/>
                <a:headEnd len="med" w="med" type="none"/>
                <a:tailEnd len="med" w="med" type="none"/>
              </a:ln>
            </p:spPr>
          </p:cxnSp>
          <p:cxnSp>
            <p:nvCxnSpPr>
              <p:cNvPr id="583" name="Google Shape;583;p75"/>
              <p:cNvCxnSpPr/>
              <p:nvPr/>
            </p:nvCxnSpPr>
            <p:spPr>
              <a:xfrm>
                <a:off x="1620" y="25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84" name="Google Shape;584;p75"/>
              <p:cNvCxnSpPr/>
              <p:nvPr/>
            </p:nvCxnSpPr>
            <p:spPr>
              <a:xfrm>
                <a:off x="3060" y="25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85" name="Google Shape;585;p75"/>
              <p:cNvCxnSpPr/>
              <p:nvPr/>
            </p:nvCxnSpPr>
            <p:spPr>
              <a:xfrm>
                <a:off x="4500" y="25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86" name="Google Shape;586;p75"/>
              <p:cNvCxnSpPr/>
              <p:nvPr/>
            </p:nvCxnSpPr>
            <p:spPr>
              <a:xfrm>
                <a:off x="7560" y="25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87" name="Google Shape;587;p75"/>
              <p:cNvCxnSpPr/>
              <p:nvPr/>
            </p:nvCxnSpPr>
            <p:spPr>
              <a:xfrm>
                <a:off x="3600" y="3060"/>
                <a:ext cx="360" cy="0"/>
              </a:xfrm>
              <a:prstGeom prst="straightConnector1">
                <a:avLst/>
              </a:prstGeom>
              <a:noFill/>
              <a:ln cap="flat" cmpd="sng" w="9525">
                <a:solidFill>
                  <a:srgbClr val="000000"/>
                </a:solidFill>
                <a:prstDash val="solid"/>
                <a:round/>
                <a:headEnd len="med" w="med" type="none"/>
                <a:tailEnd len="med" w="med" type="none"/>
              </a:ln>
            </p:spPr>
          </p:cxnSp>
          <p:cxnSp>
            <p:nvCxnSpPr>
              <p:cNvPr id="588" name="Google Shape;588;p75"/>
              <p:cNvCxnSpPr/>
              <p:nvPr/>
            </p:nvCxnSpPr>
            <p:spPr>
              <a:xfrm>
                <a:off x="5040" y="3060"/>
                <a:ext cx="360" cy="0"/>
              </a:xfrm>
              <a:prstGeom prst="straightConnector1">
                <a:avLst/>
              </a:prstGeom>
              <a:noFill/>
              <a:ln cap="flat" cmpd="sng" w="9525">
                <a:solidFill>
                  <a:srgbClr val="000000"/>
                </a:solidFill>
                <a:prstDash val="solid"/>
                <a:round/>
                <a:headEnd len="med" w="med" type="none"/>
                <a:tailEnd len="med" w="med" type="none"/>
              </a:ln>
            </p:spPr>
          </p:cxnSp>
          <p:cxnSp>
            <p:nvCxnSpPr>
              <p:cNvPr id="589" name="Google Shape;589;p75"/>
              <p:cNvCxnSpPr/>
              <p:nvPr/>
            </p:nvCxnSpPr>
            <p:spPr>
              <a:xfrm>
                <a:off x="5040" y="3420"/>
                <a:ext cx="360" cy="180"/>
              </a:xfrm>
              <a:prstGeom prst="straightConnector1">
                <a:avLst/>
              </a:prstGeom>
              <a:noFill/>
              <a:ln cap="flat" cmpd="sng" w="9525">
                <a:solidFill>
                  <a:srgbClr val="000000"/>
                </a:solidFill>
                <a:prstDash val="solid"/>
                <a:round/>
                <a:headEnd len="med" w="med" type="none"/>
                <a:tailEnd len="med" w="med" type="none"/>
              </a:ln>
            </p:spPr>
          </p:cxnSp>
          <p:cxnSp>
            <p:nvCxnSpPr>
              <p:cNvPr id="590" name="Google Shape;590;p75"/>
              <p:cNvCxnSpPr/>
              <p:nvPr/>
            </p:nvCxnSpPr>
            <p:spPr>
              <a:xfrm>
                <a:off x="5940" y="43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91" name="Google Shape;591;p75"/>
              <p:cNvCxnSpPr/>
              <p:nvPr/>
            </p:nvCxnSpPr>
            <p:spPr>
              <a:xfrm>
                <a:off x="5940" y="5220"/>
                <a:ext cx="0" cy="360"/>
              </a:xfrm>
              <a:prstGeom prst="straightConnector1">
                <a:avLst/>
              </a:prstGeom>
              <a:noFill/>
              <a:ln cap="flat" cmpd="sng" w="9525">
                <a:solidFill>
                  <a:srgbClr val="000000"/>
                </a:solidFill>
                <a:prstDash val="solid"/>
                <a:round/>
                <a:headEnd len="med" w="med" type="none"/>
                <a:tailEnd len="med" w="med" type="none"/>
              </a:ln>
            </p:spPr>
          </p:cxnSp>
          <p:cxnSp>
            <p:nvCxnSpPr>
              <p:cNvPr id="592" name="Google Shape;592;p75"/>
              <p:cNvCxnSpPr/>
              <p:nvPr/>
            </p:nvCxnSpPr>
            <p:spPr>
              <a:xfrm>
                <a:off x="7560" y="4320"/>
                <a:ext cx="0" cy="180"/>
              </a:xfrm>
              <a:prstGeom prst="straightConnector1">
                <a:avLst/>
              </a:prstGeom>
              <a:noFill/>
              <a:ln cap="flat" cmpd="sng" w="9525">
                <a:solidFill>
                  <a:srgbClr val="000000"/>
                </a:solidFill>
                <a:prstDash val="solid"/>
                <a:round/>
                <a:headEnd len="med" w="med" type="none"/>
                <a:tailEnd len="med" w="med" type="none"/>
              </a:ln>
            </p:spPr>
          </p:cxnSp>
          <p:cxnSp>
            <p:nvCxnSpPr>
              <p:cNvPr id="593" name="Google Shape;593;p75"/>
              <p:cNvCxnSpPr/>
              <p:nvPr/>
            </p:nvCxnSpPr>
            <p:spPr>
              <a:xfrm>
                <a:off x="6480" y="5940"/>
                <a:ext cx="540" cy="0"/>
              </a:xfrm>
              <a:prstGeom prst="straightConnector1">
                <a:avLst/>
              </a:prstGeom>
              <a:noFill/>
              <a:ln cap="flat" cmpd="sng" w="9525">
                <a:solidFill>
                  <a:srgbClr val="000000"/>
                </a:solidFill>
                <a:prstDash val="solid"/>
                <a:round/>
                <a:headEnd len="med" w="med" type="none"/>
                <a:tailEnd len="med" w="med" type="none"/>
              </a:ln>
            </p:spPr>
          </p:cxnSp>
          <p:cxnSp>
            <p:nvCxnSpPr>
              <p:cNvPr id="594" name="Google Shape;594;p75"/>
              <p:cNvCxnSpPr/>
              <p:nvPr/>
            </p:nvCxnSpPr>
            <p:spPr>
              <a:xfrm>
                <a:off x="8100" y="5940"/>
                <a:ext cx="360" cy="0"/>
              </a:xfrm>
              <a:prstGeom prst="straightConnector1">
                <a:avLst/>
              </a:prstGeom>
              <a:noFill/>
              <a:ln cap="flat" cmpd="sng" w="9525">
                <a:solidFill>
                  <a:srgbClr val="000000"/>
                </a:solidFill>
                <a:prstDash val="solid"/>
                <a:round/>
                <a:headEnd len="med" w="med" type="none"/>
                <a:tailEnd len="med" w="med" type="none"/>
              </a:ln>
            </p:spPr>
          </p:cxnSp>
          <p:cxnSp>
            <p:nvCxnSpPr>
              <p:cNvPr id="595" name="Google Shape;595;p75"/>
              <p:cNvCxnSpPr/>
              <p:nvPr/>
            </p:nvCxnSpPr>
            <p:spPr>
              <a:xfrm>
                <a:off x="9540" y="5940"/>
                <a:ext cx="360" cy="0"/>
              </a:xfrm>
              <a:prstGeom prst="straightConnector1">
                <a:avLst/>
              </a:prstGeom>
              <a:noFill/>
              <a:ln cap="flat" cmpd="sng" w="9525">
                <a:solidFill>
                  <a:srgbClr val="000000"/>
                </a:solidFill>
                <a:prstDash val="solid"/>
                <a:round/>
                <a:headEnd len="med" w="med" type="none"/>
                <a:tailEnd len="med" w="med" type="none"/>
              </a:ln>
            </p:spPr>
          </p:cxnSp>
          <p:cxnSp>
            <p:nvCxnSpPr>
              <p:cNvPr id="596" name="Google Shape;596;p75"/>
              <p:cNvCxnSpPr/>
              <p:nvPr/>
            </p:nvCxnSpPr>
            <p:spPr>
              <a:xfrm rot="10800000">
                <a:off x="6300" y="5400"/>
                <a:ext cx="0" cy="180"/>
              </a:xfrm>
              <a:prstGeom prst="straightConnector1">
                <a:avLst/>
              </a:prstGeom>
              <a:noFill/>
              <a:ln cap="flat" cmpd="sng" w="9525">
                <a:solidFill>
                  <a:srgbClr val="000000"/>
                </a:solidFill>
                <a:prstDash val="solid"/>
                <a:round/>
                <a:headEnd len="med" w="med" type="none"/>
                <a:tailEnd len="med" w="med" type="none"/>
              </a:ln>
            </p:spPr>
          </p:cxnSp>
          <p:cxnSp>
            <p:nvCxnSpPr>
              <p:cNvPr id="597" name="Google Shape;597;p75"/>
              <p:cNvCxnSpPr/>
              <p:nvPr/>
            </p:nvCxnSpPr>
            <p:spPr>
              <a:xfrm rot="10800000">
                <a:off x="9000" y="5400"/>
                <a:ext cx="0" cy="180"/>
              </a:xfrm>
              <a:prstGeom prst="straightConnector1">
                <a:avLst/>
              </a:prstGeom>
              <a:noFill/>
              <a:ln cap="flat" cmpd="sng" w="9525">
                <a:solidFill>
                  <a:srgbClr val="000000"/>
                </a:solidFill>
                <a:prstDash val="solid"/>
                <a:round/>
                <a:headEnd len="med" w="med" type="none"/>
                <a:tailEnd len="med" w="med" type="none"/>
              </a:ln>
            </p:spPr>
          </p:cxnSp>
          <p:cxnSp>
            <p:nvCxnSpPr>
              <p:cNvPr id="598" name="Google Shape;598;p75"/>
              <p:cNvCxnSpPr/>
              <p:nvPr/>
            </p:nvCxnSpPr>
            <p:spPr>
              <a:xfrm rot="10800000">
                <a:off x="6300" y="5400"/>
                <a:ext cx="2700" cy="0"/>
              </a:xfrm>
              <a:prstGeom prst="straightConnector1">
                <a:avLst/>
              </a:prstGeom>
              <a:noFill/>
              <a:ln cap="flat" cmpd="sng" w="9525">
                <a:solidFill>
                  <a:srgbClr val="000000"/>
                </a:solidFill>
                <a:prstDash val="solid"/>
                <a:round/>
                <a:headEnd len="med" w="med" type="none"/>
                <a:tailEnd len="med" w="med" type="none"/>
              </a:ln>
            </p:spPr>
          </p:cxnSp>
          <p:cxnSp>
            <p:nvCxnSpPr>
              <p:cNvPr id="599" name="Google Shape;599;p75"/>
              <p:cNvCxnSpPr/>
              <p:nvPr/>
            </p:nvCxnSpPr>
            <p:spPr>
              <a:xfrm>
                <a:off x="6480" y="2520"/>
                <a:ext cx="180" cy="0"/>
              </a:xfrm>
              <a:prstGeom prst="straightConnector1">
                <a:avLst/>
              </a:prstGeom>
              <a:noFill/>
              <a:ln cap="flat" cmpd="sng" w="9525">
                <a:solidFill>
                  <a:srgbClr val="000000"/>
                </a:solidFill>
                <a:prstDash val="solid"/>
                <a:round/>
                <a:headEnd len="med" w="med" type="none"/>
                <a:tailEnd len="med" w="med" type="none"/>
              </a:ln>
            </p:spPr>
          </p:cxnSp>
          <p:cxnSp>
            <p:nvCxnSpPr>
              <p:cNvPr id="600" name="Google Shape;600;p75"/>
              <p:cNvCxnSpPr/>
              <p:nvPr/>
            </p:nvCxnSpPr>
            <p:spPr>
              <a:xfrm>
                <a:off x="6660" y="2520"/>
                <a:ext cx="0" cy="1440"/>
              </a:xfrm>
              <a:prstGeom prst="straightConnector1">
                <a:avLst/>
              </a:prstGeom>
              <a:noFill/>
              <a:ln cap="flat" cmpd="sng" w="9525">
                <a:solidFill>
                  <a:srgbClr val="000000"/>
                </a:solidFill>
                <a:prstDash val="solid"/>
                <a:round/>
                <a:headEnd len="med" w="med" type="none"/>
                <a:tailEnd len="med" w="med" type="none"/>
              </a:ln>
            </p:spPr>
          </p:cxnSp>
          <p:cxnSp>
            <p:nvCxnSpPr>
              <p:cNvPr id="601" name="Google Shape;601;p75"/>
              <p:cNvCxnSpPr/>
              <p:nvPr/>
            </p:nvCxnSpPr>
            <p:spPr>
              <a:xfrm>
                <a:off x="6660" y="3960"/>
                <a:ext cx="360" cy="0"/>
              </a:xfrm>
              <a:prstGeom prst="straightConnector1">
                <a:avLst/>
              </a:prstGeom>
              <a:noFill/>
              <a:ln cap="flat" cmpd="sng" w="9525">
                <a:solidFill>
                  <a:srgbClr val="000000"/>
                </a:solidFill>
                <a:prstDash val="solid"/>
                <a:round/>
                <a:headEnd len="med" w="med" type="none"/>
                <a:tailEnd len="med" w="med" type="none"/>
              </a:ln>
            </p:spPr>
          </p:cxnSp>
          <p:cxnSp>
            <p:nvCxnSpPr>
              <p:cNvPr id="602" name="Google Shape;602;p75"/>
              <p:cNvCxnSpPr/>
              <p:nvPr/>
            </p:nvCxnSpPr>
            <p:spPr>
              <a:xfrm>
                <a:off x="8100" y="2340"/>
                <a:ext cx="180" cy="0"/>
              </a:xfrm>
              <a:prstGeom prst="straightConnector1">
                <a:avLst/>
              </a:prstGeom>
              <a:noFill/>
              <a:ln cap="flat" cmpd="sng" w="9525">
                <a:solidFill>
                  <a:srgbClr val="000000"/>
                </a:solidFill>
                <a:prstDash val="solid"/>
                <a:round/>
                <a:headEnd len="med" w="med" type="none"/>
                <a:tailEnd len="med" w="med" type="none"/>
              </a:ln>
            </p:spPr>
          </p:cxnSp>
          <p:cxnSp>
            <p:nvCxnSpPr>
              <p:cNvPr id="603" name="Google Shape;603;p75"/>
              <p:cNvCxnSpPr/>
              <p:nvPr/>
            </p:nvCxnSpPr>
            <p:spPr>
              <a:xfrm>
                <a:off x="8100" y="3960"/>
                <a:ext cx="180" cy="0"/>
              </a:xfrm>
              <a:prstGeom prst="straightConnector1">
                <a:avLst/>
              </a:prstGeom>
              <a:noFill/>
              <a:ln cap="flat" cmpd="sng" w="9525">
                <a:solidFill>
                  <a:srgbClr val="000000"/>
                </a:solidFill>
                <a:prstDash val="solid"/>
                <a:round/>
                <a:headEnd len="med" w="med" type="none"/>
                <a:tailEnd len="med" w="med" type="none"/>
              </a:ln>
            </p:spPr>
          </p:cxnSp>
          <p:cxnSp>
            <p:nvCxnSpPr>
              <p:cNvPr id="604" name="Google Shape;604;p75"/>
              <p:cNvCxnSpPr/>
              <p:nvPr/>
            </p:nvCxnSpPr>
            <p:spPr>
              <a:xfrm rot="10800000">
                <a:off x="8280" y="2340"/>
                <a:ext cx="0" cy="1620"/>
              </a:xfrm>
              <a:prstGeom prst="straightConnector1">
                <a:avLst/>
              </a:prstGeom>
              <a:noFill/>
              <a:ln cap="flat" cmpd="sng" w="9525">
                <a:solidFill>
                  <a:srgbClr val="000000"/>
                </a:solidFill>
                <a:prstDash val="solid"/>
                <a:round/>
                <a:headEnd len="med" w="med" type="none"/>
                <a:tailEnd len="med" w="med" type="none"/>
              </a:ln>
            </p:spPr>
          </p:cxnSp>
          <p:cxnSp>
            <p:nvCxnSpPr>
              <p:cNvPr id="605" name="Google Shape;605;p75"/>
              <p:cNvCxnSpPr/>
              <p:nvPr/>
            </p:nvCxnSpPr>
            <p:spPr>
              <a:xfrm rot="10800000">
                <a:off x="900" y="2340"/>
                <a:ext cx="180" cy="0"/>
              </a:xfrm>
              <a:prstGeom prst="straightConnector1">
                <a:avLst/>
              </a:prstGeom>
              <a:noFill/>
              <a:ln cap="flat" cmpd="sng" w="9525">
                <a:solidFill>
                  <a:srgbClr val="000000"/>
                </a:solidFill>
                <a:prstDash val="solid"/>
                <a:round/>
                <a:headEnd len="med" w="med" type="none"/>
                <a:tailEnd len="med" w="med" type="none"/>
              </a:ln>
            </p:spPr>
          </p:cxnSp>
          <p:cxnSp>
            <p:nvCxnSpPr>
              <p:cNvPr id="606" name="Google Shape;606;p75"/>
              <p:cNvCxnSpPr/>
              <p:nvPr/>
            </p:nvCxnSpPr>
            <p:spPr>
              <a:xfrm rot="10800000">
                <a:off x="900" y="3960"/>
                <a:ext cx="180" cy="0"/>
              </a:xfrm>
              <a:prstGeom prst="straightConnector1">
                <a:avLst/>
              </a:prstGeom>
              <a:noFill/>
              <a:ln cap="flat" cmpd="sng" w="9525">
                <a:solidFill>
                  <a:srgbClr val="000000"/>
                </a:solidFill>
                <a:prstDash val="solid"/>
                <a:round/>
                <a:headEnd len="med" w="med" type="none"/>
                <a:tailEnd len="med" w="med" type="none"/>
              </a:ln>
            </p:spPr>
          </p:cxnSp>
          <p:cxnSp>
            <p:nvCxnSpPr>
              <p:cNvPr id="607" name="Google Shape;607;p75"/>
              <p:cNvCxnSpPr/>
              <p:nvPr/>
            </p:nvCxnSpPr>
            <p:spPr>
              <a:xfrm rot="10800000">
                <a:off x="900" y="2340"/>
                <a:ext cx="0" cy="1620"/>
              </a:xfrm>
              <a:prstGeom prst="straightConnector1">
                <a:avLst/>
              </a:prstGeom>
              <a:noFill/>
              <a:ln cap="flat" cmpd="sng" w="9525">
                <a:solidFill>
                  <a:srgbClr val="000000"/>
                </a:solidFill>
                <a:prstDash val="solid"/>
                <a:round/>
                <a:headEnd len="med" w="med" type="none"/>
                <a:tailEnd len="med" w="med" type="none"/>
              </a:ln>
            </p:spPr>
          </p:cxnSp>
          <p:cxnSp>
            <p:nvCxnSpPr>
              <p:cNvPr id="608" name="Google Shape;608;p75"/>
              <p:cNvCxnSpPr/>
              <p:nvPr/>
            </p:nvCxnSpPr>
            <p:spPr>
              <a:xfrm>
                <a:off x="6660" y="3060"/>
                <a:ext cx="360" cy="0"/>
              </a:xfrm>
              <a:prstGeom prst="straightConnector1">
                <a:avLst/>
              </a:prstGeom>
              <a:noFill/>
              <a:ln cap="flat" cmpd="sng" w="9525">
                <a:solidFill>
                  <a:srgbClr val="000000"/>
                </a:solidFill>
                <a:prstDash val="solid"/>
                <a:round/>
                <a:headEnd len="med" w="med" type="none"/>
                <a:tailEnd len="med" w="med" type="none"/>
              </a:ln>
            </p:spPr>
          </p:cxnSp>
        </p:grpSp>
      </p:gr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76"/>
          <p:cNvSpPr txBox="1"/>
          <p:nvPr/>
        </p:nvSpPr>
        <p:spPr>
          <a:xfrm>
            <a:off x="1857375" y="1214438"/>
            <a:ext cx="6629400" cy="5242077"/>
          </a:xfrm>
          <a:prstGeom prst="rect">
            <a:avLst/>
          </a:prstGeom>
          <a:noFill/>
          <a:ln>
            <a:noFill/>
          </a:ln>
        </p:spPr>
        <p:txBody>
          <a:bodyPr anchorCtr="0" anchor="t" bIns="46800" lIns="90000" spcFirstLastPara="1" rIns="90000" wrap="square" tIns="46800">
            <a:noAutofit/>
          </a:bodyPr>
          <a:lstStyle/>
          <a:p>
            <a:pPr indent="-91440" lvl="0" marL="0" marR="0" rtl="0" algn="l">
              <a:spcBef>
                <a:spcPts val="0"/>
              </a:spcBef>
              <a:spcAft>
                <a:spcPts val="0"/>
              </a:spcAft>
              <a:buClr>
                <a:srgbClr val="1F497D"/>
              </a:buClr>
              <a:buSzPts val="1440"/>
              <a:buFont typeface="Noto Sans Symbols"/>
              <a:buChar char="■"/>
            </a:pPr>
            <a:r>
              <a:rPr lang="en-GB" sz="2400">
                <a:solidFill>
                  <a:srgbClr val="000000"/>
                </a:solidFill>
                <a:latin typeface="Verdana"/>
                <a:ea typeface="Verdana"/>
                <a:cs typeface="Verdana"/>
                <a:sym typeface="Verdana"/>
              </a:rPr>
              <a:t> Leve1 1: Foundation</a:t>
            </a:r>
            <a:endParaRPr/>
          </a:p>
          <a:p>
            <a:pPr indent="0" lvl="0" marL="0" marR="0" rtl="0" algn="l">
              <a:spcBef>
                <a:spcPts val="1700"/>
              </a:spcBef>
              <a:spcAft>
                <a:spcPts val="0"/>
              </a:spcAft>
              <a:buClr>
                <a:schemeClr val="dk1"/>
              </a:buClr>
              <a:buSzPts val="2400"/>
              <a:buFont typeface="Arial"/>
              <a:buNone/>
            </a:pPr>
            <a:r>
              <a:t/>
            </a:r>
            <a:endParaRPr sz="2400">
              <a:solidFill>
                <a:srgbClr val="000000"/>
              </a:solidFill>
              <a:latin typeface="Verdana"/>
              <a:ea typeface="Verdana"/>
              <a:cs typeface="Verdana"/>
              <a:sym typeface="Verdana"/>
            </a:endParaRPr>
          </a:p>
          <a:p>
            <a:pPr indent="-91440" lvl="0" marL="0" marR="0" rtl="0" algn="l">
              <a:spcBef>
                <a:spcPts val="1200"/>
              </a:spcBef>
              <a:spcAft>
                <a:spcPts val="0"/>
              </a:spcAft>
              <a:buClr>
                <a:srgbClr val="009999"/>
              </a:buClr>
              <a:buSzPts val="1440"/>
              <a:buFont typeface="Noto Sans Symbols"/>
              <a:buChar char="■"/>
            </a:pPr>
            <a:r>
              <a:rPr lang="en-GB" sz="2400">
                <a:solidFill>
                  <a:srgbClr val="000000"/>
                </a:solidFill>
                <a:latin typeface="Verdana"/>
                <a:ea typeface="Verdana"/>
                <a:cs typeface="Verdana"/>
                <a:sym typeface="Verdana"/>
              </a:rPr>
              <a:t> Level 2 : Theory 	</a:t>
            </a:r>
            <a:r>
              <a:rPr lang="en-GB" sz="1600">
                <a:solidFill>
                  <a:srgbClr val="000000"/>
                </a:solidFill>
                <a:latin typeface="Verdana"/>
                <a:ea typeface="Verdana"/>
                <a:cs typeface="Verdana"/>
                <a:sym typeface="Verdana"/>
              </a:rPr>
              <a:t>– What to do</a:t>
            </a:r>
            <a:endParaRPr/>
          </a:p>
          <a:p>
            <a:pPr indent="0" lvl="0" marL="0" marR="0" rtl="0" algn="l">
              <a:spcBef>
                <a:spcPts val="1700"/>
              </a:spcBef>
              <a:spcAft>
                <a:spcPts val="0"/>
              </a:spcAft>
              <a:buClr>
                <a:schemeClr val="dk1"/>
              </a:buClr>
              <a:buSzPts val="2400"/>
              <a:buFont typeface="Arial"/>
              <a:buNone/>
            </a:pPr>
            <a:r>
              <a:t/>
            </a:r>
            <a:endParaRPr sz="2400">
              <a:solidFill>
                <a:srgbClr val="000000"/>
              </a:solidFill>
              <a:latin typeface="Verdana"/>
              <a:ea typeface="Verdana"/>
              <a:cs typeface="Verdana"/>
              <a:sym typeface="Verdana"/>
            </a:endParaRPr>
          </a:p>
          <a:p>
            <a:pPr indent="-91440" lvl="0" marL="0" marR="0" rtl="0" algn="l">
              <a:spcBef>
                <a:spcPts val="1200"/>
              </a:spcBef>
              <a:spcAft>
                <a:spcPts val="0"/>
              </a:spcAft>
              <a:buClr>
                <a:srgbClr val="FFFF00"/>
              </a:buClr>
              <a:buSzPts val="1440"/>
              <a:buFont typeface="Noto Sans Symbols"/>
              <a:buChar char="■"/>
            </a:pPr>
            <a:r>
              <a:rPr lang="en-GB" sz="2400">
                <a:solidFill>
                  <a:srgbClr val="000000"/>
                </a:solidFill>
                <a:latin typeface="Verdana"/>
                <a:ea typeface="Verdana"/>
                <a:cs typeface="Verdana"/>
                <a:sym typeface="Verdana"/>
              </a:rPr>
              <a:t> Level 3 : Practical 	</a:t>
            </a:r>
            <a:r>
              <a:rPr lang="en-GB" sz="1600">
                <a:solidFill>
                  <a:srgbClr val="000000"/>
                </a:solidFill>
                <a:latin typeface="Verdana"/>
                <a:ea typeface="Verdana"/>
                <a:cs typeface="Verdana"/>
                <a:sym typeface="Verdana"/>
              </a:rPr>
              <a:t>– How best to do it</a:t>
            </a:r>
            <a:endParaRPr/>
          </a:p>
          <a:p>
            <a:pPr indent="0" lvl="0" marL="0" marR="0" rtl="0" algn="l">
              <a:spcBef>
                <a:spcPts val="1700"/>
              </a:spcBef>
              <a:spcAft>
                <a:spcPts val="0"/>
              </a:spcAft>
              <a:buClr>
                <a:schemeClr val="dk1"/>
              </a:buClr>
              <a:buSzPts val="2400"/>
              <a:buFont typeface="Arial"/>
              <a:buNone/>
            </a:pPr>
            <a:r>
              <a:t/>
            </a:r>
            <a:endParaRPr sz="2400">
              <a:solidFill>
                <a:srgbClr val="000000"/>
              </a:solidFill>
              <a:latin typeface="Verdana"/>
              <a:ea typeface="Verdana"/>
              <a:cs typeface="Verdana"/>
              <a:sym typeface="Verdana"/>
            </a:endParaRPr>
          </a:p>
          <a:p>
            <a:pPr indent="-91440" lvl="0" marL="0" marR="0" rtl="0" algn="l">
              <a:spcBef>
                <a:spcPts val="1200"/>
              </a:spcBef>
              <a:spcAft>
                <a:spcPts val="0"/>
              </a:spcAft>
              <a:buClr>
                <a:srgbClr val="FF3300"/>
              </a:buClr>
              <a:buSzPts val="1440"/>
              <a:buFont typeface="Noto Sans Symbols"/>
              <a:buChar char="■"/>
            </a:pPr>
            <a:r>
              <a:rPr lang="en-GB" sz="2400">
                <a:solidFill>
                  <a:srgbClr val="000000"/>
                </a:solidFill>
                <a:latin typeface="Verdana"/>
                <a:ea typeface="Verdana"/>
                <a:cs typeface="Verdana"/>
                <a:sym typeface="Verdana"/>
              </a:rPr>
              <a:t> Level 4 : Practical 	</a:t>
            </a:r>
            <a:r>
              <a:rPr lang="en-GB" sz="1600">
                <a:solidFill>
                  <a:srgbClr val="000000"/>
                </a:solidFill>
                <a:latin typeface="Verdana"/>
                <a:ea typeface="Verdana"/>
                <a:cs typeface="Verdana"/>
                <a:sym typeface="Verdana"/>
              </a:rPr>
              <a:t>– Euros</a:t>
            </a:r>
            <a:endParaRPr/>
          </a:p>
          <a:p>
            <a:pPr indent="0" lvl="5" marL="2286000" marR="0" rtl="0" algn="l">
              <a:spcBef>
                <a:spcPts val="1200"/>
              </a:spcBef>
              <a:spcAft>
                <a:spcPts val="0"/>
              </a:spcAft>
              <a:buNone/>
            </a:pPr>
            <a:r>
              <a:rPr b="0" i="0" lang="en-GB" sz="1600" u="none" cap="none" strike="noStrike">
                <a:solidFill>
                  <a:srgbClr val="000000"/>
                </a:solidFill>
                <a:latin typeface="Verdana"/>
                <a:ea typeface="Verdana"/>
                <a:cs typeface="Verdana"/>
                <a:sym typeface="Verdana"/>
              </a:rPr>
              <a:t>		- TFA/NZ State &amp; National	</a:t>
            </a:r>
            <a:endParaRPr/>
          </a:p>
          <a:p>
            <a:pPr indent="0" lvl="0" marL="0" marR="0" rtl="0" algn="l">
              <a:spcBef>
                <a:spcPts val="1200"/>
              </a:spcBef>
              <a:spcAft>
                <a:spcPts val="0"/>
              </a:spcAft>
              <a:buClr>
                <a:schemeClr val="dk1"/>
              </a:buClr>
              <a:buSzPts val="1440"/>
              <a:buFont typeface="Noto Sans Symbols"/>
              <a:buNone/>
            </a:pPr>
            <a:r>
              <a:t/>
            </a:r>
            <a:endParaRPr sz="2400">
              <a:solidFill>
                <a:srgbClr val="000000"/>
              </a:solidFill>
              <a:latin typeface="Verdana"/>
              <a:ea typeface="Verdana"/>
              <a:cs typeface="Verdana"/>
              <a:sym typeface="Verdana"/>
            </a:endParaRPr>
          </a:p>
          <a:p>
            <a:pPr indent="-91440" lvl="0" marL="0" marR="0" rtl="0" algn="l">
              <a:spcBef>
                <a:spcPts val="1200"/>
              </a:spcBef>
              <a:spcAft>
                <a:spcPts val="0"/>
              </a:spcAft>
              <a:buClr>
                <a:srgbClr val="000000"/>
              </a:buClr>
              <a:buSzPts val="1440"/>
              <a:buFont typeface="Noto Sans Symbols"/>
              <a:buChar char="■"/>
            </a:pPr>
            <a:r>
              <a:rPr lang="en-GB" sz="2400">
                <a:solidFill>
                  <a:srgbClr val="000000"/>
                </a:solidFill>
                <a:latin typeface="Verdana"/>
                <a:ea typeface="Verdana"/>
                <a:cs typeface="Verdana"/>
                <a:sym typeface="Verdana"/>
              </a:rPr>
              <a:t> Level 5 : Practical </a:t>
            </a:r>
            <a:r>
              <a:rPr lang="en-GB" sz="1600">
                <a:solidFill>
                  <a:srgbClr val="000000"/>
                </a:solidFill>
                <a:latin typeface="Verdana"/>
                <a:ea typeface="Verdana"/>
                <a:cs typeface="Verdana"/>
                <a:sym typeface="Verdana"/>
              </a:rPr>
              <a:t>– World Cup level</a:t>
            </a:r>
            <a:endParaRPr/>
          </a:p>
        </p:txBody>
      </p:sp>
      <p:pic>
        <p:nvPicPr>
          <p:cNvPr id="616" name="Google Shape;616;p76"/>
          <p:cNvPicPr preferRelativeResize="0"/>
          <p:nvPr/>
        </p:nvPicPr>
        <p:blipFill rotWithShape="1">
          <a:blip r:embed="rId3">
            <a:alphaModFix/>
          </a:blip>
          <a:srcRect b="0" l="0" r="0" t="0"/>
          <a:stretch/>
        </p:blipFill>
        <p:spPr>
          <a:xfrm>
            <a:off x="377825" y="1052513"/>
            <a:ext cx="1524000" cy="1036637"/>
          </a:xfrm>
          <a:prstGeom prst="rect">
            <a:avLst/>
          </a:prstGeom>
          <a:noFill/>
          <a:ln>
            <a:noFill/>
          </a:ln>
        </p:spPr>
      </p:pic>
      <p:pic>
        <p:nvPicPr>
          <p:cNvPr id="617" name="Google Shape;617;p76"/>
          <p:cNvPicPr preferRelativeResize="0"/>
          <p:nvPr/>
        </p:nvPicPr>
        <p:blipFill rotWithShape="1">
          <a:blip r:embed="rId4">
            <a:alphaModFix/>
          </a:blip>
          <a:srcRect b="0" l="0" r="0" t="0"/>
          <a:stretch/>
        </p:blipFill>
        <p:spPr>
          <a:xfrm>
            <a:off x="381000" y="4343400"/>
            <a:ext cx="1524000" cy="1179513"/>
          </a:xfrm>
          <a:prstGeom prst="rect">
            <a:avLst/>
          </a:prstGeom>
          <a:noFill/>
          <a:ln>
            <a:noFill/>
          </a:ln>
        </p:spPr>
      </p:pic>
      <p:pic>
        <p:nvPicPr>
          <p:cNvPr id="618" name="Google Shape;618;p76"/>
          <p:cNvPicPr preferRelativeResize="0"/>
          <p:nvPr/>
        </p:nvPicPr>
        <p:blipFill rotWithShape="1">
          <a:blip r:embed="rId5">
            <a:alphaModFix/>
          </a:blip>
          <a:srcRect b="0" l="0" r="0" t="0"/>
          <a:stretch/>
        </p:blipFill>
        <p:spPr>
          <a:xfrm>
            <a:off x="381000" y="5486400"/>
            <a:ext cx="1524000" cy="1190625"/>
          </a:xfrm>
          <a:prstGeom prst="rect">
            <a:avLst/>
          </a:prstGeom>
          <a:noFill/>
          <a:ln>
            <a:noFill/>
          </a:ln>
        </p:spPr>
      </p:pic>
      <p:pic>
        <p:nvPicPr>
          <p:cNvPr id="619" name="Google Shape;619;p76"/>
          <p:cNvPicPr preferRelativeResize="0"/>
          <p:nvPr/>
        </p:nvPicPr>
        <p:blipFill rotWithShape="1">
          <a:blip r:embed="rId6">
            <a:alphaModFix/>
          </a:blip>
          <a:srcRect b="0" l="0" r="0" t="0"/>
          <a:stretch/>
        </p:blipFill>
        <p:spPr>
          <a:xfrm>
            <a:off x="381000" y="2057400"/>
            <a:ext cx="1524000" cy="1187450"/>
          </a:xfrm>
          <a:prstGeom prst="rect">
            <a:avLst/>
          </a:prstGeom>
          <a:noFill/>
          <a:ln>
            <a:noFill/>
          </a:ln>
        </p:spPr>
      </p:pic>
      <p:pic>
        <p:nvPicPr>
          <p:cNvPr id="620" name="Google Shape;620;p76"/>
          <p:cNvPicPr preferRelativeResize="0"/>
          <p:nvPr/>
        </p:nvPicPr>
        <p:blipFill rotWithShape="1">
          <a:blip r:embed="rId7">
            <a:alphaModFix/>
          </a:blip>
          <a:srcRect b="0" l="0" r="0" t="0"/>
          <a:stretch/>
        </p:blipFill>
        <p:spPr>
          <a:xfrm>
            <a:off x="381000" y="3200400"/>
            <a:ext cx="1524000" cy="1174750"/>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3600"/>
              <a:buFont typeface="Calibri"/>
              <a:buNone/>
            </a:pPr>
            <a:r>
              <a:rPr b="1" lang="en-GB" sz="3600">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1224136"/>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are part of the Referee’s pre-game safety check?</a:t>
            </a:r>
            <a:endParaRPr/>
          </a:p>
        </p:txBody>
      </p:sp>
      <p:pic>
        <p:nvPicPr>
          <p:cNvPr id="131" name="Google Shape;131;p21"/>
          <p:cNvPicPr preferRelativeResize="0"/>
          <p:nvPr/>
        </p:nvPicPr>
        <p:blipFill rotWithShape="1">
          <a:blip r:embed="rId3">
            <a:alphaModFix/>
          </a:blip>
          <a:srcRect b="0" l="0" r="0" t="0"/>
          <a:stretch/>
        </p:blipFill>
        <p:spPr>
          <a:xfrm>
            <a:off x="795686" y="2800063"/>
            <a:ext cx="2466975" cy="1847850"/>
          </a:xfrm>
          <a:prstGeom prst="rect">
            <a:avLst/>
          </a:prstGeom>
          <a:noFill/>
          <a:ln>
            <a:noFill/>
          </a:ln>
        </p:spPr>
      </p:pic>
      <p:pic>
        <p:nvPicPr>
          <p:cNvPr id="132" name="Google Shape;132;p21"/>
          <p:cNvPicPr preferRelativeResize="0"/>
          <p:nvPr/>
        </p:nvPicPr>
        <p:blipFill rotWithShape="1">
          <a:blip r:embed="rId4">
            <a:alphaModFix/>
          </a:blip>
          <a:srcRect b="0" l="0" r="0" t="0"/>
          <a:stretch/>
        </p:blipFill>
        <p:spPr>
          <a:xfrm>
            <a:off x="3563888" y="2530245"/>
            <a:ext cx="2362572" cy="2362572"/>
          </a:xfrm>
          <a:prstGeom prst="rect">
            <a:avLst/>
          </a:prstGeom>
          <a:noFill/>
          <a:ln>
            <a:noFill/>
          </a:ln>
        </p:spPr>
      </p:pic>
      <p:pic>
        <p:nvPicPr>
          <p:cNvPr id="133" name="Google Shape;133;p21"/>
          <p:cNvPicPr preferRelativeResize="0"/>
          <p:nvPr/>
        </p:nvPicPr>
        <p:blipFill rotWithShape="1">
          <a:blip r:embed="rId5">
            <a:alphaModFix/>
          </a:blip>
          <a:srcRect b="0" l="0" r="0" t="0"/>
          <a:stretch/>
        </p:blipFill>
        <p:spPr>
          <a:xfrm>
            <a:off x="6227687" y="2785311"/>
            <a:ext cx="2381250" cy="1933575"/>
          </a:xfrm>
          <a:prstGeom prst="rect">
            <a:avLst/>
          </a:prstGeom>
          <a:noFill/>
          <a:ln>
            <a:noFill/>
          </a:ln>
        </p:spPr>
      </p:pic>
      <p:pic>
        <p:nvPicPr>
          <p:cNvPr id="134" name="Google Shape;134;p21"/>
          <p:cNvPicPr preferRelativeResize="0"/>
          <p:nvPr/>
        </p:nvPicPr>
        <p:blipFill rotWithShape="1">
          <a:blip r:embed="rId6">
            <a:alphaModFix/>
          </a:blip>
          <a:srcRect b="0" l="0" r="0" t="0"/>
          <a:stretch/>
        </p:blipFill>
        <p:spPr>
          <a:xfrm>
            <a:off x="1187624" y="4725144"/>
            <a:ext cx="1593521" cy="1804984"/>
          </a:xfrm>
          <a:prstGeom prst="rect">
            <a:avLst/>
          </a:prstGeom>
          <a:noFill/>
          <a:ln>
            <a:noFill/>
          </a:ln>
        </p:spPr>
      </p:pic>
      <p:pic>
        <p:nvPicPr>
          <p:cNvPr id="135" name="Google Shape;135;p21"/>
          <p:cNvPicPr preferRelativeResize="0"/>
          <p:nvPr/>
        </p:nvPicPr>
        <p:blipFill rotWithShape="1">
          <a:blip r:embed="rId7">
            <a:alphaModFix/>
          </a:blip>
          <a:srcRect b="0" l="0" r="0" t="0"/>
          <a:stretch/>
        </p:blipFill>
        <p:spPr>
          <a:xfrm>
            <a:off x="3203848" y="4807594"/>
            <a:ext cx="2435008" cy="1280343"/>
          </a:xfrm>
          <a:prstGeom prst="rect">
            <a:avLst/>
          </a:prstGeom>
          <a:noFill/>
          <a:ln>
            <a:noFill/>
          </a:ln>
        </p:spPr>
      </p:pic>
      <p:pic>
        <p:nvPicPr>
          <p:cNvPr id="136" name="Google Shape;136;p21"/>
          <p:cNvPicPr preferRelativeResize="0"/>
          <p:nvPr/>
        </p:nvPicPr>
        <p:blipFill rotWithShape="1">
          <a:blip r:embed="rId8">
            <a:alphaModFix/>
          </a:blip>
          <a:srcRect b="0" l="0" r="0" t="0"/>
          <a:stretch/>
        </p:blipFill>
        <p:spPr>
          <a:xfrm>
            <a:off x="1763688" y="2776828"/>
            <a:ext cx="741325" cy="721816"/>
          </a:xfrm>
          <a:prstGeom prst="rect">
            <a:avLst/>
          </a:prstGeom>
          <a:noFill/>
          <a:ln>
            <a:noFill/>
          </a:ln>
        </p:spPr>
      </p:pic>
      <p:pic>
        <p:nvPicPr>
          <p:cNvPr id="137" name="Google Shape;137;p21"/>
          <p:cNvPicPr preferRelativeResize="0"/>
          <p:nvPr/>
        </p:nvPicPr>
        <p:blipFill rotWithShape="1">
          <a:blip r:embed="rId9">
            <a:alphaModFix/>
          </a:blip>
          <a:srcRect b="0" l="0" r="0" t="0"/>
          <a:stretch/>
        </p:blipFill>
        <p:spPr>
          <a:xfrm>
            <a:off x="2161296" y="4446686"/>
            <a:ext cx="741325" cy="721816"/>
          </a:xfrm>
          <a:prstGeom prst="rect">
            <a:avLst/>
          </a:prstGeom>
          <a:noFill/>
          <a:ln>
            <a:noFill/>
          </a:ln>
        </p:spPr>
      </p:pic>
      <p:pic>
        <p:nvPicPr>
          <p:cNvPr id="138" name="Google Shape;138;p21"/>
          <p:cNvPicPr preferRelativeResize="0"/>
          <p:nvPr/>
        </p:nvPicPr>
        <p:blipFill rotWithShape="1">
          <a:blip r:embed="rId9">
            <a:alphaModFix/>
          </a:blip>
          <a:srcRect b="0" l="0" r="0" t="0"/>
          <a:stretch/>
        </p:blipFill>
        <p:spPr>
          <a:xfrm>
            <a:off x="4732112" y="2890658"/>
            <a:ext cx="741325" cy="721816"/>
          </a:xfrm>
          <a:prstGeom prst="rect">
            <a:avLst/>
          </a:prstGeom>
          <a:noFill/>
          <a:ln>
            <a:noFill/>
          </a:ln>
        </p:spPr>
      </p:pic>
      <p:pic>
        <p:nvPicPr>
          <p:cNvPr id="139" name="Google Shape;139;p21"/>
          <p:cNvPicPr preferRelativeResize="0"/>
          <p:nvPr/>
        </p:nvPicPr>
        <p:blipFill rotWithShape="1">
          <a:blip r:embed="rId9">
            <a:alphaModFix/>
          </a:blip>
          <a:srcRect b="0" l="0" r="0" t="0"/>
          <a:stretch/>
        </p:blipFill>
        <p:spPr>
          <a:xfrm>
            <a:off x="7094684" y="3030283"/>
            <a:ext cx="741325" cy="721816"/>
          </a:xfrm>
          <a:prstGeom prst="rect">
            <a:avLst/>
          </a:prstGeom>
          <a:noFill/>
          <a:ln>
            <a:noFill/>
          </a:ln>
        </p:spPr>
      </p:pic>
      <p:pic>
        <p:nvPicPr>
          <p:cNvPr id="140" name="Google Shape;140;p21"/>
          <p:cNvPicPr preferRelativeResize="0"/>
          <p:nvPr/>
        </p:nvPicPr>
        <p:blipFill rotWithShape="1">
          <a:blip r:embed="rId10">
            <a:alphaModFix/>
          </a:blip>
          <a:srcRect b="0" l="0" r="0" t="0"/>
          <a:stretch/>
        </p:blipFill>
        <p:spPr>
          <a:xfrm>
            <a:off x="4751221" y="4915436"/>
            <a:ext cx="785282" cy="8689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46" name="Google Shape;146;p2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The Ball</a:t>
            </a:r>
            <a:endParaRPr/>
          </a:p>
        </p:txBody>
      </p:sp>
      <p:sp>
        <p:nvSpPr>
          <p:cNvPr id="147" name="Google Shape;147;p22"/>
          <p:cNvSpPr/>
          <p:nvPr/>
        </p:nvSpPr>
        <p:spPr>
          <a:xfrm>
            <a:off x="827584" y="2132856"/>
            <a:ext cx="8145253" cy="1296144"/>
          </a:xfrm>
          <a:prstGeom prst="rect">
            <a:avLst/>
          </a:prstGeom>
          <a:solidFill>
            <a:srgbClr val="17365D">
              <a:alpha val="53725"/>
            </a:srgbClr>
          </a:solidFill>
          <a:ln>
            <a:noFill/>
          </a:ln>
        </p:spPr>
        <p:txBody>
          <a:bodyPr anchorCtr="0" anchor="ctr" bIns="45700" lIns="91425" spcFirstLastPara="1" rIns="91425" wrap="square" tIns="45700">
            <a:noAutofit/>
          </a:bodyPr>
          <a:lstStyle/>
          <a:p>
            <a:pPr indent="-342900" lvl="1" marL="800100" marR="0" rtl="0" algn="l">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is officially 36cm long and 55cm in circumference. Size 4 is approximately the same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3"/>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