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1"/>
  </p:sldMasterIdLst>
  <p:notesMasterIdLst>
    <p:notesMasterId r:id="rId6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7" r:id="rId62"/>
    <p:sldId id="319" r:id="rId63"/>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FE78567-32EE-49B1-B4ED-253659D2DF60}">
  <a:tblStyle styleId="{6FE78567-32EE-49B1-B4ED-253659D2DF60}"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CF4"/>
          </a:solidFill>
        </a:fill>
      </a:tcStyle>
    </a:wholeTbl>
    <a:band1H>
      <a:tcTxStyle/>
      <a:tcStyle>
        <a:tcBdr/>
        <a:fill>
          <a:solidFill>
            <a:srgbClr val="CFD7E7"/>
          </a:solidFill>
        </a:fill>
      </a:tcStyle>
    </a:band1H>
    <a:band2H>
      <a:tcTxStyle/>
      <a:tcStyle>
        <a:tcBdr/>
      </a:tcStyle>
    </a:band2H>
    <a:band1V>
      <a:tcTxStyle/>
      <a:tcStyle>
        <a:tcBdr/>
        <a:fill>
          <a:solidFill>
            <a:srgbClr val="CFD7E7"/>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76BEE89C-0D4F-4F47-8D5D-D7F0E64E2907}"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F1F5"/>
          </a:solidFill>
        </a:fill>
      </a:tcStyle>
    </a:wholeTbl>
    <a:band1H>
      <a:tcTxStyle/>
      <a:tcStyle>
        <a:tcBdr/>
        <a:fill>
          <a:solidFill>
            <a:srgbClr val="CEE2EA"/>
          </a:solidFill>
        </a:fill>
      </a:tcStyle>
    </a:band1H>
    <a:band2H>
      <a:tcTxStyle/>
      <a:tcStyle>
        <a:tcBdr/>
      </a:tcStyle>
    </a:band2H>
    <a:band1V>
      <a:tcTxStyle/>
      <a:tcStyle>
        <a:tcBdr/>
        <a:fill>
          <a:solidFill>
            <a:srgbClr val="CEE2EA"/>
          </a:solidFill>
        </a:fill>
      </a:tcStyle>
    </a:band1V>
    <a:band2V>
      <a:tcTxStyle/>
      <a:tcStyle>
        <a:tcBdr/>
      </a:tcStyle>
    </a:band2V>
    <a:lastCol>
      <a:tcTxStyle b="on" i="off">
        <a:font>
          <a:latin typeface="Arial"/>
          <a:ea typeface="Arial"/>
          <a:cs typeface="Arial"/>
        </a:font>
        <a:schemeClr val="lt1"/>
      </a:tcTxStyle>
      <a:tcStyle>
        <a:tcBdr/>
        <a:fill>
          <a:solidFill>
            <a:schemeClr val="accent5"/>
          </a:solidFill>
        </a:fill>
      </a:tcStyle>
    </a:lastCol>
    <a:firstCol>
      <a:tcTxStyle b="on" i="off">
        <a:font>
          <a:latin typeface="Arial"/>
          <a:ea typeface="Arial"/>
          <a:cs typeface="Arial"/>
        </a:font>
        <a:schemeClr val="lt1"/>
      </a:tcTxStyle>
      <a:tcStyle>
        <a:tcBdr/>
        <a:fill>
          <a:solidFill>
            <a:schemeClr val="accent5"/>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5"/>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5"/>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395" autoAdjust="0"/>
  </p:normalViewPr>
  <p:slideViewPr>
    <p:cSldViewPr snapToGrid="0">
      <p:cViewPr varScale="1">
        <p:scale>
          <a:sx n="111" d="100"/>
          <a:sy n="111" d="100"/>
        </p:scale>
        <p:origin x="105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5" name="Google Shape;155;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1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1" name="Google Shape;161;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 name="Google Shape;167;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Another part of working with a buddy referee is how and when to interchange. What side will you put the score card? Who will inspect the fields, players and so on.</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That’s why it’s important for referees to be early to the field, so that they have sufficient time to have their pre-game discussion and do the pre-game checks.</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Interactive Discussion: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a:solidFill>
                  <a:schemeClr val="dk1"/>
                </a:solidFill>
                <a:latin typeface="Calibri"/>
                <a:ea typeface="Calibri"/>
                <a:cs typeface="Calibri"/>
                <a:sym typeface="Calibri"/>
              </a:rPr>
              <a:t>Has anyone had experience of this?(if yes) What did the referee (or you) do?</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Answers should cover: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Check of shoes and nails</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Field check</a:t>
            </a:r>
            <a:endParaRPr/>
          </a:p>
          <a:p>
            <a:pPr marL="0" marR="0" lvl="0" indent="0" algn="l" rtl="0">
              <a:spcBef>
                <a:spcPts val="0"/>
              </a:spcBef>
              <a:spcAft>
                <a:spcPts val="0"/>
              </a:spcAft>
              <a:buNone/>
            </a:pPr>
            <a:r>
              <a:rPr lang="en-GB" sz="1200" b="0" i="1" u="none" strike="noStrike" cap="none">
                <a:solidFill>
                  <a:schemeClr val="dk1"/>
                </a:solidFill>
                <a:latin typeface="Calibri"/>
                <a:ea typeface="Calibri"/>
                <a:cs typeface="Calibri"/>
                <a:sym typeface="Calibri"/>
              </a:rPr>
              <a:t>Ensure that all of the correct answers are covered off before moving on.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Why would it be important to do these checks? (Referee Responsibilities)</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Answers should cover:</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Player safety</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68" name="Google Shape;168;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12</a:t>
            </a:fld>
            <a:endParaRPr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Another important part of the pre-game preparation is warming up. Players often warm up by passing the ball or doing drills, so why wouldn’t the referee? You can practice setting your 5m and angle running so that you get into the right mind-set before the game.</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76" name="Google Shape;176;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13</a:t>
            </a:fld>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Now you’re warmed up and you’ve done your inspections it’s time to do the coin toss and talk to the captains. It’s always a good idea to introduce yourself and invite the captains to do the same. Try to remember the captain’s names as this is a good way to build rapport.</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Interactive Discussion: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a:solidFill>
                  <a:schemeClr val="dk1"/>
                </a:solidFill>
                <a:latin typeface="Calibri"/>
                <a:ea typeface="Calibri"/>
                <a:cs typeface="Calibri"/>
                <a:sym typeface="Calibri"/>
              </a:rPr>
              <a:t>What does the winning captain get?</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Answers should cover: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To start off with the ball</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Determine the direction of play for the first half</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Choice of interchange box</a:t>
            </a:r>
            <a:endParaRPr/>
          </a:p>
          <a:p>
            <a:pPr marL="0" marR="0" lvl="0" indent="0" algn="l" rtl="0">
              <a:spcBef>
                <a:spcPts val="0"/>
              </a:spcBef>
              <a:spcAft>
                <a:spcPts val="0"/>
              </a:spcAft>
              <a:buNone/>
            </a:pPr>
            <a:r>
              <a:rPr lang="en-GB" sz="1200" b="0" i="1" u="none" strike="noStrike" cap="none">
                <a:solidFill>
                  <a:schemeClr val="dk1"/>
                </a:solidFill>
                <a:latin typeface="Calibri"/>
                <a:ea typeface="Calibri"/>
                <a:cs typeface="Calibri"/>
                <a:sym typeface="Calibri"/>
              </a:rPr>
              <a:t>Free set of steak knives….</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1" u="none" strike="noStrike" cap="none">
                <a:solidFill>
                  <a:schemeClr val="dk1"/>
                </a:solidFill>
                <a:latin typeface="Calibri"/>
                <a:ea typeface="Calibri"/>
                <a:cs typeface="Calibri"/>
                <a:sym typeface="Calibri"/>
              </a:rPr>
              <a:t>Ensure that all of the correct answers are covered off before moving on</a:t>
            </a:r>
            <a:endParaRPr/>
          </a:p>
          <a:p>
            <a:pPr marL="0" marR="0" lvl="0" indent="0" algn="l" rtl="0">
              <a:spcBef>
                <a:spcPts val="0"/>
              </a:spcBef>
              <a:spcAft>
                <a:spcPts val="0"/>
              </a:spcAft>
              <a:buNone/>
            </a:pPr>
            <a:endParaRPr sz="1200" b="0" i="1"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Once you’ve done the coin toss, you now have an opportunity to talk to both captains to set the tone of the game as well as how you’ll be refereeing and what you’ll be focusing on (if applicable). This is not dos and don’ts discussion. Remember the referee is there to facilitate the game and prevent problems from arising.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83" name="Google Shape;183;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14</a:t>
            </a:fld>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9" name="Google Shape;189;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Ask people to point out or describe where everyone would be standing at the start of the game.</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Who stands where?</a:t>
            </a:r>
            <a:endParaRPr sz="1200" b="0" i="0" u="none" strike="noStrike" cap="none">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Where does the attaching team stand?</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Half way line facing their score line</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Where does the defending team stand?</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10m line facing the attacking team</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Where should the on-field referee stand?</a:t>
            </a:r>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Just in front of or behind the defensive line, with a clear line of sight to the attacking player with the ball.</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Hand raised in the air, whistle ready.</a:t>
            </a:r>
            <a:endParaRPr/>
          </a:p>
          <a:p>
            <a:pPr marL="171450" marR="0" lvl="0" indent="-17145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Where should the side-line/buddy referee(s) stand?</a:t>
            </a:r>
            <a:endParaRPr/>
          </a:p>
          <a:p>
            <a:pPr marL="457200" marR="0" lvl="1"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Answer: Just inline with the defensive line on the 10m</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5" name="Google Shape;195;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16</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Referee’s cast a ‘shadow’ in the game. This shadow is everything you say and do, and everything you don’t say or do.</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Ask:</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What do you think I mean by that?</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(pause) </a:t>
            </a:r>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Prompt questions:</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What is the impact of a referee’s whistle tone?</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Why would a referee’s posture be important?</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Say:</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As a referee you have an opportunity to communicate with the defenders prior to the tap. We’ll go into this more later, but it’s something to reflect on.</a:t>
            </a:r>
            <a:endParaRPr sz="1200" b="0" i="0" u="none" strike="noStrike" cap="none">
              <a:solidFill>
                <a:schemeClr val="dk1"/>
              </a:solidFill>
              <a:latin typeface="Calibri"/>
              <a:ea typeface="Calibri"/>
              <a:cs typeface="Calibri"/>
              <a:sym typeface="Calibri"/>
            </a:endParaRPr>
          </a:p>
        </p:txBody>
      </p:sp>
      <p:sp>
        <p:nvSpPr>
          <p:cNvPr id="203" name="Google Shape;203;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17</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0" name="Google Shape;210;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1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7" name="Google Shape;217;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 name="Google Shape;95;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A Touch can be made by the defender or the attacker.</a:t>
            </a:r>
            <a:endParaRPr/>
          </a:p>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Touches should be claimed by the defender</a:t>
            </a:r>
            <a:endParaRPr/>
          </a:p>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A Touch can be made on any part of the body, hair or clothing or the ball.</a:t>
            </a:r>
            <a:endParaRPr/>
          </a:p>
          <a:p>
            <a:pPr marL="171450" marR="0" lvl="0" indent="-171450" algn="l" rtl="0">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It must be made with a minimum of force</a:t>
            </a:r>
            <a:endParaRPr/>
          </a:p>
        </p:txBody>
      </p:sp>
      <p:sp>
        <p:nvSpPr>
          <p:cNvPr id="223" name="Google Shape;223;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20</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Following a Touch, the attacker must perform a roll ball at the mark</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The mark is where the Touch occurred</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If the Touch count reaches 6, a change of possession occurs</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9" name="Google Shape;239;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21</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 name="Google Shape;248;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A roll ball must be controlled. The ball must be placed on the ground with a minimum of a foot passing over.</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The ball does not have to be rolled, but if it is it must not be rolled not more than 1m.</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A roll ball must be performed with </a:t>
            </a:r>
            <a:r>
              <a:rPr lang="en-GB" sz="1200" b="0" i="0" u="none" strike="noStrike" cap="none" dirty="0" err="1" smtClean="0">
                <a:solidFill>
                  <a:schemeClr val="dk1"/>
                </a:solidFill>
                <a:latin typeface="Calibri"/>
                <a:ea typeface="Calibri"/>
                <a:cs typeface="Calibri"/>
                <a:sym typeface="Calibri"/>
              </a:rPr>
              <a:t>feets</a:t>
            </a:r>
            <a:r>
              <a:rPr lang="en-GB" sz="1200" b="0" i="0" u="none" strike="noStrike" cap="none" dirty="0" smtClean="0">
                <a:solidFill>
                  <a:schemeClr val="dk1"/>
                </a:solidFill>
                <a:latin typeface="Calibri"/>
                <a:ea typeface="Calibri"/>
                <a:cs typeface="Calibri"/>
                <a:sym typeface="Calibri"/>
              </a:rPr>
              <a:t> </a:t>
            </a:r>
            <a:r>
              <a:rPr lang="en-GB" sz="1200" b="0" i="0" u="none" strike="noStrike" cap="none" dirty="0">
                <a:solidFill>
                  <a:schemeClr val="dk1"/>
                </a:solidFill>
                <a:latin typeface="Calibri"/>
                <a:ea typeface="Calibri"/>
                <a:cs typeface="Calibri"/>
                <a:sym typeface="Calibri"/>
              </a:rPr>
              <a:t>parallel to the </a:t>
            </a:r>
            <a:r>
              <a:rPr lang="en-GB" sz="1200" b="0" i="0" u="none" strike="noStrike" cap="none" dirty="0" err="1">
                <a:solidFill>
                  <a:schemeClr val="dk1"/>
                </a:solidFill>
                <a:latin typeface="Calibri"/>
                <a:ea typeface="Calibri"/>
                <a:cs typeface="Calibri"/>
                <a:sym typeface="Calibri"/>
              </a:rPr>
              <a:t>sidelines</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49" name="Google Shape;249;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22</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Once the Touch occurs, the defence must retreat “5m” (this is commonly 6-7m). The defence may not advance until they reach the 5m line.</a:t>
            </a:r>
            <a:endParaRPr/>
          </a:p>
          <a:p>
            <a:pPr marL="0" marR="0" lvl="0" indent="0" algn="l" rtl="0">
              <a:spcBef>
                <a:spcPts val="0"/>
              </a:spcBef>
              <a:spcAft>
                <a:spcPts val="0"/>
              </a:spcAft>
              <a:buNone/>
            </a:pPr>
            <a:r>
              <a:rPr lang="en-GB" sz="1200" b="0" i="0" u="none" strike="noStrike" cap="none">
                <a:solidFill>
                  <a:srgbClr val="FF0000"/>
                </a:solidFill>
                <a:latin typeface="Calibri"/>
                <a:ea typeface="Calibri"/>
                <a:cs typeface="Calibri"/>
                <a:sym typeface="Calibri"/>
              </a:rPr>
              <a:t>The referee anticipates the next Touch and positions on the new “5m”, 1-2 players left or right of the ball. – separate slide?</a:t>
            </a:r>
            <a:endParaRPr sz="1200" b="0" i="0" u="none" strike="noStrike" cap="none">
              <a:solidFill>
                <a:srgbClr val="FF0000"/>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rgbClr val="FF0000"/>
                </a:solidFill>
                <a:latin typeface="Calibri"/>
                <a:ea typeface="Calibri"/>
                <a:cs typeface="Calibri"/>
                <a:sym typeface="Calibri"/>
              </a:rPr>
              <a:t>The support referees  are to be in line with the control referee at the new “5m”. – separate slide?</a:t>
            </a:r>
            <a:endParaRPr sz="1200" b="0" i="0" u="none" strike="noStrike" cap="none">
              <a:solidFill>
                <a:srgbClr val="FF0000"/>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57" name="Google Shape;257;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23</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2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4" name="Google Shape;264;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2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Arial"/>
              <a:buNone/>
            </a:pPr>
            <a:r>
              <a:rPr lang="en-GB" sz="1200" b="1" i="0" u="none" strike="noStrike" cap="none" dirty="0" smtClean="0">
                <a:solidFill>
                  <a:srgbClr val="FF0000"/>
                </a:solidFill>
                <a:latin typeface="Calibri"/>
                <a:ea typeface="Calibri"/>
                <a:cs typeface="Calibri"/>
                <a:sym typeface="Calibri"/>
              </a:rPr>
              <a:t>Practice</a:t>
            </a:r>
            <a:r>
              <a:rPr lang="en-GB" sz="1200" b="1" i="0" u="none" strike="noStrike" cap="none" baseline="0" dirty="0" smtClean="0">
                <a:solidFill>
                  <a:srgbClr val="FF0000"/>
                </a:solidFill>
                <a:latin typeface="Calibri"/>
                <a:ea typeface="Calibri"/>
                <a:cs typeface="Calibri"/>
                <a:sym typeface="Calibri"/>
              </a:rPr>
              <a:t> the signals </a:t>
            </a:r>
          </a:p>
          <a:p>
            <a:pPr marL="0" marR="0" lvl="0" indent="0" algn="l" rtl="0">
              <a:spcBef>
                <a:spcPts val="0"/>
              </a:spcBef>
              <a:spcAft>
                <a:spcPts val="0"/>
              </a:spcAft>
              <a:buClr>
                <a:schemeClr val="dk1"/>
              </a:buClr>
              <a:buSzPts val="1200"/>
              <a:buFont typeface="Arial"/>
              <a:buNone/>
            </a:pPr>
            <a:endParaRPr lang="en-GB" sz="1200" b="0" i="0" u="none" strike="noStrike" cap="none" dirty="0" smtClean="0">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1200"/>
              <a:buFont typeface="Arial"/>
              <a:buChar char="•"/>
            </a:pPr>
            <a:r>
              <a:rPr lang="en-GB" sz="1200" b="0" i="0" u="none" strike="noStrike" cap="none" dirty="0" smtClean="0">
                <a:solidFill>
                  <a:schemeClr val="dk1"/>
                </a:solidFill>
                <a:latin typeface="Calibri"/>
                <a:ea typeface="Calibri"/>
                <a:cs typeface="Calibri"/>
                <a:sym typeface="Calibri"/>
              </a:rPr>
              <a:t>6th </a:t>
            </a:r>
            <a:r>
              <a:rPr lang="en-GB" sz="1200" b="0" i="0" u="none" strike="noStrike" cap="none" dirty="0">
                <a:solidFill>
                  <a:schemeClr val="dk1"/>
                </a:solidFill>
                <a:latin typeface="Calibri"/>
                <a:ea typeface="Calibri"/>
                <a:cs typeface="Calibri"/>
                <a:sym typeface="Calibri"/>
              </a:rPr>
              <a:t>touch</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out of play</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ball to ground</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incorrect </a:t>
            </a:r>
            <a:r>
              <a:rPr lang="en-GB" sz="1200" b="0" i="0" u="none" strike="noStrike" cap="none" dirty="0" err="1">
                <a:solidFill>
                  <a:schemeClr val="dk1"/>
                </a:solidFill>
                <a:latin typeface="Calibri"/>
                <a:ea typeface="Calibri"/>
                <a:cs typeface="Calibri"/>
                <a:sym typeface="Calibri"/>
              </a:rPr>
              <a:t>rollball</a:t>
            </a:r>
            <a:endParaRPr sz="1200" b="0" i="0" u="none" strike="noStrike" cap="none" dirty="0">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incorrect tap</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half caught</a:t>
            </a:r>
            <a:endParaRPr dirty="0"/>
          </a:p>
          <a:p>
            <a:pPr marL="171450" marR="0" lvl="0" indent="-171450" algn="l" rtl="0">
              <a:spcBef>
                <a:spcPts val="0"/>
              </a:spcBef>
              <a:spcAft>
                <a:spcPts val="0"/>
              </a:spcAft>
              <a:buClr>
                <a:schemeClr val="dk1"/>
              </a:buClr>
              <a:buSzPts val="1200"/>
              <a:buFont typeface="Arial"/>
              <a:buChar char="•"/>
            </a:pPr>
            <a:r>
              <a:rPr lang="en-GB" sz="1200" b="0" i="0" u="none" strike="noStrike" cap="none" dirty="0">
                <a:solidFill>
                  <a:schemeClr val="dk1"/>
                </a:solidFill>
                <a:latin typeface="Calibri"/>
                <a:ea typeface="Calibri"/>
                <a:cs typeface="Calibri"/>
                <a:sym typeface="Calibri"/>
              </a:rPr>
              <a:t>half places the ball on or over the </a:t>
            </a:r>
            <a:r>
              <a:rPr lang="en-GB" sz="1200" b="0" i="0" u="none" strike="noStrike" cap="none" dirty="0" err="1" smtClean="0">
                <a:solidFill>
                  <a:schemeClr val="dk1"/>
                </a:solidFill>
                <a:latin typeface="Calibri"/>
                <a:ea typeface="Calibri"/>
                <a:cs typeface="Calibri"/>
                <a:sym typeface="Calibri"/>
              </a:rPr>
              <a:t>scoreline</a:t>
            </a:r>
            <a:endParaRPr lang="en-GB" sz="1200" b="0" i="0" u="none" strike="noStrike" cap="none" dirty="0" smtClean="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endParaRPr lang="en-GB" sz="2400" b="1" i="0" u="none" strike="noStrike" cap="none" baseline="0" dirty="0" smtClean="0">
              <a:solidFill>
                <a:srgbClr val="FF0000"/>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endParaRPr sz="2400" b="1" i="0" u="none" strike="noStrike" cap="none" dirty="0">
              <a:solidFill>
                <a:srgbClr val="FF0000"/>
              </a:solidFill>
              <a:latin typeface="Calibri"/>
              <a:ea typeface="Calibri"/>
              <a:cs typeface="Calibri"/>
              <a:sym typeface="Calibri"/>
            </a:endParaRPr>
          </a:p>
        </p:txBody>
      </p:sp>
      <p:sp>
        <p:nvSpPr>
          <p:cNvPr id="277" name="Google Shape;277;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26</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Discuss how play restarts after a change of possession (roll ball on the mark, touch count</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restarts, defence gets back onside)</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Also discuss what the mark is and where it is.</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 Discuss where the referee needs to be after the</a:t>
            </a:r>
            <a:endParaRPr sz="1200" b="0" i="0" u="none" strike="noStrike" cap="none">
              <a:solidFill>
                <a:schemeClr val="dk1"/>
              </a:solidFill>
              <a:latin typeface="Calibri"/>
              <a:ea typeface="Calibri"/>
              <a:cs typeface="Calibri"/>
              <a:sym typeface="Calibri"/>
            </a:endParaRPr>
          </a:p>
        </p:txBody>
      </p:sp>
      <p:sp>
        <p:nvSpPr>
          <p:cNvPr id="284" name="Google Shape;284;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27</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2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0" name="Google Shape;290;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2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0" name="Google Shape;320;p2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26" name="Google Shape;326;p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30</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p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FR" sz="1200" b="1" i="0" u="none" strike="noStrike" cap="none" dirty="0" smtClean="0">
                <a:solidFill>
                  <a:schemeClr val="dk1"/>
                </a:solidFill>
                <a:latin typeface="Calibri"/>
                <a:ea typeface="Calibri"/>
                <a:cs typeface="Calibri"/>
                <a:sym typeface="Calibri"/>
              </a:rPr>
              <a:t>Practice </a:t>
            </a:r>
            <a:r>
              <a:rPr lang="fr-FR" sz="1200" b="1" i="0" u="none" strike="noStrike" cap="none" dirty="0" err="1" smtClean="0">
                <a:solidFill>
                  <a:schemeClr val="dk1"/>
                </a:solidFill>
                <a:latin typeface="Calibri"/>
                <a:ea typeface="Calibri"/>
                <a:cs typeface="Calibri"/>
                <a:sym typeface="Calibri"/>
              </a:rPr>
              <a:t>signals</a:t>
            </a:r>
            <a:endParaRPr sz="1200" b="1" i="0" u="none" strike="noStrike" cap="none" dirty="0">
              <a:solidFill>
                <a:schemeClr val="dk1"/>
              </a:solidFill>
              <a:latin typeface="Calibri"/>
              <a:ea typeface="Calibri"/>
              <a:cs typeface="Calibri"/>
              <a:sym typeface="Calibri"/>
            </a:endParaRPr>
          </a:p>
        </p:txBody>
      </p:sp>
      <p:sp>
        <p:nvSpPr>
          <p:cNvPr id="334" name="Google Shape;334;p3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31</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3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1" name="Google Shape;341;p3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3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p3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Much harder work being the </a:t>
            </a:r>
            <a:r>
              <a:rPr lang="en-GB" sz="1200" b="0" i="0" u="none" strike="noStrike" cap="none" dirty="0" err="1">
                <a:solidFill>
                  <a:schemeClr val="dk1"/>
                </a:solidFill>
                <a:latin typeface="Calibri"/>
                <a:ea typeface="Calibri"/>
                <a:cs typeface="Calibri"/>
                <a:sym typeface="Calibri"/>
              </a:rPr>
              <a:t>onfield</a:t>
            </a:r>
            <a:r>
              <a:rPr lang="en-GB" sz="1200" b="0" i="0" u="none" strike="noStrike" cap="none" dirty="0">
                <a:solidFill>
                  <a:schemeClr val="dk1"/>
                </a:solidFill>
                <a:latin typeface="Calibri"/>
                <a:ea typeface="Calibri"/>
                <a:cs typeface="Calibri"/>
                <a:sym typeface="Calibri"/>
              </a:rPr>
              <a:t> ref, so if there are 2/3 referees, </a:t>
            </a:r>
            <a:r>
              <a:rPr lang="en-GB" sz="1200" b="0" i="0" u="none" strike="noStrike" cap="none" dirty="0" err="1">
                <a:solidFill>
                  <a:schemeClr val="dk1"/>
                </a:solidFill>
                <a:latin typeface="Calibri"/>
                <a:ea typeface="Calibri"/>
                <a:cs typeface="Calibri"/>
                <a:sym typeface="Calibri"/>
              </a:rPr>
              <a:t>onfield</a:t>
            </a:r>
            <a:r>
              <a:rPr lang="en-GB" sz="1200" b="0" i="0" u="none" strike="noStrike" cap="none" dirty="0">
                <a:solidFill>
                  <a:schemeClr val="dk1"/>
                </a:solidFill>
                <a:latin typeface="Calibri"/>
                <a:ea typeface="Calibri"/>
                <a:cs typeface="Calibri"/>
                <a:sym typeface="Calibri"/>
              </a:rPr>
              <a:t> responsibility should be shared evenly</a:t>
            </a:r>
            <a:endParaRPr dirty="0"/>
          </a:p>
        </p:txBody>
      </p:sp>
      <p:sp>
        <p:nvSpPr>
          <p:cNvPr id="347" name="Google Shape;347;p3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33</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p3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Expand on Score and Change of possession interchanges, just mention penalty and player subbing but say this isn’t required for L1</a:t>
            </a:r>
            <a:endParaRPr sz="1200" b="0" i="0" u="none" strike="noStrike" cap="none">
              <a:solidFill>
                <a:schemeClr val="dk1"/>
              </a:solidFill>
              <a:latin typeface="Calibri"/>
              <a:ea typeface="Calibri"/>
              <a:cs typeface="Calibri"/>
              <a:sym typeface="Calibri"/>
            </a:endParaRPr>
          </a:p>
        </p:txBody>
      </p:sp>
      <p:sp>
        <p:nvSpPr>
          <p:cNvPr id="356" name="Google Shape;356;p3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34</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3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3" name="Google Shape;363;p3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For scores, onfield ref needs to come off to mark the score, so sideline ref should head for 10m line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For change of possession, ball should be within approx. 10m of sideline</a:t>
            </a:r>
            <a:endParaRPr sz="1200" b="0" i="0" u="none" strike="noStrike" cap="none">
              <a:solidFill>
                <a:schemeClr val="dk1"/>
              </a:solidFill>
              <a:latin typeface="Calibri"/>
              <a:ea typeface="Calibri"/>
              <a:cs typeface="Calibri"/>
              <a:sym typeface="Calibri"/>
            </a:endParaRPr>
          </a:p>
        </p:txBody>
      </p:sp>
      <p:sp>
        <p:nvSpPr>
          <p:cNvPr id="364" name="Google Shape;364;p3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35</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3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1" name="Google Shape;371;p3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77" name="Google Shape;377;p3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37</a:t>
            </a:fld>
            <a:endParaRPr sz="1200">
              <a:solidFill>
                <a:schemeClr val="dk1"/>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3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4" name="Google Shape;384;p3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The presenter is to paint the situation where the defence are stood on their score line, with attackers provided with zero opportunity, and the game becomes stagnant. This could be done with a video (as not all participants may know enough about the game). </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Explain to attendees about the intention of ‘actions near the scoreline’ is to allow the attack to create momentum to score. Clearly define with the aid of a simple image/physical field positioning that: if the defenders are on or within their 5m, and the ball is outside the 5m; defenders are to move forward from their scoreline and continue to do so until a touch is affected. Explain also when this ends – at the next touch, or if the ball comes within the 5m zone.</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85" name="Google Shape;385;p3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38</a:t>
            </a:fld>
            <a:endParaRPr sz="1200">
              <a:solidFill>
                <a:schemeClr val="dk1"/>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3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3" name="Google Shape;393;p3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4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8" name="Google Shape;398;p4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9" name="Google Shape;399;p4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40</a:t>
            </a:fld>
            <a:endParaRPr sz="1200">
              <a:solidFill>
                <a:schemeClr val="dk1"/>
              </a:solidFill>
              <a:latin typeface="Calibri"/>
              <a:ea typeface="Calibri"/>
              <a:cs typeface="Calibri"/>
              <a:sym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p4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6" name="Google Shape;406;p4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p4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1" name="Google Shape;411;p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4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7" name="Google Shape;417;p4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4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3" name="Google Shape;423;p4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p4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Read aloud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How many people read ‘the’ twice?</a:t>
            </a:r>
            <a:endParaRPr sz="1200" b="0" i="0" u="none" strike="noStrike" cap="none">
              <a:solidFill>
                <a:schemeClr val="dk1"/>
              </a:solidFill>
              <a:latin typeface="Calibri"/>
              <a:ea typeface="Calibri"/>
              <a:cs typeface="Calibri"/>
              <a:sym typeface="Calibri"/>
            </a:endParaRPr>
          </a:p>
        </p:txBody>
      </p:sp>
      <p:sp>
        <p:nvSpPr>
          <p:cNvPr id="430" name="Google Shape;430;p4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45</a:t>
            </a:fld>
            <a:endParaRPr sz="1200">
              <a:solidFill>
                <a:schemeClr val="dk1"/>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4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6" name="Google Shape;436;p4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Voice-Tone – 38%</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A key part of being a referee is vocal communication. The definition of this type of communication is what we know as speech or vocal. Speech is the vocalized form of human communication. It is also the expression of or the ability to express thoughts and feelings by articulate sounds. It is mainly produced by a formal address or discourse delivered to an audience.</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Body Language – 55%</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The most widely used type of communication in the world comes from body language. This relates back to a referee as the use of signals and gestures help others to understand more effectively what the referee has identified.</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Body language is the conscious and unconscious movements and postures by which attitudes and feelings are communicated.</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Words – 7%</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Used quiet often as a referee you would be surprised at the amount most people actually retain when using spoken words.</a:t>
            </a:r>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Words are otherwise defined as a command, instruction, order or a signal. These help to transmit precise information quickly.</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endParaRPr sz="11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endParaRPr sz="11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37" name="Google Shape;437;p4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46</a:t>
            </a:fld>
            <a:endParaRPr sz="1200">
              <a:solidFill>
                <a:schemeClr val="dk1"/>
              </a:solidFill>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p4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3" name="Google Shape;443;p4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4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0" name="Google Shape;450;p4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Positive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The support referee on the sideline communicates early to avoid the substitution taking place therefore avoiding a potential penalty try and sin binning of the player.</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Negative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The new defending player leaves the box early and chases down the ball carrier. They arrive prior to the player scoring the touchdown effectively make the touch and then retire to an on side position. The on field referee orders the attacking player to roll the ball which he does not as he has no team mates near. The referee penalises the player for delaying play.</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51" name="Google Shape;451;p4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48</a:t>
            </a:fld>
            <a:endParaRPr sz="1200">
              <a:solidFill>
                <a:schemeClr val="dk1"/>
              </a:solidFill>
              <a:latin typeface="Calibri"/>
              <a:ea typeface="Calibri"/>
              <a:cs typeface="Calibri"/>
              <a:sym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4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9" name="Google Shape;459;p4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Positive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The referee communicates early to tell the individual they are offside, this allows the defence to adjust/get on side, and the attacking side to take advantage of the offside player. By communicating early, you can keep the game flowing and prevent the penalty.</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sng" strike="noStrike" cap="none">
                <a:solidFill>
                  <a:schemeClr val="dk1"/>
                </a:solidFill>
                <a:latin typeface="Calibri"/>
                <a:ea typeface="Calibri"/>
                <a:cs typeface="Calibri"/>
                <a:sym typeface="Calibri"/>
              </a:rPr>
              <a:t>Negative Outcome</a:t>
            </a:r>
            <a:endParaRPr/>
          </a:p>
          <a:p>
            <a:pPr marL="0" marR="0" lvl="0" indent="-76200" algn="l" rtl="0">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 The offside player makes a touch, a penalty is called, stopping the attacking team’s flow.</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60" name="Google Shape;460;p4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49</a:t>
            </a:fld>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2" name="Google Shape;112;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5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8" name="Google Shape;468;p5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5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4" name="Google Shape;474;p5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5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9" name="Google Shape;479;p5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80" name="Google Shape;480;p5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52</a:t>
            </a:fld>
            <a:endParaRPr sz="1200">
              <a:solidFill>
                <a:schemeClr val="dk1"/>
              </a:solidFill>
              <a:latin typeface="Calibri"/>
              <a:ea typeface="Calibri"/>
              <a:cs typeface="Calibri"/>
              <a:sym typeface="Calibri"/>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p5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6" name="Google Shape;486;p5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87" name="Google Shape;487;p5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53</a:t>
            </a:fld>
            <a:endParaRPr sz="1200">
              <a:solidFill>
                <a:schemeClr val="dk1"/>
              </a:solidFill>
              <a:latin typeface="Calibri"/>
              <a:ea typeface="Calibri"/>
              <a:cs typeface="Calibri"/>
              <a:sym typeface="Calibri"/>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p5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4" name="Google Shape;494;p5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95" name="Google Shape;495;p5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54</a:t>
            </a:fld>
            <a:endParaRPr sz="1200">
              <a:solidFill>
                <a:schemeClr val="dk1"/>
              </a:solidFill>
              <a:latin typeface="Calibri"/>
              <a:ea typeface="Calibri"/>
              <a:cs typeface="Calibri"/>
              <a:sym typeface="Calibri"/>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5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5" name="Google Shape;505;p5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506" name="Google Shape;506;p5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55</a:t>
            </a:fld>
            <a:endParaRPr sz="1200">
              <a:solidFill>
                <a:schemeClr val="dk1"/>
              </a:solidFill>
              <a:latin typeface="Calibri"/>
              <a:ea typeface="Calibri"/>
              <a:cs typeface="Calibri"/>
              <a:sym typeface="Calibri"/>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5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3" name="Google Shape;513;p5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514" name="Google Shape;514;p5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56</a:t>
            </a:fld>
            <a:endParaRPr sz="1200">
              <a:solidFill>
                <a:schemeClr val="dk1"/>
              </a:solidFill>
              <a:latin typeface="Calibri"/>
              <a:ea typeface="Calibri"/>
              <a:cs typeface="Calibri"/>
              <a:sym typeface="Calibri"/>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5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0" name="Google Shape;520;p5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p5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5" name="Google Shape;525;p5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Q&amp;A session to encourage audience participation, so questions scroll up 1 at a time</a:t>
            </a:r>
            <a:endParaRPr/>
          </a:p>
          <a:p>
            <a:pPr marL="0" marR="0" lvl="0" indent="0" algn="l" rtl="0">
              <a:spcBef>
                <a:spcPts val="0"/>
              </a:spcBef>
              <a:spcAft>
                <a:spcPts val="0"/>
              </a:spcAft>
              <a:buNone/>
            </a:pPr>
            <a:r>
              <a:rPr lang="en-GB" sz="1200" b="0" i="0" u="none" strike="noStrike" cap="none">
                <a:solidFill>
                  <a:schemeClr val="dk1"/>
                </a:solidFill>
                <a:latin typeface="Calibri"/>
                <a:ea typeface="Calibri"/>
                <a:cs typeface="Calibri"/>
                <a:sym typeface="Calibri"/>
              </a:rPr>
              <a:t>Encourage discussion and keep explanations brief, particularly regarding the drop off (tell them to look for experienced ref if they have to ref a drop off game)</a:t>
            </a:r>
            <a:endParaRPr sz="1200" b="0" i="0" u="none" strike="noStrike" cap="none">
              <a:solidFill>
                <a:schemeClr val="dk1"/>
              </a:solidFill>
              <a:latin typeface="Calibri"/>
              <a:ea typeface="Calibri"/>
              <a:cs typeface="Calibri"/>
              <a:sym typeface="Calibri"/>
            </a:endParaRPr>
          </a:p>
        </p:txBody>
      </p:sp>
      <p:sp>
        <p:nvSpPr>
          <p:cNvPr id="526" name="Google Shape;526;p5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58</a:t>
            </a:fld>
            <a:endParaRPr sz="1200">
              <a:solidFill>
                <a:schemeClr val="dk1"/>
              </a:solidFill>
              <a:latin typeface="Calibri"/>
              <a:ea typeface="Calibri"/>
              <a:cs typeface="Calibri"/>
              <a:sym typeface="Calibri"/>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5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9" name="Google Shape;539;p5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p6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4" name="Google Shape;544;p6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p6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rgbClr val="000000"/>
                </a:solidFill>
                <a:latin typeface="Arial"/>
                <a:ea typeface="Arial"/>
                <a:cs typeface="Arial"/>
                <a:sym typeface="Arial"/>
              </a:rPr>
              <a:t>61</a:t>
            </a:fld>
            <a:endParaRPr sz="1200">
              <a:solidFill>
                <a:srgbClr val="000000"/>
              </a:solidFill>
              <a:latin typeface="Arial"/>
              <a:ea typeface="Arial"/>
              <a:cs typeface="Arial"/>
              <a:sym typeface="Arial"/>
            </a:endParaRPr>
          </a:p>
        </p:txBody>
      </p:sp>
      <p:sp>
        <p:nvSpPr>
          <p:cNvPr id="611" name="Google Shape;611;p62:notes"/>
          <p:cNvSpPr txBox="1"/>
          <p:nvPr/>
        </p:nvSpPr>
        <p:spPr>
          <a:xfrm>
            <a:off x="3884613" y="8685213"/>
            <a:ext cx="2971800" cy="457200"/>
          </a:xfrm>
          <a:prstGeom prst="rect">
            <a:avLst/>
          </a:prstGeom>
          <a:noFill/>
          <a:ln>
            <a:noFill/>
          </a:ln>
        </p:spPr>
        <p:txBody>
          <a:bodyPr spcFirstLastPara="1" wrap="square" lIns="90000" tIns="46800" rIns="90000" bIns="46800" anchor="b" anchorCtr="0">
            <a:noAutofit/>
          </a:bodyPr>
          <a:lstStyle/>
          <a:p>
            <a:pPr marL="0" marR="0" lvl="0" indent="0" algn="r" rtl="0">
              <a:spcBef>
                <a:spcPts val="0"/>
              </a:spcBef>
              <a:spcAft>
                <a:spcPts val="0"/>
              </a:spcAft>
              <a:buClr>
                <a:srgbClr val="000000"/>
              </a:buClr>
              <a:buSzPts val="1200"/>
              <a:buFont typeface="Arial"/>
              <a:buNone/>
            </a:pPr>
            <a:fld id="{00000000-1234-1234-1234-123412341234}" type="slidenum">
              <a:rPr lang="en-GB" sz="1200">
                <a:solidFill>
                  <a:srgbClr val="000000"/>
                </a:solidFill>
                <a:latin typeface="Arial"/>
                <a:ea typeface="Arial"/>
                <a:cs typeface="Arial"/>
                <a:sym typeface="Arial"/>
              </a:rPr>
              <a:t>61</a:t>
            </a:fld>
            <a:endParaRPr sz="1200">
              <a:solidFill>
                <a:srgbClr val="000000"/>
              </a:solidFill>
              <a:latin typeface="Arial"/>
              <a:ea typeface="Arial"/>
              <a:cs typeface="Arial"/>
              <a:sym typeface="Arial"/>
            </a:endParaRPr>
          </a:p>
        </p:txBody>
      </p:sp>
      <p:sp>
        <p:nvSpPr>
          <p:cNvPr id="612" name="Google Shape;612;p6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613" name="Google Shape;613;p6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7" name="Google Shape;127;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3" name="Google Shape;143;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 name="Google Shape;150;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8"/>
        <p:cNvGrpSpPr/>
        <p:nvPr/>
      </p:nvGrpSpPr>
      <p:grpSpPr>
        <a:xfrm>
          <a:off x="0" y="0"/>
          <a:ext cx="0" cy="0"/>
          <a:chOff x="0" y="0"/>
          <a:chExt cx="0" cy="0"/>
        </a:xfrm>
      </p:grpSpPr>
      <p:sp>
        <p:nvSpPr>
          <p:cNvPr id="19" name="Google Shape;19;p2"/>
          <p:cNvSpPr txBox="1">
            <a:spLocks noGrp="1"/>
          </p:cNvSpPr>
          <p:nvPr>
            <p:ph type="title"/>
          </p:nvPr>
        </p:nvSpPr>
        <p:spPr>
          <a:xfrm>
            <a:off x="924732" y="2069913"/>
            <a:ext cx="7128792" cy="1362075"/>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Clr>
                <a:schemeClr val="dk1"/>
              </a:buClr>
              <a:buSzPts val="4000"/>
              <a:buFont typeface="Arial"/>
              <a:buNone/>
              <a:defRPr sz="4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1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1" name="Google Shape;71;p11"/>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72" name="Google Shape;72;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3" name="Google Shape;73;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4" name="Google Shape;74;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12"/>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7" name="Google Shape;77;p12"/>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78" name="Google Shape;78;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9" name="Google Shape;79;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0" name="Google Shape;80;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81"/>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Section Header">
  <p:cSld name="1_Section Header">
    <p:spTree>
      <p:nvGrpSpPr>
        <p:cNvPr id="1" name="Shape 82"/>
        <p:cNvGrpSpPr/>
        <p:nvPr/>
      </p:nvGrpSpPr>
      <p:grpSpPr>
        <a:xfrm>
          <a:off x="0" y="0"/>
          <a:ext cx="0" cy="0"/>
          <a:chOff x="0" y="0"/>
          <a:chExt cx="0" cy="0"/>
        </a:xfrm>
      </p:grpSpPr>
      <p:sp>
        <p:nvSpPr>
          <p:cNvPr id="83" name="Google Shape;83;p14"/>
          <p:cNvSpPr txBox="1">
            <a:spLocks noGrp="1"/>
          </p:cNvSpPr>
          <p:nvPr>
            <p:ph type="title"/>
          </p:nvPr>
        </p:nvSpPr>
        <p:spPr>
          <a:xfrm>
            <a:off x="924732" y="2069913"/>
            <a:ext cx="7128792" cy="1362075"/>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Clr>
                <a:schemeClr val="dk1"/>
              </a:buClr>
              <a:buSzPts val="4000"/>
              <a:buFont typeface="Arial"/>
              <a:buNone/>
              <a:defRPr sz="4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4" name="Google Shape;84;p1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5" name="Google Shape;85;p1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6" name="Google Shape;86;p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1" name="Google Shape;31;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2" name="Google Shape;32;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3" name="Google Shape;33;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4"/>
        <p:cNvGrpSpPr/>
        <p:nvPr/>
      </p:nvGrpSpPr>
      <p:grpSpPr>
        <a:xfrm>
          <a:off x="0" y="0"/>
          <a:ext cx="0" cy="0"/>
          <a:chOff x="0" y="0"/>
          <a:chExt cx="0" cy="0"/>
        </a:xfrm>
      </p:grpSpPr>
      <p:sp>
        <p:nvSpPr>
          <p:cNvPr id="35" name="Google Shape;35;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6" name="Google Shape;36;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7" name="Google Shape;37;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38"/>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 name="Google Shape;41;p7"/>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2" name="Google Shape;42;p7"/>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3" name="Google Shape;4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4" name="Google Shape;4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5" name="Google Shape;4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8"/>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8" name="Google Shape;48;p8"/>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49" name="Google Shape;49;p8"/>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0" name="Google Shape;50;p8"/>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51" name="Google Shape;51;p8"/>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2" name="Google Shape;52;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3" name="Google Shape;53;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4" name="Google Shape;54;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
        <p:cNvGrpSpPr/>
        <p:nvPr/>
      </p:nvGrpSpPr>
      <p:grpSpPr>
        <a:xfrm>
          <a:off x="0" y="0"/>
          <a:ext cx="0" cy="0"/>
          <a:chOff x="0" y="0"/>
          <a:chExt cx="0" cy="0"/>
        </a:xfrm>
      </p:grpSpPr>
      <p:sp>
        <p:nvSpPr>
          <p:cNvPr id="56" name="Google Shape;56;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7" name="Google Shape;57;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8" name="Google Shape;58;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59" name="Google Shape;59;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0" name="Google Shape;60;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1" name="Google Shape;61;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4" name="Google Shape;64;p10"/>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65" name="Google Shape;65;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66" name="Google Shape;66;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7" name="Google Shape;67;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8" name="Google Shape;68;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Arial"/>
                <a:ea typeface="Arial"/>
                <a:cs typeface="Arial"/>
                <a:sym typeface="Arial"/>
              </a:defRPr>
            </a:lvl1pPr>
            <a:lvl2pPr marL="0" marR="0" lvl="1" indent="0" algn="r" rtl="0">
              <a:spcBef>
                <a:spcPts val="0"/>
              </a:spcBef>
              <a:buNone/>
              <a:defRPr sz="1200">
                <a:solidFill>
                  <a:srgbClr val="888888"/>
                </a:solidFill>
                <a:latin typeface="Arial"/>
                <a:ea typeface="Arial"/>
                <a:cs typeface="Arial"/>
                <a:sym typeface="Arial"/>
              </a:defRPr>
            </a:lvl2pPr>
            <a:lvl3pPr marL="0" marR="0" lvl="2" indent="0" algn="r" rtl="0">
              <a:spcBef>
                <a:spcPts val="0"/>
              </a:spcBef>
              <a:buNone/>
              <a:defRPr sz="1200">
                <a:solidFill>
                  <a:srgbClr val="888888"/>
                </a:solidFill>
                <a:latin typeface="Arial"/>
                <a:ea typeface="Arial"/>
                <a:cs typeface="Arial"/>
                <a:sym typeface="Arial"/>
              </a:defRPr>
            </a:lvl3pPr>
            <a:lvl4pPr marL="0" marR="0" lvl="3" indent="0" algn="r" rtl="0">
              <a:spcBef>
                <a:spcPts val="0"/>
              </a:spcBef>
              <a:buNone/>
              <a:defRPr sz="1200">
                <a:solidFill>
                  <a:srgbClr val="888888"/>
                </a:solidFill>
                <a:latin typeface="Arial"/>
                <a:ea typeface="Arial"/>
                <a:cs typeface="Arial"/>
                <a:sym typeface="Arial"/>
              </a:defRPr>
            </a:lvl4pPr>
            <a:lvl5pPr marL="0" marR="0" lvl="4" indent="0" algn="r" rtl="0">
              <a:spcBef>
                <a:spcPts val="0"/>
              </a:spcBef>
              <a:buNone/>
              <a:defRPr sz="1200">
                <a:solidFill>
                  <a:srgbClr val="888888"/>
                </a:solidFill>
                <a:latin typeface="Arial"/>
                <a:ea typeface="Arial"/>
                <a:cs typeface="Arial"/>
                <a:sym typeface="Arial"/>
              </a:defRPr>
            </a:lvl5pPr>
            <a:lvl6pPr marL="0" marR="0" lvl="5" indent="0" algn="r" rtl="0">
              <a:spcBef>
                <a:spcPts val="0"/>
              </a:spcBef>
              <a:buNone/>
              <a:defRPr sz="1200">
                <a:solidFill>
                  <a:srgbClr val="888888"/>
                </a:solidFill>
                <a:latin typeface="Arial"/>
                <a:ea typeface="Arial"/>
                <a:cs typeface="Arial"/>
                <a:sym typeface="Arial"/>
              </a:defRPr>
            </a:lvl6pPr>
            <a:lvl7pPr marL="0" marR="0" lvl="6" indent="0" algn="r" rtl="0">
              <a:spcBef>
                <a:spcPts val="0"/>
              </a:spcBef>
              <a:buNone/>
              <a:defRPr sz="1200">
                <a:solidFill>
                  <a:srgbClr val="888888"/>
                </a:solidFill>
                <a:latin typeface="Arial"/>
                <a:ea typeface="Arial"/>
                <a:cs typeface="Arial"/>
                <a:sym typeface="Arial"/>
              </a:defRPr>
            </a:lvl7pPr>
            <a:lvl8pPr marL="0" marR="0" lvl="7" indent="0" algn="r" rtl="0">
              <a:spcBef>
                <a:spcPts val="0"/>
              </a:spcBef>
              <a:buNone/>
              <a:defRPr sz="1200">
                <a:solidFill>
                  <a:srgbClr val="888888"/>
                </a:solidFill>
                <a:latin typeface="Arial"/>
                <a:ea typeface="Arial"/>
                <a:cs typeface="Arial"/>
                <a:sym typeface="Arial"/>
              </a:defRPr>
            </a:lvl8pPr>
            <a:lvl9pPr marL="0" marR="0" lvl="8" indent="0" algn="r" rtl="0">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pic>
        <p:nvPicPr>
          <p:cNvPr id="15" name="Google Shape;15;p1" descr="D:\Users\porce1s\AppData\Local\Microsoft\Windows\Temporary Internet Files\Content.Outlook\E75CP3UI\TER_Logo_NEW_(png).png"/>
          <p:cNvPicPr preferRelativeResize="0"/>
          <p:nvPr/>
        </p:nvPicPr>
        <p:blipFill rotWithShape="1">
          <a:blip r:embed="rId15">
            <a:alphaModFix/>
          </a:blip>
          <a:srcRect/>
          <a:stretch/>
        </p:blipFill>
        <p:spPr>
          <a:xfrm>
            <a:off x="7566793" y="399522"/>
            <a:ext cx="1426222" cy="845603"/>
          </a:xfrm>
          <a:prstGeom prst="rect">
            <a:avLst/>
          </a:prstGeom>
          <a:noFill/>
          <a:ln>
            <a:noFill/>
          </a:ln>
        </p:spPr>
      </p:pic>
      <p:pic>
        <p:nvPicPr>
          <p:cNvPr id="16" name="Google Shape;16;p1" descr="TER_Logo_top.png"/>
          <p:cNvPicPr preferRelativeResize="0"/>
          <p:nvPr/>
        </p:nvPicPr>
        <p:blipFill rotWithShape="1">
          <a:blip r:embed="rId16">
            <a:alphaModFix/>
          </a:blip>
          <a:srcRect/>
          <a:stretch/>
        </p:blipFill>
        <p:spPr>
          <a:xfrm>
            <a:off x="0" y="327515"/>
            <a:ext cx="917747" cy="989619"/>
          </a:xfrm>
          <a:prstGeom prst="rect">
            <a:avLst/>
          </a:prstGeom>
          <a:noFill/>
          <a:ln>
            <a:noFill/>
          </a:ln>
        </p:spPr>
      </p:pic>
      <p:pic>
        <p:nvPicPr>
          <p:cNvPr id="17" name="Google Shape;17;p1" descr="TER_Logo_bottom.png"/>
          <p:cNvPicPr preferRelativeResize="0"/>
          <p:nvPr/>
        </p:nvPicPr>
        <p:blipFill rotWithShape="1">
          <a:blip r:embed="rId17">
            <a:alphaModFix/>
          </a:blip>
          <a:srcRect/>
          <a:stretch/>
        </p:blipFill>
        <p:spPr>
          <a:xfrm>
            <a:off x="2748960" y="4581128"/>
            <a:ext cx="6395040" cy="227687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5.wmf"/><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jpg"/></Relationships>
</file>

<file path=ppt/slides/_rels/slide2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48.jpg"/><Relationship Id="rId4" Type="http://schemas.openxmlformats.org/officeDocument/2006/relationships/image" Target="../media/image47.png"/></Relationships>
</file>

<file path=ppt/slides/_rels/slide55.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53.gif"/><Relationship Id="rId4" Type="http://schemas.openxmlformats.org/officeDocument/2006/relationships/image" Target="../media/image52.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7.jpg"/><Relationship Id="rId2" Type="http://schemas.openxmlformats.org/officeDocument/2006/relationships/notesSlide" Target="../notesSlides/notesSlide61.xml"/><Relationship Id="rId1" Type="http://schemas.openxmlformats.org/officeDocument/2006/relationships/slideLayout" Target="../slideLayouts/slideLayout4.xml"/><Relationship Id="rId6" Type="http://schemas.openxmlformats.org/officeDocument/2006/relationships/image" Target="../media/image56.jpg"/><Relationship Id="rId5" Type="http://schemas.openxmlformats.org/officeDocument/2006/relationships/image" Target="../media/image55.jpg"/><Relationship Id="rId4" Type="http://schemas.openxmlformats.org/officeDocument/2006/relationships/image" Target="../media/image54.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jpeg"/><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5"/>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WELCOME</a:t>
            </a:r>
            <a:br>
              <a:rPr lang="en-GB" sz="441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LEVEL 1 REFEREE COURSE</a:t>
            </a:r>
            <a:endParaRPr/>
          </a:p>
        </p:txBody>
      </p:sp>
      <p:pic>
        <p:nvPicPr>
          <p:cNvPr id="92" name="Google Shape;92;p15"/>
          <p:cNvPicPr preferRelativeResize="0"/>
          <p:nvPr/>
        </p:nvPicPr>
        <p:blipFill rotWithShape="1">
          <a:blip r:embed="rId3">
            <a:alphaModFix/>
          </a:blip>
          <a:srcRect/>
          <a:stretch/>
        </p:blipFill>
        <p:spPr>
          <a:xfrm>
            <a:off x="3727128" y="4005064"/>
            <a:ext cx="1524000" cy="1036637"/>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Pre-Game Overview</a:t>
            </a:r>
            <a:endParaRPr/>
          </a:p>
        </p:txBody>
      </p:sp>
      <p:sp>
        <p:nvSpPr>
          <p:cNvPr id="158" name="Google Shape;158;p24"/>
          <p:cNvSpPr/>
          <p:nvPr/>
        </p:nvSpPr>
        <p:spPr>
          <a:xfrm>
            <a:off x="581399" y="1693241"/>
            <a:ext cx="8145253" cy="1753344"/>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What items of equipment should each referee  have with them at the start of a game?</a:t>
            </a:r>
            <a:endParaRPr/>
          </a:p>
        </p:txBody>
      </p:sp>
      <p:sp>
        <p:nvSpPr>
          <p:cNvPr id="2" name="ZoneTexte 1"/>
          <p:cNvSpPr txBox="1"/>
          <p:nvPr/>
        </p:nvSpPr>
        <p:spPr>
          <a:xfrm>
            <a:off x="1468315" y="3763108"/>
            <a:ext cx="4097216" cy="2308324"/>
          </a:xfrm>
          <a:prstGeom prst="rect">
            <a:avLst/>
          </a:prstGeom>
          <a:noFill/>
        </p:spPr>
        <p:txBody>
          <a:bodyPr wrap="square" rtlCol="0">
            <a:spAutoFit/>
          </a:bodyPr>
          <a:lstStyle/>
          <a:p>
            <a:pPr marL="285750" lvl="3" indent="-285750">
              <a:buFont typeface="Arial" panose="020B0604020202020204" pitchFamily="34" charset="0"/>
              <a:buChar char="•"/>
            </a:pPr>
            <a:r>
              <a:rPr lang="fr-FR" sz="2400" dirty="0" smtClean="0"/>
              <a:t>Uniform</a:t>
            </a:r>
            <a:endParaRPr lang="fr-FR" sz="2400" dirty="0"/>
          </a:p>
          <a:p>
            <a:pPr marL="285750" indent="-285750">
              <a:buFont typeface="Arial" panose="020B0604020202020204" pitchFamily="34" charset="0"/>
              <a:buChar char="•"/>
            </a:pPr>
            <a:r>
              <a:rPr lang="fr-FR" sz="2400" dirty="0" smtClean="0"/>
              <a:t>1 </a:t>
            </a:r>
            <a:r>
              <a:rPr lang="fr-FR" sz="2400" dirty="0" err="1" smtClean="0"/>
              <a:t>whistle</a:t>
            </a:r>
            <a:r>
              <a:rPr lang="fr-FR" sz="2400" dirty="0" smtClean="0"/>
              <a:t> + a </a:t>
            </a:r>
            <a:r>
              <a:rPr lang="fr-FR" sz="2400" dirty="0" err="1" smtClean="0"/>
              <a:t>spare</a:t>
            </a:r>
            <a:endParaRPr lang="fr-FR" sz="2400" dirty="0" smtClean="0"/>
          </a:p>
          <a:p>
            <a:pPr marL="285750" indent="-285750">
              <a:buFont typeface="Arial" panose="020B0604020202020204" pitchFamily="34" charset="0"/>
              <a:buChar char="•"/>
            </a:pPr>
            <a:r>
              <a:rPr lang="fr-FR" sz="2400" dirty="0" smtClean="0"/>
              <a:t>2 </a:t>
            </a:r>
            <a:r>
              <a:rPr lang="fr-FR" sz="2400" dirty="0" err="1" smtClean="0"/>
              <a:t>bottles</a:t>
            </a:r>
            <a:r>
              <a:rPr lang="fr-FR" sz="2400" dirty="0" smtClean="0"/>
              <a:t> (</a:t>
            </a:r>
            <a:r>
              <a:rPr lang="fr-FR" sz="2400" dirty="0" err="1" smtClean="0"/>
              <a:t>each</a:t>
            </a:r>
            <a:r>
              <a:rPr lang="fr-FR" sz="2400" dirty="0" smtClean="0"/>
              <a:t> </a:t>
            </a:r>
            <a:r>
              <a:rPr lang="fr-FR" sz="2400" dirty="0" err="1" smtClean="0"/>
              <a:t>side</a:t>
            </a:r>
            <a:r>
              <a:rPr lang="fr-FR" sz="2400" dirty="0" smtClean="0"/>
              <a:t>)</a:t>
            </a:r>
          </a:p>
          <a:p>
            <a:pPr marL="285750" indent="-285750">
              <a:buFont typeface="Arial" panose="020B0604020202020204" pitchFamily="34" charset="0"/>
              <a:buChar char="•"/>
            </a:pPr>
            <a:r>
              <a:rPr lang="fr-FR" sz="2400" dirty="0" smtClean="0"/>
              <a:t>Coin to </a:t>
            </a:r>
            <a:r>
              <a:rPr lang="fr-FR" sz="2400" dirty="0" err="1" smtClean="0"/>
              <a:t>make</a:t>
            </a:r>
            <a:r>
              <a:rPr lang="fr-FR" sz="2400" dirty="0" smtClean="0"/>
              <a:t> the </a:t>
            </a:r>
            <a:r>
              <a:rPr lang="fr-FR" sz="2400" dirty="0" err="1" smtClean="0"/>
              <a:t>toss</a:t>
            </a:r>
            <a:endParaRPr lang="fr-FR" sz="2400" dirty="0" smtClean="0"/>
          </a:p>
          <a:p>
            <a:pPr marL="285750" indent="-285750">
              <a:buFont typeface="Arial" panose="020B0604020202020204" pitchFamily="34" charset="0"/>
              <a:buChar char="•"/>
            </a:pPr>
            <a:r>
              <a:rPr lang="fr-FR" sz="2400" dirty="0" smtClean="0"/>
              <a:t>Watch (</a:t>
            </a:r>
            <a:r>
              <a:rPr lang="fr-FR" sz="2400" dirty="0" err="1" smtClean="0"/>
              <a:t>covered</a:t>
            </a:r>
            <a:r>
              <a:rPr lang="fr-FR" sz="2400" dirty="0" smtClean="0"/>
              <a:t>)</a:t>
            </a:r>
          </a:p>
          <a:p>
            <a:pPr marL="285750" indent="-285750">
              <a:buFont typeface="Arial" panose="020B0604020202020204" pitchFamily="34" charset="0"/>
              <a:buChar char="•"/>
            </a:pPr>
            <a:endParaRPr lang="fr-F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5"/>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Proper Starting Mindset</a:t>
            </a:r>
            <a:endParaRPr/>
          </a:p>
        </p:txBody>
      </p:sp>
      <p:sp>
        <p:nvSpPr>
          <p:cNvPr id="164" name="Google Shape;164;p25"/>
          <p:cNvSpPr/>
          <p:nvPr/>
        </p:nvSpPr>
        <p:spPr>
          <a:xfrm>
            <a:off x="827584" y="2132856"/>
            <a:ext cx="8145253"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a:solidFill>
                  <a:schemeClr val="lt1"/>
                </a:solidFill>
                <a:latin typeface="Calibri"/>
                <a:ea typeface="Calibri"/>
                <a:cs typeface="Calibri"/>
                <a:sym typeface="Calibri"/>
              </a:rPr>
              <a:t>The strength of the team is each individual member.  The strength of each member is the team.</a:t>
            </a:r>
            <a:endParaRPr/>
          </a:p>
          <a:p>
            <a:pPr marL="457200" marR="0" lvl="1" indent="0" algn="l" rtl="0">
              <a:spcBef>
                <a:spcPts val="0"/>
              </a:spcBef>
              <a:spcAft>
                <a:spcPts val="0"/>
              </a:spcAft>
              <a:buNone/>
            </a:pPr>
            <a:r>
              <a:rPr lang="en-GB" sz="2400" b="0" i="1" u="none" strike="noStrike" cap="none">
                <a:solidFill>
                  <a:schemeClr val="lt1"/>
                </a:solidFill>
                <a:latin typeface="Calibri"/>
                <a:ea typeface="Calibri"/>
                <a:cs typeface="Calibri"/>
                <a:sym typeface="Calibri"/>
              </a:rPr>
              <a:t>                                                                                 Phil Jackson</a:t>
            </a:r>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2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Agreeing how you will buddy referee</a:t>
            </a:r>
            <a:endParaRPr/>
          </a:p>
        </p:txBody>
      </p:sp>
      <p:sp>
        <p:nvSpPr>
          <p:cNvPr id="172" name="Google Shape;172;p26"/>
          <p:cNvSpPr/>
          <p:nvPr/>
        </p:nvSpPr>
        <p:spPr>
          <a:xfrm>
            <a:off x="899592" y="1671099"/>
            <a:ext cx="7992888" cy="2965256"/>
          </a:xfrm>
          <a:prstGeom prst="rect">
            <a:avLst/>
          </a:prstGeom>
          <a:solidFill>
            <a:srgbClr val="17365D">
              <a:alpha val="35686"/>
            </a:srgbClr>
          </a:solid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Which side is the score card on?</a:t>
            </a:r>
            <a:endParaRPr/>
          </a:p>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How and when will you  interchange?</a:t>
            </a:r>
            <a:endParaRPr/>
          </a:p>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Who is checking the field and players?</a:t>
            </a:r>
            <a:endParaRPr/>
          </a:p>
          <a:p>
            <a:pPr marL="0" marR="0" lvl="0" indent="0" algn="l" rtl="0">
              <a:spcBef>
                <a:spcPts val="0"/>
              </a:spcBef>
              <a:spcAft>
                <a:spcPts val="0"/>
              </a:spcAft>
              <a:buNone/>
            </a:pPr>
            <a:endParaRPr sz="2800">
              <a:solidFill>
                <a:schemeClr val="lt1"/>
              </a:solidFill>
              <a:latin typeface="Arial"/>
              <a:ea typeface="Arial"/>
              <a:cs typeface="Arial"/>
              <a:sym typeface="Arial"/>
            </a:endParaRPr>
          </a:p>
        </p:txBody>
      </p:sp>
      <p:grpSp>
        <p:nvGrpSpPr>
          <p:cNvPr id="19" name="Groupe 4"/>
          <p:cNvGrpSpPr>
            <a:grpSpLocks/>
          </p:cNvGrpSpPr>
          <p:nvPr/>
        </p:nvGrpSpPr>
        <p:grpSpPr bwMode="auto">
          <a:xfrm>
            <a:off x="797667" y="3355675"/>
            <a:ext cx="4412688" cy="2876521"/>
            <a:chOff x="1764248" y="2220297"/>
            <a:chExt cx="5760000" cy="4279570"/>
          </a:xfrm>
        </p:grpSpPr>
        <p:grpSp>
          <p:nvGrpSpPr>
            <p:cNvPr id="20" name="Groupe 2"/>
            <p:cNvGrpSpPr>
              <a:grpSpLocks/>
            </p:cNvGrpSpPr>
            <p:nvPr/>
          </p:nvGrpSpPr>
          <p:grpSpPr bwMode="auto">
            <a:xfrm>
              <a:off x="1764248" y="2564904"/>
              <a:ext cx="5760000" cy="3600000"/>
              <a:chOff x="1331913" y="2927349"/>
              <a:chExt cx="5760000" cy="3600000"/>
            </a:xfrm>
          </p:grpSpPr>
          <p:sp>
            <p:nvSpPr>
              <p:cNvPr id="25"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26"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7"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8"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9"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21" name="Rectangle 3"/>
            <p:cNvSpPr>
              <a:spLocks noChangeArrowheads="1"/>
            </p:cNvSpPr>
            <p:nvPr/>
          </p:nvSpPr>
          <p:spPr bwMode="auto">
            <a:xfrm>
              <a:off x="4284248" y="2438375"/>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2" name="Rectangle 39"/>
            <p:cNvSpPr>
              <a:spLocks noChangeArrowheads="1"/>
            </p:cNvSpPr>
            <p:nvPr/>
          </p:nvSpPr>
          <p:spPr bwMode="auto">
            <a:xfrm>
              <a:off x="4284248" y="6174676"/>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23"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24"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Referee Pre-Game Preparation</a:t>
            </a:r>
            <a:endParaRPr/>
          </a:p>
        </p:txBody>
      </p:sp>
      <p:pic>
        <p:nvPicPr>
          <p:cNvPr id="179" name="Google Shape;179;p27" descr="http://www.betterrugbycoaching.com/images/rugby-drill-content/rugby_drill_image224.gif"/>
          <p:cNvPicPr preferRelativeResize="0"/>
          <p:nvPr/>
        </p:nvPicPr>
        <p:blipFill rotWithShape="1">
          <a:blip r:embed="rId3">
            <a:alphaModFix/>
          </a:blip>
          <a:srcRect/>
          <a:stretch/>
        </p:blipFill>
        <p:spPr>
          <a:xfrm>
            <a:off x="1380529" y="1555514"/>
            <a:ext cx="6071792" cy="4078860"/>
          </a:xfrm>
          <a:prstGeom prst="rect">
            <a:avLst/>
          </a:prstGeom>
          <a:noFill/>
          <a:ln>
            <a:no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8"/>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Captain’s Talk</a:t>
            </a:r>
            <a:endParaRPr/>
          </a:p>
        </p:txBody>
      </p:sp>
      <p:sp>
        <p:nvSpPr>
          <p:cNvPr id="186" name="Google Shape;186;p28"/>
          <p:cNvSpPr/>
          <p:nvPr/>
        </p:nvSpPr>
        <p:spPr>
          <a:xfrm>
            <a:off x="899592" y="1671099"/>
            <a:ext cx="7992888" cy="2092009"/>
          </a:xfrm>
          <a:prstGeom prst="rect">
            <a:avLst/>
          </a:prstGeom>
          <a:solidFill>
            <a:srgbClr val="17365D">
              <a:alpha val="35686"/>
            </a:srgbClr>
          </a:solid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What does the captain’s talk (coin toss) provide an opportunity for?</a:t>
            </a:r>
            <a:endParaRPr/>
          </a:p>
          <a:p>
            <a:pPr marL="457200" marR="0" lvl="0" indent="-279400" algn="l" rtl="0">
              <a:spcBef>
                <a:spcPts val="0"/>
              </a:spcBef>
              <a:spcAft>
                <a:spcPts val="0"/>
              </a:spcAft>
              <a:buClr>
                <a:schemeClr val="dk1"/>
              </a:buClr>
              <a:buSzPts val="2800"/>
              <a:buFont typeface="Arial"/>
              <a:buNone/>
            </a:pPr>
            <a:endParaRPr sz="2800">
              <a:solidFill>
                <a:schemeClr val="lt1"/>
              </a:solidFill>
              <a:latin typeface="Arial"/>
              <a:ea typeface="Arial"/>
              <a:cs typeface="Arial"/>
              <a:sym typeface="Arial"/>
            </a:endParaRPr>
          </a:p>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What does the winning captain get?</a:t>
            </a:r>
            <a:endParaRPr/>
          </a:p>
          <a:p>
            <a:pPr marL="0" marR="0" lvl="0" indent="0" algn="l" rtl="0">
              <a:spcBef>
                <a:spcPts val="0"/>
              </a:spcBef>
              <a:spcAft>
                <a:spcPts val="0"/>
              </a:spcAft>
              <a:buNone/>
            </a:pPr>
            <a:endParaRPr sz="2800">
              <a:solidFill>
                <a:schemeClr val="lt1"/>
              </a:solidFill>
              <a:latin typeface="Arial"/>
              <a:ea typeface="Arial"/>
              <a:cs typeface="Arial"/>
              <a:sym typeface="Arial"/>
            </a:endParaRPr>
          </a:p>
        </p:txBody>
      </p:sp>
      <p:sp>
        <p:nvSpPr>
          <p:cNvPr id="4" name="ZoneTexte 3"/>
          <p:cNvSpPr txBox="1"/>
          <p:nvPr/>
        </p:nvSpPr>
        <p:spPr>
          <a:xfrm>
            <a:off x="1185927" y="4139626"/>
            <a:ext cx="7003332" cy="1569660"/>
          </a:xfrm>
          <a:prstGeom prst="rect">
            <a:avLst/>
          </a:prstGeom>
          <a:noFill/>
        </p:spPr>
        <p:txBody>
          <a:bodyPr wrap="square" rtlCol="0">
            <a:spAutoFit/>
          </a:bodyPr>
          <a:lstStyle/>
          <a:p>
            <a:pPr marL="285750" lvl="3" indent="-285750">
              <a:buFont typeface="Arial" panose="020B0604020202020204" pitchFamily="34" charset="0"/>
              <a:buChar char="•"/>
            </a:pPr>
            <a:r>
              <a:rPr lang="fr-FR" sz="2400" dirty="0" smtClean="0"/>
              <a:t>The </a:t>
            </a:r>
            <a:r>
              <a:rPr lang="fr-FR" sz="2400" dirty="0" err="1" smtClean="0"/>
              <a:t>ball</a:t>
            </a:r>
            <a:endParaRPr lang="fr-FR" sz="2400" dirty="0" smtClean="0"/>
          </a:p>
          <a:p>
            <a:pPr marL="285750" lvl="3" indent="-285750">
              <a:buFont typeface="Arial" panose="020B0604020202020204" pitchFamily="34" charset="0"/>
              <a:buChar char="•"/>
            </a:pPr>
            <a:r>
              <a:rPr lang="fr-FR" sz="2400" dirty="0" smtClean="0"/>
              <a:t>The </a:t>
            </a:r>
            <a:r>
              <a:rPr lang="fr-FR" sz="2400" dirty="0" err="1" smtClean="0"/>
              <a:t>choice</a:t>
            </a:r>
            <a:r>
              <a:rPr lang="fr-FR" sz="2400" dirty="0" smtClean="0"/>
              <a:t> of the </a:t>
            </a:r>
            <a:r>
              <a:rPr lang="fr-FR" sz="2400" dirty="0" err="1" smtClean="0"/>
              <a:t>sub</a:t>
            </a:r>
            <a:r>
              <a:rPr lang="fr-FR" sz="2400" dirty="0" smtClean="0"/>
              <a:t>-box for the </a:t>
            </a:r>
            <a:r>
              <a:rPr lang="fr-FR" sz="2400" dirty="0" err="1" smtClean="0"/>
              <a:t>game</a:t>
            </a:r>
            <a:endParaRPr lang="fr-FR" sz="2400" dirty="0" smtClean="0"/>
          </a:p>
          <a:p>
            <a:pPr marL="285750" lvl="3" indent="-285750">
              <a:buFont typeface="Arial" panose="020B0604020202020204" pitchFamily="34" charset="0"/>
              <a:buChar char="•"/>
            </a:pPr>
            <a:r>
              <a:rPr lang="fr-FR" sz="2400" dirty="0" smtClean="0"/>
              <a:t>The direction of the </a:t>
            </a:r>
            <a:r>
              <a:rPr lang="fr-FR" sz="2400" dirty="0" err="1" smtClean="0"/>
              <a:t>play</a:t>
            </a:r>
            <a:r>
              <a:rPr lang="fr-FR" sz="2400" dirty="0" smtClean="0"/>
              <a:t> for the first </a:t>
            </a:r>
            <a:r>
              <a:rPr lang="fr-FR" sz="2400" dirty="0" err="1" smtClean="0"/>
              <a:t>half</a:t>
            </a:r>
            <a:endParaRPr lang="fr-FR" sz="2400" dirty="0" smtClean="0"/>
          </a:p>
          <a:p>
            <a:pPr marL="285750" indent="-285750">
              <a:buFont typeface="Arial" panose="020B0604020202020204" pitchFamily="34" charset="0"/>
              <a:buChar char="•"/>
            </a:pPr>
            <a:endParaRPr lang="fr-FR" sz="2400" dirty="0"/>
          </a:p>
        </p:txBody>
      </p:sp>
      <p:graphicFrame>
        <p:nvGraphicFramePr>
          <p:cNvPr id="5" name="Object 2"/>
          <p:cNvGraphicFramePr>
            <a:graphicFrameLocks noChangeAspect="1"/>
          </p:cNvGraphicFramePr>
          <p:nvPr>
            <p:extLst>
              <p:ext uri="{D42A27DB-BD31-4B8C-83A1-F6EECF244321}">
                <p14:modId xmlns:p14="http://schemas.microsoft.com/office/powerpoint/2010/main" val="1557341631"/>
              </p:ext>
            </p:extLst>
          </p:nvPr>
        </p:nvGraphicFramePr>
        <p:xfrm>
          <a:off x="7826792" y="1671099"/>
          <a:ext cx="1065688" cy="845068"/>
        </p:xfrm>
        <a:graphic>
          <a:graphicData uri="http://schemas.openxmlformats.org/presentationml/2006/ole">
            <mc:AlternateContent xmlns:mc="http://schemas.openxmlformats.org/markup-compatibility/2006">
              <mc:Choice xmlns:v="urn:schemas-microsoft-com:vml" Requires="v">
                <p:oleObj spid="_x0000_s1034" r:id="rId4" imgW="1016124" imgH="812676" progId="">
                  <p:embed/>
                </p:oleObj>
              </mc:Choice>
              <mc:Fallback>
                <p:oleObj r:id="rId4" imgW="1016124" imgH="812676" progId="">
                  <p:embed/>
                  <p:pic>
                    <p:nvPicPr>
                      <p:cNvPr id="13315"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26792" y="1671099"/>
                        <a:ext cx="1065688" cy="845068"/>
                      </a:xfrm>
                      <a:prstGeom prst="rect">
                        <a:avLst/>
                      </a:prstGeom>
                      <a:noFill/>
                      <a:ln>
                        <a:noFill/>
                      </a:ln>
                      <a:effec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9"/>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3</a:t>
            </a: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STARTING THE GAME</a:t>
            </a:r>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Starting the Game</a:t>
            </a:r>
            <a:endParaRPr/>
          </a:p>
        </p:txBody>
      </p:sp>
      <p:sp>
        <p:nvSpPr>
          <p:cNvPr id="199" name="Google Shape;199;p30"/>
          <p:cNvSpPr/>
          <p:nvPr/>
        </p:nvSpPr>
        <p:spPr>
          <a:xfrm>
            <a:off x="899592" y="1399848"/>
            <a:ext cx="7992888" cy="661000"/>
          </a:xfrm>
          <a:prstGeom prst="rect">
            <a:avLst/>
          </a:prstGeom>
          <a:solidFill>
            <a:srgbClr val="17365D">
              <a:alpha val="35686"/>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Who stands where?</a:t>
            </a:r>
            <a:endParaRPr/>
          </a:p>
        </p:txBody>
      </p:sp>
      <p:grpSp>
        <p:nvGrpSpPr>
          <p:cNvPr id="4" name="Groupe 4"/>
          <p:cNvGrpSpPr>
            <a:grpSpLocks/>
          </p:cNvGrpSpPr>
          <p:nvPr/>
        </p:nvGrpSpPr>
        <p:grpSpPr bwMode="auto">
          <a:xfrm>
            <a:off x="1854679" y="2622430"/>
            <a:ext cx="5003322" cy="3247457"/>
            <a:chOff x="1764248" y="2220297"/>
            <a:chExt cx="5760000" cy="4279570"/>
          </a:xfrm>
        </p:grpSpPr>
        <p:grpSp>
          <p:nvGrpSpPr>
            <p:cNvPr id="5" name="Groupe 2"/>
            <p:cNvGrpSpPr>
              <a:grpSpLocks/>
            </p:cNvGrpSpPr>
            <p:nvPr/>
          </p:nvGrpSpPr>
          <p:grpSpPr bwMode="auto">
            <a:xfrm>
              <a:off x="1764248" y="2564904"/>
              <a:ext cx="5760000" cy="3600000"/>
              <a:chOff x="1331913" y="2927349"/>
              <a:chExt cx="5760000" cy="3600000"/>
            </a:xfrm>
          </p:grpSpPr>
          <p:sp>
            <p:nvSpPr>
              <p:cNvPr id="10"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11"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2"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3"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4"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6" name="Rectangle 3"/>
            <p:cNvSpPr>
              <a:spLocks noChangeArrowheads="1"/>
            </p:cNvSpPr>
            <p:nvPr/>
          </p:nvSpPr>
          <p:spPr bwMode="auto">
            <a:xfrm>
              <a:off x="4284248" y="2438375"/>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7" name="Rectangle 39"/>
            <p:cNvSpPr>
              <a:spLocks noChangeArrowheads="1"/>
            </p:cNvSpPr>
            <p:nvPr/>
          </p:nvSpPr>
          <p:spPr bwMode="auto">
            <a:xfrm>
              <a:off x="4284248" y="6174676"/>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8"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9"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grpSp>
        <p:nvGrpSpPr>
          <p:cNvPr id="3" name="Groupe 2"/>
          <p:cNvGrpSpPr/>
          <p:nvPr/>
        </p:nvGrpSpPr>
        <p:grpSpPr>
          <a:xfrm>
            <a:off x="4356340" y="3127995"/>
            <a:ext cx="517584" cy="2405156"/>
            <a:chOff x="4356340" y="3127995"/>
            <a:chExt cx="517584" cy="2405156"/>
          </a:xfrm>
        </p:grpSpPr>
        <p:sp>
          <p:nvSpPr>
            <p:cNvPr id="2" name="Ellipse 1"/>
            <p:cNvSpPr/>
            <p:nvPr/>
          </p:nvSpPr>
          <p:spPr>
            <a:xfrm>
              <a:off x="4356340" y="4149306"/>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p:cNvSpPr/>
            <p:nvPr/>
          </p:nvSpPr>
          <p:spPr>
            <a:xfrm>
              <a:off x="4528868" y="4525992"/>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Ellipse 16"/>
            <p:cNvSpPr/>
            <p:nvPr/>
          </p:nvSpPr>
          <p:spPr>
            <a:xfrm>
              <a:off x="4426430" y="3651503"/>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Ellipse 17"/>
            <p:cNvSpPr/>
            <p:nvPr/>
          </p:nvSpPr>
          <p:spPr>
            <a:xfrm>
              <a:off x="4574158" y="3127995"/>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Ellipse 18"/>
            <p:cNvSpPr/>
            <p:nvPr/>
          </p:nvSpPr>
          <p:spPr>
            <a:xfrm>
              <a:off x="4598958" y="4984585"/>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Ellipse 19"/>
            <p:cNvSpPr/>
            <p:nvPr/>
          </p:nvSpPr>
          <p:spPr>
            <a:xfrm>
              <a:off x="4701396" y="5360623"/>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5" name="Groupe 14"/>
          <p:cNvGrpSpPr/>
          <p:nvPr/>
        </p:nvGrpSpPr>
        <p:grpSpPr>
          <a:xfrm>
            <a:off x="3535753" y="3127689"/>
            <a:ext cx="199484" cy="2439960"/>
            <a:chOff x="3535753" y="3127689"/>
            <a:chExt cx="199484" cy="2439960"/>
          </a:xfrm>
        </p:grpSpPr>
        <p:sp>
          <p:nvSpPr>
            <p:cNvPr id="21" name="Ellipse 20"/>
            <p:cNvSpPr/>
            <p:nvPr/>
          </p:nvSpPr>
          <p:spPr>
            <a:xfrm>
              <a:off x="3558397" y="4163553"/>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2" name="Ellipse 21"/>
            <p:cNvSpPr/>
            <p:nvPr/>
          </p:nvSpPr>
          <p:spPr>
            <a:xfrm>
              <a:off x="3558396" y="3666753"/>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3" name="Ellipse 22"/>
            <p:cNvSpPr/>
            <p:nvPr/>
          </p:nvSpPr>
          <p:spPr>
            <a:xfrm>
              <a:off x="3535753" y="3127689"/>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4" name="Ellipse 23"/>
            <p:cNvSpPr/>
            <p:nvPr/>
          </p:nvSpPr>
          <p:spPr>
            <a:xfrm>
              <a:off x="3562709" y="4535843"/>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5" name="Ellipse 24"/>
            <p:cNvSpPr/>
            <p:nvPr/>
          </p:nvSpPr>
          <p:spPr>
            <a:xfrm>
              <a:off x="3558396" y="4984585"/>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6" name="Ellipse 25"/>
            <p:cNvSpPr/>
            <p:nvPr/>
          </p:nvSpPr>
          <p:spPr>
            <a:xfrm>
              <a:off x="3535753" y="5395121"/>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sp>
        <p:nvSpPr>
          <p:cNvPr id="29" name="Ellipse 28"/>
          <p:cNvSpPr/>
          <p:nvPr/>
        </p:nvSpPr>
        <p:spPr>
          <a:xfrm>
            <a:off x="3957367" y="3659417"/>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nvGrpSpPr>
          <p:cNvPr id="27" name="Groupe 26"/>
          <p:cNvGrpSpPr/>
          <p:nvPr/>
        </p:nvGrpSpPr>
        <p:grpSpPr>
          <a:xfrm>
            <a:off x="3612313" y="2707390"/>
            <a:ext cx="172528" cy="3113905"/>
            <a:chOff x="3612313" y="2707390"/>
            <a:chExt cx="172528" cy="3113905"/>
          </a:xfrm>
        </p:grpSpPr>
        <p:sp>
          <p:nvSpPr>
            <p:cNvPr id="30" name="Ellipse 29"/>
            <p:cNvSpPr/>
            <p:nvPr/>
          </p:nvSpPr>
          <p:spPr>
            <a:xfrm>
              <a:off x="3612313" y="2707390"/>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31" name="Ellipse 30"/>
            <p:cNvSpPr/>
            <p:nvPr/>
          </p:nvSpPr>
          <p:spPr>
            <a:xfrm>
              <a:off x="3612313" y="5648767"/>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sp>
        <p:nvSpPr>
          <p:cNvPr id="33" name="Ellipse 32"/>
          <p:cNvSpPr/>
          <p:nvPr/>
        </p:nvSpPr>
        <p:spPr>
          <a:xfrm>
            <a:off x="7366241" y="2385428"/>
            <a:ext cx="172528" cy="17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ZoneTexte 27"/>
          <p:cNvSpPr txBox="1"/>
          <p:nvPr/>
        </p:nvSpPr>
        <p:spPr>
          <a:xfrm>
            <a:off x="7538769" y="2317803"/>
            <a:ext cx="811601" cy="307777"/>
          </a:xfrm>
          <a:prstGeom prst="rect">
            <a:avLst/>
          </a:prstGeom>
          <a:noFill/>
        </p:spPr>
        <p:txBody>
          <a:bodyPr wrap="square" rtlCol="0">
            <a:spAutoFit/>
          </a:bodyPr>
          <a:lstStyle/>
          <a:p>
            <a:r>
              <a:rPr lang="fr-FR" dirty="0" smtClean="0"/>
              <a:t>Attack</a:t>
            </a:r>
            <a:endParaRPr lang="fr-FR" dirty="0"/>
          </a:p>
        </p:txBody>
      </p:sp>
      <p:sp>
        <p:nvSpPr>
          <p:cNvPr id="36" name="ZoneTexte 35"/>
          <p:cNvSpPr txBox="1"/>
          <p:nvPr/>
        </p:nvSpPr>
        <p:spPr>
          <a:xfrm>
            <a:off x="7538769" y="2613809"/>
            <a:ext cx="882770" cy="307777"/>
          </a:xfrm>
          <a:prstGeom prst="rect">
            <a:avLst/>
          </a:prstGeom>
          <a:noFill/>
        </p:spPr>
        <p:txBody>
          <a:bodyPr wrap="square" rtlCol="0">
            <a:spAutoFit/>
          </a:bodyPr>
          <a:lstStyle/>
          <a:p>
            <a:r>
              <a:rPr lang="fr-FR" dirty="0" err="1" smtClean="0"/>
              <a:t>Defence</a:t>
            </a:r>
            <a:endParaRPr lang="fr-FR" dirty="0"/>
          </a:p>
        </p:txBody>
      </p:sp>
      <p:sp>
        <p:nvSpPr>
          <p:cNvPr id="38" name="ZoneTexte 37"/>
          <p:cNvSpPr txBox="1"/>
          <p:nvPr/>
        </p:nvSpPr>
        <p:spPr>
          <a:xfrm>
            <a:off x="7538769" y="2909815"/>
            <a:ext cx="958250" cy="307777"/>
          </a:xfrm>
          <a:prstGeom prst="rect">
            <a:avLst/>
          </a:prstGeom>
          <a:noFill/>
        </p:spPr>
        <p:txBody>
          <a:bodyPr wrap="square" rtlCol="0">
            <a:spAutoFit/>
          </a:bodyPr>
          <a:lstStyle/>
          <a:p>
            <a:r>
              <a:rPr lang="fr-FR" dirty="0" smtClean="0"/>
              <a:t>Referees</a:t>
            </a:r>
            <a:endParaRPr lang="fr-FR" dirty="0"/>
          </a:p>
        </p:txBody>
      </p:sp>
      <p:sp>
        <p:nvSpPr>
          <p:cNvPr id="39" name="Ellipse 38"/>
          <p:cNvSpPr/>
          <p:nvPr/>
        </p:nvSpPr>
        <p:spPr>
          <a:xfrm>
            <a:off x="7366241" y="2971342"/>
            <a:ext cx="172528" cy="172528"/>
          </a:xfrm>
          <a:prstGeom prst="ellipse">
            <a:avLst/>
          </a:prstGeom>
          <a:solidFill>
            <a:srgbClr val="FFFF00"/>
          </a:solidFill>
          <a:ln>
            <a:solidFill>
              <a:srgbClr val="F5F53D"/>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40" name="Ellipse 39"/>
          <p:cNvSpPr/>
          <p:nvPr/>
        </p:nvSpPr>
        <p:spPr>
          <a:xfrm>
            <a:off x="7366241" y="2663565"/>
            <a:ext cx="172528" cy="17252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31" descr="http://www.englandtouch.org.uk/wp/wp-content/uploads/Referees-Euros-2014-v2.png"/>
          <p:cNvPicPr preferRelativeResize="0"/>
          <p:nvPr/>
        </p:nvPicPr>
        <p:blipFill rotWithShape="1">
          <a:blip r:embed="rId3">
            <a:alphaModFix/>
          </a:blip>
          <a:srcRect/>
          <a:stretch/>
        </p:blipFill>
        <p:spPr>
          <a:xfrm>
            <a:off x="107504" y="620688"/>
            <a:ext cx="8604448" cy="4840002"/>
          </a:xfrm>
          <a:prstGeom prst="rect">
            <a:avLst/>
          </a:prstGeom>
          <a:noFill/>
          <a:ln>
            <a:noFill/>
          </a:ln>
          <a:effectLst>
            <a:outerShdw blurRad="76200" sy="23000" kx="1200000" algn="br" rotWithShape="0">
              <a:srgbClr val="000000">
                <a:alpha val="20000"/>
              </a:srgbClr>
            </a:outerShdw>
          </a:effectLst>
        </p:spPr>
      </p:pic>
      <p:sp>
        <p:nvSpPr>
          <p:cNvPr id="206" name="Google Shape;206;p3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Starting the Game</a:t>
            </a:r>
            <a:endParaRPr/>
          </a:p>
        </p:txBody>
      </p:sp>
      <p:sp>
        <p:nvSpPr>
          <p:cNvPr id="207" name="Google Shape;207;p31"/>
          <p:cNvSpPr/>
          <p:nvPr/>
        </p:nvSpPr>
        <p:spPr>
          <a:xfrm>
            <a:off x="773324" y="4324767"/>
            <a:ext cx="7272808" cy="1656184"/>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dirty="0">
                <a:solidFill>
                  <a:srgbClr val="000000"/>
                </a:solidFill>
                <a:latin typeface="Arial"/>
                <a:ea typeface="Arial"/>
                <a:cs typeface="Arial"/>
                <a:sym typeface="Arial"/>
              </a:rPr>
              <a:t>The referee’s shadow</a:t>
            </a:r>
            <a:endParaRPr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Taking the Tap</a:t>
            </a:r>
            <a:endParaRPr/>
          </a:p>
        </p:txBody>
      </p:sp>
      <p:grpSp>
        <p:nvGrpSpPr>
          <p:cNvPr id="11" name="Groupe 10"/>
          <p:cNvGrpSpPr/>
          <p:nvPr/>
        </p:nvGrpSpPr>
        <p:grpSpPr>
          <a:xfrm>
            <a:off x="269488" y="1733436"/>
            <a:ext cx="1810003" cy="2594250"/>
            <a:chOff x="269488" y="1733436"/>
            <a:chExt cx="1810003" cy="2594250"/>
          </a:xfrm>
        </p:grpSpPr>
        <p:sp>
          <p:nvSpPr>
            <p:cNvPr id="2" name="ZoneTexte 1"/>
            <p:cNvSpPr txBox="1"/>
            <p:nvPr/>
          </p:nvSpPr>
          <p:spPr>
            <a:xfrm>
              <a:off x="398524" y="4019909"/>
              <a:ext cx="1266374" cy="307777"/>
            </a:xfrm>
            <a:prstGeom prst="rect">
              <a:avLst/>
            </a:prstGeom>
            <a:noFill/>
          </p:spPr>
          <p:txBody>
            <a:bodyPr wrap="square" rtlCol="0">
              <a:spAutoFit/>
            </a:bodyPr>
            <a:lstStyle/>
            <a:p>
              <a:pPr algn="ctr"/>
              <a:r>
                <a:rPr lang="fr-FR" dirty="0" smtClean="0"/>
                <a:t>1- Place</a:t>
              </a:r>
              <a:endParaRPr lang="fr-FR" dirty="0"/>
            </a:p>
          </p:txBody>
        </p:sp>
        <p:pic>
          <p:nvPicPr>
            <p:cNvPr id="4" name="Image 3"/>
            <p:cNvPicPr>
              <a:picLocks noChangeAspect="1"/>
            </p:cNvPicPr>
            <p:nvPr/>
          </p:nvPicPr>
          <p:blipFill>
            <a:blip r:embed="rId3"/>
            <a:stretch>
              <a:fillRect/>
            </a:stretch>
          </p:blipFill>
          <p:spPr>
            <a:xfrm>
              <a:off x="269488" y="1733436"/>
              <a:ext cx="1810003" cy="2286319"/>
            </a:xfrm>
            <a:prstGeom prst="rect">
              <a:avLst/>
            </a:prstGeom>
          </p:spPr>
        </p:pic>
      </p:grpSp>
      <p:grpSp>
        <p:nvGrpSpPr>
          <p:cNvPr id="12" name="Groupe 11"/>
          <p:cNvGrpSpPr/>
          <p:nvPr/>
        </p:nvGrpSpPr>
        <p:grpSpPr>
          <a:xfrm>
            <a:off x="2390033" y="1790594"/>
            <a:ext cx="1800476" cy="2536939"/>
            <a:chOff x="2390033" y="1790594"/>
            <a:chExt cx="1800476" cy="2536939"/>
          </a:xfrm>
        </p:grpSpPr>
        <p:sp>
          <p:nvSpPr>
            <p:cNvPr id="6" name="ZoneTexte 5"/>
            <p:cNvSpPr txBox="1"/>
            <p:nvPr/>
          </p:nvSpPr>
          <p:spPr>
            <a:xfrm>
              <a:off x="2559111" y="4019756"/>
              <a:ext cx="1266374" cy="307777"/>
            </a:xfrm>
            <a:prstGeom prst="rect">
              <a:avLst/>
            </a:prstGeom>
            <a:noFill/>
          </p:spPr>
          <p:txBody>
            <a:bodyPr wrap="square" rtlCol="0">
              <a:spAutoFit/>
            </a:bodyPr>
            <a:lstStyle/>
            <a:p>
              <a:pPr algn="ctr"/>
              <a:r>
                <a:rPr lang="fr-FR" dirty="0" smtClean="0"/>
                <a:t>2 - Release</a:t>
              </a:r>
              <a:endParaRPr lang="fr-FR" dirty="0"/>
            </a:p>
          </p:txBody>
        </p:sp>
        <p:pic>
          <p:nvPicPr>
            <p:cNvPr id="5" name="Image 4"/>
            <p:cNvPicPr>
              <a:picLocks noChangeAspect="1"/>
            </p:cNvPicPr>
            <p:nvPr/>
          </p:nvPicPr>
          <p:blipFill>
            <a:blip r:embed="rId4"/>
            <a:stretch>
              <a:fillRect/>
            </a:stretch>
          </p:blipFill>
          <p:spPr>
            <a:xfrm>
              <a:off x="2390033" y="1790594"/>
              <a:ext cx="1800476" cy="2229161"/>
            </a:xfrm>
            <a:prstGeom prst="rect">
              <a:avLst/>
            </a:prstGeom>
          </p:spPr>
        </p:pic>
      </p:grpSp>
      <p:grpSp>
        <p:nvGrpSpPr>
          <p:cNvPr id="13" name="Groupe 12"/>
          <p:cNvGrpSpPr/>
          <p:nvPr/>
        </p:nvGrpSpPr>
        <p:grpSpPr>
          <a:xfrm>
            <a:off x="4999739" y="1809647"/>
            <a:ext cx="1428949" cy="2517886"/>
            <a:chOff x="4999739" y="1809647"/>
            <a:chExt cx="1428949" cy="2517886"/>
          </a:xfrm>
        </p:grpSpPr>
        <p:sp>
          <p:nvSpPr>
            <p:cNvPr id="7" name="ZoneTexte 6"/>
            <p:cNvSpPr txBox="1"/>
            <p:nvPr/>
          </p:nvSpPr>
          <p:spPr>
            <a:xfrm>
              <a:off x="5079793" y="4019756"/>
              <a:ext cx="1266374" cy="307777"/>
            </a:xfrm>
            <a:prstGeom prst="rect">
              <a:avLst/>
            </a:prstGeom>
            <a:noFill/>
          </p:spPr>
          <p:txBody>
            <a:bodyPr wrap="square" rtlCol="0">
              <a:spAutoFit/>
            </a:bodyPr>
            <a:lstStyle/>
            <a:p>
              <a:pPr algn="ctr"/>
              <a:r>
                <a:rPr lang="fr-FR" dirty="0" smtClean="0"/>
                <a:t>3 - </a:t>
              </a:r>
              <a:r>
                <a:rPr lang="fr-FR" dirty="0" err="1" smtClean="0"/>
                <a:t>Tap</a:t>
              </a:r>
              <a:endParaRPr lang="fr-FR" dirty="0"/>
            </a:p>
          </p:txBody>
        </p:sp>
        <p:pic>
          <p:nvPicPr>
            <p:cNvPr id="9" name="Image 8"/>
            <p:cNvPicPr>
              <a:picLocks noChangeAspect="1"/>
            </p:cNvPicPr>
            <p:nvPr/>
          </p:nvPicPr>
          <p:blipFill>
            <a:blip r:embed="rId5"/>
            <a:stretch>
              <a:fillRect/>
            </a:stretch>
          </p:blipFill>
          <p:spPr>
            <a:xfrm>
              <a:off x="4999739" y="1809647"/>
              <a:ext cx="1428949" cy="2210108"/>
            </a:xfrm>
            <a:prstGeom prst="rect">
              <a:avLst/>
            </a:prstGeom>
          </p:spPr>
        </p:pic>
      </p:grpSp>
      <p:grpSp>
        <p:nvGrpSpPr>
          <p:cNvPr id="14" name="Groupe 13"/>
          <p:cNvGrpSpPr/>
          <p:nvPr/>
        </p:nvGrpSpPr>
        <p:grpSpPr>
          <a:xfrm>
            <a:off x="7000429" y="2047805"/>
            <a:ext cx="1590897" cy="2279727"/>
            <a:chOff x="7000429" y="2047805"/>
            <a:chExt cx="1590897" cy="2279727"/>
          </a:xfrm>
        </p:grpSpPr>
        <p:sp>
          <p:nvSpPr>
            <p:cNvPr id="8" name="ZoneTexte 7"/>
            <p:cNvSpPr txBox="1"/>
            <p:nvPr/>
          </p:nvSpPr>
          <p:spPr>
            <a:xfrm>
              <a:off x="7305407" y="4019755"/>
              <a:ext cx="1266374" cy="307777"/>
            </a:xfrm>
            <a:prstGeom prst="rect">
              <a:avLst/>
            </a:prstGeom>
            <a:noFill/>
          </p:spPr>
          <p:txBody>
            <a:bodyPr wrap="square" rtlCol="0">
              <a:spAutoFit/>
            </a:bodyPr>
            <a:lstStyle/>
            <a:p>
              <a:pPr algn="ctr"/>
              <a:r>
                <a:rPr lang="fr-FR" dirty="0" smtClean="0"/>
                <a:t>4 - </a:t>
              </a:r>
              <a:r>
                <a:rPr lang="fr-FR" dirty="0" err="1" smtClean="0"/>
                <a:t>Pick</a:t>
              </a:r>
              <a:r>
                <a:rPr lang="fr-FR" dirty="0" smtClean="0"/>
                <a:t> up</a:t>
              </a:r>
              <a:endParaRPr lang="fr-FR" dirty="0"/>
            </a:p>
          </p:txBody>
        </p:sp>
        <p:pic>
          <p:nvPicPr>
            <p:cNvPr id="10" name="Image 9"/>
            <p:cNvPicPr>
              <a:picLocks noChangeAspect="1"/>
            </p:cNvPicPr>
            <p:nvPr/>
          </p:nvPicPr>
          <p:blipFill>
            <a:blip r:embed="rId6"/>
            <a:stretch>
              <a:fillRect/>
            </a:stretch>
          </p:blipFill>
          <p:spPr>
            <a:xfrm>
              <a:off x="7000429" y="2047805"/>
              <a:ext cx="1590897" cy="1971950"/>
            </a:xfrm>
            <a:prstGeom prst="rect">
              <a:avLst/>
            </a:prstGeom>
          </p:spPr>
        </p:pic>
      </p:grpSp>
      <p:sp>
        <p:nvSpPr>
          <p:cNvPr id="15" name="ZoneTexte 14"/>
          <p:cNvSpPr txBox="1"/>
          <p:nvPr/>
        </p:nvSpPr>
        <p:spPr>
          <a:xfrm>
            <a:off x="4777867" y="4611283"/>
            <a:ext cx="2131891" cy="1169551"/>
          </a:xfrm>
          <a:prstGeom prst="rect">
            <a:avLst/>
          </a:prstGeom>
          <a:noFill/>
        </p:spPr>
        <p:txBody>
          <a:bodyPr wrap="square" rtlCol="0">
            <a:spAutoFit/>
          </a:bodyPr>
          <a:lstStyle/>
          <a:p>
            <a:pPr marL="285750" indent="-285750">
              <a:buFont typeface="Arial" panose="020B0604020202020204" pitchFamily="34" charset="0"/>
              <a:buChar char="•"/>
            </a:pPr>
            <a:r>
              <a:rPr lang="fr-FR" dirty="0" err="1" smtClean="0"/>
              <a:t>Wait</a:t>
            </a:r>
            <a:r>
              <a:rPr lang="fr-FR" dirty="0" smtClean="0"/>
              <a:t> the </a:t>
            </a:r>
            <a:r>
              <a:rPr lang="fr-FR" dirty="0" err="1" smtClean="0"/>
              <a:t>Whistle</a:t>
            </a:r>
            <a:endParaRPr lang="fr-FR" dirty="0" smtClean="0"/>
          </a:p>
          <a:p>
            <a:pPr marL="285750" indent="-285750">
              <a:buFont typeface="Arial" panose="020B0604020202020204" pitchFamily="34" charset="0"/>
              <a:buChar char="•"/>
            </a:pPr>
            <a:r>
              <a:rPr lang="fr-FR" dirty="0" err="1" smtClean="0"/>
              <a:t>Any</a:t>
            </a:r>
            <a:r>
              <a:rPr lang="fr-FR" dirty="0" smtClean="0"/>
              <a:t> direction</a:t>
            </a:r>
          </a:p>
          <a:p>
            <a:pPr marL="285750" indent="-285750">
              <a:buFont typeface="Arial" panose="020B0604020202020204" pitchFamily="34" charset="0"/>
              <a:buChar char="•"/>
            </a:pPr>
            <a:r>
              <a:rPr lang="fr-FR" dirty="0" smtClean="0"/>
              <a:t>No more </a:t>
            </a:r>
            <a:r>
              <a:rPr lang="fr-FR" dirty="0" err="1" smtClean="0"/>
              <a:t>than</a:t>
            </a:r>
            <a:r>
              <a:rPr lang="fr-FR" dirty="0" smtClean="0"/>
              <a:t> 1m</a:t>
            </a:r>
          </a:p>
          <a:p>
            <a:pPr marL="285750" indent="-285750">
              <a:buFont typeface="Arial" panose="020B0604020202020204" pitchFamily="34" charset="0"/>
              <a:buChar char="•"/>
            </a:pPr>
            <a:r>
              <a:rPr lang="fr-FR" dirty="0" err="1" smtClean="0"/>
              <a:t>Defence</a:t>
            </a:r>
            <a:r>
              <a:rPr lang="fr-FR" dirty="0" smtClean="0"/>
              <a:t> </a:t>
            </a:r>
            <a:r>
              <a:rPr lang="fr-FR" dirty="0" err="1" smtClean="0"/>
              <a:t>can</a:t>
            </a:r>
            <a:r>
              <a:rPr lang="fr-FR" dirty="0" smtClean="0"/>
              <a:t> move </a:t>
            </a:r>
            <a:r>
              <a:rPr lang="fr-FR" dirty="0" err="1" smtClean="0"/>
              <a:t>forward</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3"/>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4</a:t>
            </a: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THE TOUCH</a:t>
            </a:r>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6"/>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Agenda</a:t>
            </a:r>
            <a:endParaRPr/>
          </a:p>
        </p:txBody>
      </p:sp>
      <p:sp>
        <p:nvSpPr>
          <p:cNvPr id="98" name="Google Shape;98;p16"/>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80000"/>
              </a:lnSpc>
              <a:spcBef>
                <a:spcPts val="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Why you are interested in becoming a referee</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Touch 1.01</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Pre-Game</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Starting the Game</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The Touch</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Change of Possession</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Penalties</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Interchanges</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Scoring</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Referee Positioning</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Communication</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Conflict Management</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End of the Game</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Sports Officials Responsibilities</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Referee Opportunities</a:t>
            </a:r>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TOUCH</a:t>
            </a:r>
            <a:endParaRPr/>
          </a:p>
        </p:txBody>
      </p:sp>
      <p:pic>
        <p:nvPicPr>
          <p:cNvPr id="226" name="Google Shape;226;p34" descr="http://www.google.co.uk/url?sa=i&amp;source=images&amp;cd=&amp;ved=0CAUQjBw&amp;url=http%3A%2F%2Fi.ytimg.com%2Fvi%2FVDocljyLnpw%2Fhqdefault.jpg&amp;ei=By_7VI-cLobuUsSTgtAP&amp;psig=AFQjCNEWeUuv2eu7apTXjEGXgBUsMXe8uw&amp;ust=1425834119831885"/>
          <p:cNvPicPr preferRelativeResize="0"/>
          <p:nvPr/>
        </p:nvPicPr>
        <p:blipFill rotWithShape="1">
          <a:blip r:embed="rId3">
            <a:alphaModFix/>
          </a:blip>
          <a:srcRect/>
          <a:stretch/>
        </p:blipFill>
        <p:spPr>
          <a:xfrm>
            <a:off x="-2196752" y="692696"/>
            <a:ext cx="7104788" cy="5328592"/>
          </a:xfrm>
          <a:prstGeom prst="rect">
            <a:avLst/>
          </a:prstGeom>
          <a:noFill/>
          <a:ln>
            <a:noFill/>
          </a:ln>
        </p:spPr>
      </p:pic>
      <p:sp>
        <p:nvSpPr>
          <p:cNvPr id="227" name="Google Shape;227;p34"/>
          <p:cNvSpPr/>
          <p:nvPr/>
        </p:nvSpPr>
        <p:spPr>
          <a:xfrm>
            <a:off x="2051720" y="1399848"/>
            <a:ext cx="6120680" cy="936104"/>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Who can make the touch?</a:t>
            </a:r>
            <a:endParaRPr/>
          </a:p>
        </p:txBody>
      </p:sp>
      <p:sp>
        <p:nvSpPr>
          <p:cNvPr id="228" name="Google Shape;228;p34"/>
          <p:cNvSpPr/>
          <p:nvPr/>
        </p:nvSpPr>
        <p:spPr>
          <a:xfrm>
            <a:off x="2051720" y="3140968"/>
            <a:ext cx="6120680" cy="936104"/>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What counts as a touch?</a:t>
            </a:r>
            <a:endParaRPr/>
          </a:p>
        </p:txBody>
      </p:sp>
      <p:sp>
        <p:nvSpPr>
          <p:cNvPr id="229" name="Google Shape;229;p34"/>
          <p:cNvSpPr txBox="1"/>
          <p:nvPr/>
        </p:nvSpPr>
        <p:spPr>
          <a:xfrm>
            <a:off x="2195736" y="2564904"/>
            <a:ext cx="5832648" cy="46166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17365D"/>
              </a:buClr>
              <a:buSzPts val="2400"/>
              <a:buFont typeface="Arial"/>
              <a:buNone/>
            </a:pPr>
            <a:r>
              <a:rPr lang="en-GB" sz="2400" b="0" i="0" u="none" strike="noStrike" cap="none">
                <a:solidFill>
                  <a:srgbClr val="17365D"/>
                </a:solidFill>
                <a:latin typeface="Arial"/>
                <a:ea typeface="Arial"/>
                <a:cs typeface="Arial"/>
                <a:sym typeface="Arial"/>
              </a:rPr>
              <a:t>Both the defender and the attacker</a:t>
            </a:r>
            <a:endParaRPr/>
          </a:p>
        </p:txBody>
      </p:sp>
      <p:pic>
        <p:nvPicPr>
          <p:cNvPr id="230" name="Google Shape;230;p34" descr="Image result for touch"/>
          <p:cNvPicPr preferRelativeResize="0"/>
          <p:nvPr/>
        </p:nvPicPr>
        <p:blipFill rotWithShape="1">
          <a:blip r:embed="rId4">
            <a:alphaModFix/>
          </a:blip>
          <a:srcRect/>
          <a:stretch/>
        </p:blipFill>
        <p:spPr>
          <a:xfrm>
            <a:off x="2051720" y="4250988"/>
            <a:ext cx="2476500" cy="1847851"/>
          </a:xfrm>
          <a:prstGeom prst="rect">
            <a:avLst/>
          </a:prstGeom>
          <a:noFill/>
          <a:ln>
            <a:noFill/>
          </a:ln>
        </p:spPr>
      </p:pic>
      <p:grpSp>
        <p:nvGrpSpPr>
          <p:cNvPr id="231" name="Google Shape;231;p34"/>
          <p:cNvGrpSpPr/>
          <p:nvPr/>
        </p:nvGrpSpPr>
        <p:grpSpPr>
          <a:xfrm>
            <a:off x="4788024" y="4005064"/>
            <a:ext cx="1363725" cy="2088468"/>
            <a:chOff x="1693797" y="-3001"/>
            <a:chExt cx="3599160" cy="5854617"/>
          </a:xfrm>
        </p:grpSpPr>
        <p:pic>
          <p:nvPicPr>
            <p:cNvPr id="232" name="Google Shape;232;p34" descr="https://wildwesttouch.files.wordpress.com/2012/01/kev-hobbs.jpg"/>
            <p:cNvPicPr preferRelativeResize="0"/>
            <p:nvPr/>
          </p:nvPicPr>
          <p:blipFill rotWithShape="1">
            <a:blip r:embed="rId5">
              <a:alphaModFix/>
            </a:blip>
            <a:srcRect/>
            <a:stretch/>
          </p:blipFill>
          <p:spPr>
            <a:xfrm>
              <a:off x="1693797" y="1052736"/>
              <a:ext cx="3599160" cy="4798880"/>
            </a:xfrm>
            <a:prstGeom prst="rect">
              <a:avLst/>
            </a:prstGeom>
            <a:noFill/>
            <a:ln>
              <a:noFill/>
            </a:ln>
          </p:spPr>
        </p:pic>
        <p:pic>
          <p:nvPicPr>
            <p:cNvPr id="233" name="Google Shape;233;p34" descr="http://www.google.co.uk/url?sa=i&amp;source=images&amp;cd=&amp;ved=0CAUQjBw&amp;url=http%3A%2F%2F67.23.252.251%2F~stylex%2Fimage%2Fcache%2Fdata%2Fchina%2F237-600x600.png&amp;ei=3zT7VKL6HMbeU6enhMgK&amp;psig=AFQjCNHhu-MHSJakZNo-smF_cD1qxVltiA&amp;ust=1425835615538231"/>
            <p:cNvPicPr preferRelativeResize="0"/>
            <p:nvPr/>
          </p:nvPicPr>
          <p:blipFill rotWithShape="1">
            <a:blip r:embed="rId6">
              <a:alphaModFix/>
            </a:blip>
            <a:srcRect/>
            <a:stretch/>
          </p:blipFill>
          <p:spPr>
            <a:xfrm>
              <a:off x="1850554" y="-3001"/>
              <a:ext cx="3225502" cy="3024336"/>
            </a:xfrm>
            <a:prstGeom prst="rect">
              <a:avLst/>
            </a:prstGeom>
            <a:noFill/>
            <a:ln>
              <a:noFill/>
            </a:ln>
          </p:spPr>
        </p:pic>
      </p:grpSp>
      <p:pic>
        <p:nvPicPr>
          <p:cNvPr id="234" name="Google Shape;234;p34"/>
          <p:cNvPicPr preferRelativeResize="0"/>
          <p:nvPr/>
        </p:nvPicPr>
        <p:blipFill rotWithShape="1">
          <a:blip r:embed="rId7">
            <a:alphaModFix/>
          </a:blip>
          <a:srcRect/>
          <a:stretch/>
        </p:blipFill>
        <p:spPr>
          <a:xfrm>
            <a:off x="6372200" y="4289141"/>
            <a:ext cx="986315" cy="1588131"/>
          </a:xfrm>
          <a:prstGeom prst="rect">
            <a:avLst/>
          </a:prstGeom>
          <a:noFill/>
          <a:ln>
            <a:noFill/>
          </a:ln>
        </p:spPr>
      </p:pic>
      <p:pic>
        <p:nvPicPr>
          <p:cNvPr id="235" name="Google Shape;235;p34" descr="http://www-static2.spulsecdn.net/pics/00/01/11/48/1114878_1_O.jpg"/>
          <p:cNvPicPr preferRelativeResize="0"/>
          <p:nvPr/>
        </p:nvPicPr>
        <p:blipFill rotWithShape="1">
          <a:blip r:embed="rId8">
            <a:alphaModFix/>
          </a:blip>
          <a:srcRect/>
          <a:stretch/>
        </p:blipFill>
        <p:spPr>
          <a:xfrm>
            <a:off x="7433894" y="3898718"/>
            <a:ext cx="1386578" cy="190654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5"/>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TOUCH</a:t>
            </a:r>
            <a:endParaRPr/>
          </a:p>
        </p:txBody>
      </p:sp>
      <p:sp>
        <p:nvSpPr>
          <p:cNvPr id="242" name="Google Shape;242;p35"/>
          <p:cNvSpPr txBox="1">
            <a:spLocks noGrp="1"/>
          </p:cNvSpPr>
          <p:nvPr>
            <p:ph type="body" idx="1"/>
          </p:nvPr>
        </p:nvSpPr>
        <p:spPr>
          <a:xfrm>
            <a:off x="3249373" y="4734748"/>
            <a:ext cx="5571099" cy="10801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440"/>
              <a:buFont typeface="Arial"/>
              <a:buNone/>
            </a:pPr>
            <a:r>
              <a:rPr lang="en-GB" sz="2400" b="0" i="0" u="none" strike="noStrike" cap="none">
                <a:solidFill>
                  <a:schemeClr val="dk1"/>
                </a:solidFill>
                <a:latin typeface="Arial"/>
                <a:ea typeface="Arial"/>
                <a:cs typeface="Arial"/>
                <a:sym typeface="Arial"/>
              </a:rPr>
              <a:t>If the Touch count reaches 6, a change of possession occurs</a:t>
            </a:r>
            <a:endParaRPr/>
          </a:p>
        </p:txBody>
      </p:sp>
      <p:pic>
        <p:nvPicPr>
          <p:cNvPr id="243" name="Google Shape;243;p35" descr="http://www.google.co.uk/url?sa=i&amp;source=images&amp;cd=&amp;ved=0CAUQjBw&amp;url=http%3A%2F%2Fwww.buzzardrugby.co.uk%2Ftwo%2Folympic%2Fcache%2Flofthumbs%2F650x300-ball2.jpg&amp;ei=Azj7VOe4CIT2UJCXhNgE&amp;psig=AFQjCNFfYOxp5YtKu8x7YnwVNSKSPFunxg&amp;ust=1425836419196146"/>
          <p:cNvPicPr preferRelativeResize="0"/>
          <p:nvPr/>
        </p:nvPicPr>
        <p:blipFill rotWithShape="1">
          <a:blip r:embed="rId3">
            <a:alphaModFix/>
          </a:blip>
          <a:srcRect/>
          <a:stretch/>
        </p:blipFill>
        <p:spPr>
          <a:xfrm>
            <a:off x="683568" y="1412776"/>
            <a:ext cx="8352928" cy="3168352"/>
          </a:xfrm>
          <a:prstGeom prst="rect">
            <a:avLst/>
          </a:prstGeom>
          <a:noFill/>
          <a:ln>
            <a:noFill/>
          </a:ln>
        </p:spPr>
      </p:pic>
      <p:sp>
        <p:nvSpPr>
          <p:cNvPr id="244" name="Google Shape;244;p35"/>
          <p:cNvSpPr/>
          <p:nvPr/>
        </p:nvSpPr>
        <p:spPr>
          <a:xfrm>
            <a:off x="899592" y="1628800"/>
            <a:ext cx="7920880" cy="115212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Following a touch, the attacker must roll the ball at the </a:t>
            </a:r>
            <a:r>
              <a:rPr lang="en-GB" sz="2200" b="1" i="0" u="none" strike="noStrike" cap="none">
                <a:solidFill>
                  <a:schemeClr val="lt1"/>
                </a:solidFill>
                <a:latin typeface="Arial"/>
                <a:ea typeface="Arial"/>
                <a:cs typeface="Arial"/>
                <a:sym typeface="Arial"/>
              </a:rPr>
              <a:t>mark</a:t>
            </a:r>
            <a:r>
              <a:rPr lang="en-GB" sz="2200" b="0" i="0" u="none" strike="noStrike" cap="none">
                <a:solidFill>
                  <a:schemeClr val="lt1"/>
                </a:solidFill>
                <a:latin typeface="Arial"/>
                <a:ea typeface="Arial"/>
                <a:cs typeface="Arial"/>
                <a:sym typeface="Arial"/>
              </a:rPr>
              <a:t>.</a:t>
            </a:r>
            <a:endParaRPr/>
          </a:p>
          <a:p>
            <a:pPr marL="0" marR="0" lvl="0" indent="0" algn="l"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The </a:t>
            </a:r>
            <a:r>
              <a:rPr lang="en-GB" sz="2200" b="1" i="0" u="none" strike="noStrike" cap="none">
                <a:solidFill>
                  <a:schemeClr val="lt1"/>
                </a:solidFill>
                <a:latin typeface="Arial"/>
                <a:ea typeface="Arial"/>
                <a:cs typeface="Arial"/>
                <a:sym typeface="Arial"/>
              </a:rPr>
              <a:t>mark</a:t>
            </a:r>
            <a:r>
              <a:rPr lang="en-GB" sz="2200" b="0" i="0" u="none" strike="noStrike" cap="none">
                <a:solidFill>
                  <a:schemeClr val="lt1"/>
                </a:solidFill>
                <a:latin typeface="Arial"/>
                <a:ea typeface="Arial"/>
                <a:cs typeface="Arial"/>
                <a:sym typeface="Arial"/>
              </a:rPr>
              <a:t> is where the touch occurred.</a:t>
            </a:r>
            <a:endParaRPr/>
          </a:p>
        </p:txBody>
      </p:sp>
      <p:pic>
        <p:nvPicPr>
          <p:cNvPr id="245" name="Google Shape;245;p35" descr="http://www.google.co.uk/url?sa=i&amp;source=images&amp;cd=&amp;ved=0CAUQjBw&amp;url=https%3A%2F%2Ferikhultman.files.wordpress.com%2F2010%2F10%2Fsixfingerhand.jpg&amp;ei=bzn7VMr6DMXlUqDxguAL&amp;psig=AFQjCNHGzcB0Zm4V0evXxnEXZVIOzQBuew&amp;ust=1425836783281673"/>
          <p:cNvPicPr preferRelativeResize="0"/>
          <p:nvPr/>
        </p:nvPicPr>
        <p:blipFill rotWithShape="1">
          <a:blip r:embed="rId4">
            <a:alphaModFix/>
          </a:blip>
          <a:srcRect/>
          <a:stretch/>
        </p:blipFill>
        <p:spPr>
          <a:xfrm>
            <a:off x="251520" y="3933056"/>
            <a:ext cx="3003922" cy="2683504"/>
          </a:xfrm>
          <a:prstGeom prst="rect">
            <a:avLst/>
          </a:prstGeom>
          <a:noFill/>
          <a:ln>
            <a:no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TOUCH</a:t>
            </a:r>
            <a:endParaRPr/>
          </a:p>
        </p:txBody>
      </p:sp>
      <p:pic>
        <p:nvPicPr>
          <p:cNvPr id="252" name="Google Shape;252;p36" descr="http://www.google.co.uk/url?sa=i&amp;source=images&amp;cd=&amp;ved=0CAUQjBw&amp;url=http%3A%2F%2Fwww.touchdump.com%2Fimages%2Fhome_sliders%2FAustralia_South_Africa.jpg&amp;ei=pSP8VJHpL4K0Pez4gZAD&amp;psig=AFQjCNGKjcgYmoF-WTBT86oe_ION4D6U2A&amp;ust=1425896741888135"/>
          <p:cNvPicPr preferRelativeResize="0"/>
          <p:nvPr/>
        </p:nvPicPr>
        <p:blipFill rotWithShape="1">
          <a:blip r:embed="rId3">
            <a:alphaModFix/>
          </a:blip>
          <a:srcRect/>
          <a:stretch/>
        </p:blipFill>
        <p:spPr>
          <a:xfrm>
            <a:off x="-619887" y="272826"/>
            <a:ext cx="9872407" cy="6585173"/>
          </a:xfrm>
          <a:prstGeom prst="rect">
            <a:avLst/>
          </a:prstGeom>
          <a:noFill/>
          <a:ln>
            <a:noFill/>
          </a:ln>
        </p:spPr>
      </p:pic>
      <p:sp>
        <p:nvSpPr>
          <p:cNvPr id="253" name="Google Shape;253;p36"/>
          <p:cNvSpPr/>
          <p:nvPr/>
        </p:nvSpPr>
        <p:spPr>
          <a:xfrm>
            <a:off x="179512" y="1556792"/>
            <a:ext cx="8424936" cy="295232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A </a:t>
            </a:r>
            <a:r>
              <a:rPr lang="en-GB" sz="2200" b="1" i="0" u="none" strike="noStrike" cap="none" dirty="0">
                <a:solidFill>
                  <a:schemeClr val="lt1"/>
                </a:solidFill>
                <a:latin typeface="Arial"/>
                <a:ea typeface="Arial"/>
                <a:cs typeface="Arial"/>
                <a:sym typeface="Arial"/>
              </a:rPr>
              <a:t>roll ball</a:t>
            </a:r>
            <a:r>
              <a:rPr lang="en-GB" sz="2200" b="0" i="0" u="none" strike="noStrike" cap="none" dirty="0">
                <a:solidFill>
                  <a:schemeClr val="lt1"/>
                </a:solidFill>
                <a:latin typeface="Arial"/>
                <a:ea typeface="Arial"/>
                <a:cs typeface="Arial"/>
                <a:sym typeface="Arial"/>
              </a:rPr>
              <a:t> must be </a:t>
            </a:r>
            <a:r>
              <a:rPr lang="en-GB" sz="2200" b="1" i="0" u="none" strike="noStrike" cap="none" dirty="0">
                <a:solidFill>
                  <a:schemeClr val="lt1"/>
                </a:solidFill>
                <a:latin typeface="Arial"/>
                <a:ea typeface="Arial"/>
                <a:cs typeface="Arial"/>
                <a:sym typeface="Arial"/>
              </a:rPr>
              <a:t>controlled.</a:t>
            </a:r>
            <a:endParaRPr dirty="0"/>
          </a:p>
          <a:p>
            <a:pPr marL="0" marR="0" lvl="0" indent="0" algn="l" rtl="0">
              <a:lnSpc>
                <a:spcPct val="100000"/>
              </a:lnSpc>
              <a:spcBef>
                <a:spcPts val="0"/>
              </a:spcBef>
              <a:spcAft>
                <a:spcPts val="0"/>
              </a:spcAft>
              <a:buClr>
                <a:schemeClr val="lt1"/>
              </a:buClr>
              <a:buSzPts val="2200"/>
              <a:buFont typeface="Arial"/>
              <a:buNone/>
            </a:pPr>
            <a:endParaRPr sz="22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Correct Procedure: </a:t>
            </a:r>
            <a:endParaRPr dirty="0"/>
          </a:p>
          <a:p>
            <a:pPr marL="342900" marR="0" lvl="0" indent="-342900" algn="l" rtl="0">
              <a:lnSpc>
                <a:spcPct val="100000"/>
              </a:lnSpc>
              <a:spcBef>
                <a:spcPts val="0"/>
              </a:spcBef>
              <a:spcAft>
                <a:spcPts val="0"/>
              </a:spcAft>
              <a:buClr>
                <a:schemeClr val="lt1"/>
              </a:buClr>
              <a:buSzPts val="2200"/>
              <a:buFont typeface="Arial"/>
              <a:buChar char="-"/>
            </a:pPr>
            <a:r>
              <a:rPr lang="en-GB" sz="2200" b="1" i="0" u="none" strike="noStrike" cap="none" dirty="0">
                <a:solidFill>
                  <a:schemeClr val="lt1"/>
                </a:solidFill>
                <a:latin typeface="Arial"/>
                <a:ea typeface="Arial"/>
                <a:cs typeface="Arial"/>
                <a:sym typeface="Arial"/>
              </a:rPr>
              <a:t>Ball placed</a:t>
            </a:r>
            <a:r>
              <a:rPr lang="en-GB" sz="2200" b="0" i="0" u="none" strike="noStrike" cap="none" dirty="0">
                <a:solidFill>
                  <a:schemeClr val="lt1"/>
                </a:solidFill>
                <a:latin typeface="Arial"/>
                <a:ea typeface="Arial"/>
                <a:cs typeface="Arial"/>
                <a:sym typeface="Arial"/>
              </a:rPr>
              <a:t> on the ground</a:t>
            </a:r>
            <a:endParaRPr dirty="0"/>
          </a:p>
          <a:p>
            <a:pPr marL="342900" marR="0" lvl="0" indent="-342900" algn="l" rtl="0">
              <a:lnSpc>
                <a:spcPct val="100000"/>
              </a:lnSpc>
              <a:spcBef>
                <a:spcPts val="0"/>
              </a:spcBef>
              <a:spcAft>
                <a:spcPts val="0"/>
              </a:spcAft>
              <a:buClr>
                <a:schemeClr val="lt1"/>
              </a:buClr>
              <a:buSzPts val="2200"/>
              <a:buFont typeface="Arial"/>
              <a:buChar char="-"/>
            </a:pPr>
            <a:r>
              <a:rPr lang="en-GB" sz="2200" b="1" i="0" u="none" strike="noStrike" cap="none" dirty="0">
                <a:solidFill>
                  <a:schemeClr val="lt1"/>
                </a:solidFill>
                <a:latin typeface="Arial"/>
                <a:ea typeface="Arial"/>
                <a:cs typeface="Arial"/>
                <a:sym typeface="Arial"/>
              </a:rPr>
              <a:t>Minimum</a:t>
            </a:r>
            <a:r>
              <a:rPr lang="en-GB" sz="2200" b="0" i="0" u="none" strike="noStrike" cap="none" dirty="0">
                <a:solidFill>
                  <a:schemeClr val="lt1"/>
                </a:solidFill>
                <a:latin typeface="Arial"/>
                <a:ea typeface="Arial"/>
                <a:cs typeface="Arial"/>
                <a:sym typeface="Arial"/>
              </a:rPr>
              <a:t> of a </a:t>
            </a:r>
            <a:r>
              <a:rPr lang="en-GB" sz="2200" b="1" i="0" u="none" strike="noStrike" cap="none" dirty="0">
                <a:solidFill>
                  <a:schemeClr val="lt1"/>
                </a:solidFill>
                <a:latin typeface="Arial"/>
                <a:ea typeface="Arial"/>
                <a:cs typeface="Arial"/>
                <a:sym typeface="Arial"/>
              </a:rPr>
              <a:t>foot passing over</a:t>
            </a:r>
            <a:endParaRPr sz="2200" b="0" i="0" u="none" strike="noStrike" cap="none" dirty="0">
              <a:solidFill>
                <a:schemeClr val="lt1"/>
              </a:solidFill>
              <a:latin typeface="Arial"/>
              <a:ea typeface="Arial"/>
              <a:cs typeface="Arial"/>
              <a:sym typeface="Arial"/>
            </a:endParaRPr>
          </a:p>
          <a:p>
            <a:pPr marL="342900" marR="0" lvl="0" indent="-342900" algn="l" rtl="0">
              <a:lnSpc>
                <a:spcPct val="100000"/>
              </a:lnSpc>
              <a:spcBef>
                <a:spcPts val="0"/>
              </a:spcBef>
              <a:spcAft>
                <a:spcPts val="0"/>
              </a:spcAft>
              <a:buClr>
                <a:schemeClr val="lt1"/>
              </a:buClr>
              <a:buSzPts val="2200"/>
              <a:buFont typeface="Arial"/>
              <a:buChar char="-"/>
            </a:pPr>
            <a:r>
              <a:rPr lang="en-GB" sz="2200" b="1" i="0" u="none" strike="noStrike" cap="none" dirty="0" err="1" smtClean="0">
                <a:solidFill>
                  <a:schemeClr val="lt1"/>
                </a:solidFill>
                <a:latin typeface="Arial"/>
                <a:ea typeface="Arial"/>
                <a:cs typeface="Arial"/>
                <a:sym typeface="Arial"/>
              </a:rPr>
              <a:t>Feets</a:t>
            </a:r>
            <a:r>
              <a:rPr lang="en-GB" sz="2200" b="1" i="0" u="none" strike="noStrike" cap="none" dirty="0" smtClean="0">
                <a:solidFill>
                  <a:schemeClr val="lt1"/>
                </a:solidFill>
                <a:latin typeface="Arial"/>
                <a:ea typeface="Arial"/>
                <a:cs typeface="Arial"/>
                <a:sym typeface="Arial"/>
              </a:rPr>
              <a:t> </a:t>
            </a:r>
            <a:r>
              <a:rPr lang="en-GB" sz="2200" b="1" i="0" u="none" strike="noStrike" cap="none" dirty="0">
                <a:solidFill>
                  <a:schemeClr val="lt1"/>
                </a:solidFill>
                <a:latin typeface="Arial"/>
                <a:ea typeface="Arial"/>
                <a:cs typeface="Arial"/>
                <a:sym typeface="Arial"/>
              </a:rPr>
              <a:t>parallel </a:t>
            </a:r>
            <a:r>
              <a:rPr lang="en-GB" sz="2200" b="0" i="0" u="none" strike="noStrike" cap="none" dirty="0">
                <a:solidFill>
                  <a:schemeClr val="lt1"/>
                </a:solidFill>
                <a:latin typeface="Arial"/>
                <a:ea typeface="Arial"/>
                <a:cs typeface="Arial"/>
                <a:sym typeface="Arial"/>
              </a:rPr>
              <a:t>to the </a:t>
            </a:r>
            <a:r>
              <a:rPr lang="en-GB" sz="2200" b="1" i="0" u="none" strike="noStrike" cap="none" dirty="0">
                <a:solidFill>
                  <a:schemeClr val="lt1"/>
                </a:solidFill>
                <a:latin typeface="Arial"/>
                <a:ea typeface="Arial"/>
                <a:cs typeface="Arial"/>
                <a:sym typeface="Arial"/>
              </a:rPr>
              <a:t>side-lines</a:t>
            </a:r>
            <a:endParaRPr dirty="0"/>
          </a:p>
          <a:p>
            <a:pPr marL="0" marR="0" lvl="0" indent="0" algn="l" rtl="0">
              <a:lnSpc>
                <a:spcPct val="100000"/>
              </a:lnSpc>
              <a:spcBef>
                <a:spcPts val="0"/>
              </a:spcBef>
              <a:spcAft>
                <a:spcPts val="0"/>
              </a:spcAft>
              <a:buClr>
                <a:schemeClr val="lt1"/>
              </a:buClr>
              <a:buSzPts val="2200"/>
              <a:buFont typeface="Arial"/>
              <a:buNone/>
            </a:pPr>
            <a:endParaRPr sz="2200" b="1"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200"/>
              <a:buFont typeface="Arial"/>
              <a:buNone/>
            </a:pPr>
            <a:r>
              <a:rPr lang="en-GB" sz="2200" b="0" i="0" u="none" strike="noStrike" cap="none" dirty="0">
                <a:solidFill>
                  <a:schemeClr val="lt1"/>
                </a:solidFill>
                <a:latin typeface="Arial"/>
                <a:ea typeface="Arial"/>
                <a:cs typeface="Arial"/>
                <a:sym typeface="Arial"/>
              </a:rPr>
              <a:t>**The ball </a:t>
            </a:r>
            <a:r>
              <a:rPr lang="en-GB" sz="2200" b="1" i="0" u="none" strike="noStrike" cap="none" dirty="0">
                <a:solidFill>
                  <a:schemeClr val="lt1"/>
                </a:solidFill>
                <a:latin typeface="Arial"/>
                <a:ea typeface="Arial"/>
                <a:cs typeface="Arial"/>
                <a:sym typeface="Arial"/>
              </a:rPr>
              <a:t>must not</a:t>
            </a:r>
            <a:r>
              <a:rPr lang="en-GB" sz="2200" b="0" i="0" u="none" strike="noStrike" cap="none" dirty="0">
                <a:solidFill>
                  <a:schemeClr val="lt1"/>
                </a:solidFill>
                <a:latin typeface="Arial"/>
                <a:ea typeface="Arial"/>
                <a:cs typeface="Arial"/>
                <a:sym typeface="Arial"/>
              </a:rPr>
              <a:t> be rolled more than </a:t>
            </a:r>
            <a:r>
              <a:rPr lang="en-GB" sz="2200" b="1" i="0" u="none" strike="noStrike" cap="none" dirty="0">
                <a:solidFill>
                  <a:schemeClr val="lt1"/>
                </a:solidFill>
                <a:latin typeface="Arial"/>
                <a:ea typeface="Arial"/>
                <a:cs typeface="Arial"/>
                <a:sym typeface="Arial"/>
              </a:rPr>
              <a:t>1m</a:t>
            </a:r>
            <a:endParaRPr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ONSIDE</a:t>
            </a:r>
            <a:endParaRPr/>
          </a:p>
        </p:txBody>
      </p:sp>
      <p:pic>
        <p:nvPicPr>
          <p:cNvPr id="260" name="Google Shape;260;p37" descr="http://www.google.co.uk/url?sa=i&amp;source=images&amp;cd=&amp;ved=0CAUQjBw&amp;url=http%3A%2F%2Fwww.energyimagesaustralia.com%2Fwp-content%2Fuploads%2F2013%2F03%2FElite_8_Touch_Football_Australia_NTL_2013_18272340_LAW.jpg&amp;ei=0x_8VI70BMfwUMW3glA&amp;psig=AFQjCNGurIom8CdZS6_nyx1lLwFdaiAJDg&amp;ust=1425895763187755"/>
          <p:cNvPicPr preferRelativeResize="0"/>
          <p:nvPr/>
        </p:nvPicPr>
        <p:blipFill rotWithShape="1">
          <a:blip r:embed="rId3">
            <a:alphaModFix/>
          </a:blip>
          <a:srcRect/>
          <a:stretch/>
        </p:blipFill>
        <p:spPr>
          <a:xfrm>
            <a:off x="251519" y="1340767"/>
            <a:ext cx="6984777" cy="4653995"/>
          </a:xfrm>
          <a:prstGeom prst="rect">
            <a:avLst/>
          </a:prstGeom>
          <a:noFill/>
          <a:ln>
            <a:noFill/>
          </a:ln>
        </p:spPr>
      </p:pic>
      <p:sp>
        <p:nvSpPr>
          <p:cNvPr id="261" name="Google Shape;261;p37"/>
          <p:cNvSpPr/>
          <p:nvPr/>
        </p:nvSpPr>
        <p:spPr>
          <a:xfrm>
            <a:off x="115852" y="2852936"/>
            <a:ext cx="8856985" cy="2232248"/>
          </a:xfrm>
          <a:prstGeom prst="rect">
            <a:avLst/>
          </a:prstGeom>
          <a:solidFill>
            <a:srgbClr val="17375E">
              <a:alpha val="83921"/>
            </a:srgbClr>
          </a:solid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Once the touch occurs, the </a:t>
            </a:r>
            <a:r>
              <a:rPr lang="en-GB" sz="2200" b="1" i="0" u="none" strike="noStrike" cap="none">
                <a:solidFill>
                  <a:schemeClr val="lt1"/>
                </a:solidFill>
                <a:latin typeface="Arial"/>
                <a:ea typeface="Arial"/>
                <a:cs typeface="Arial"/>
                <a:sym typeface="Arial"/>
              </a:rPr>
              <a:t>defence</a:t>
            </a:r>
            <a:r>
              <a:rPr lang="en-GB" sz="2200" b="0" i="0" u="none" strike="noStrike" cap="none">
                <a:solidFill>
                  <a:schemeClr val="lt1"/>
                </a:solidFill>
                <a:latin typeface="Arial"/>
                <a:ea typeface="Arial"/>
                <a:cs typeface="Arial"/>
                <a:sym typeface="Arial"/>
              </a:rPr>
              <a:t> must retreat “</a:t>
            </a:r>
            <a:r>
              <a:rPr lang="en-GB" sz="2200" b="1" i="0" u="none" strike="noStrike" cap="none">
                <a:solidFill>
                  <a:schemeClr val="lt1"/>
                </a:solidFill>
                <a:latin typeface="Arial"/>
                <a:ea typeface="Arial"/>
                <a:cs typeface="Arial"/>
                <a:sym typeface="Arial"/>
              </a:rPr>
              <a:t>5m</a:t>
            </a:r>
            <a:r>
              <a:rPr lang="en-GB" sz="2200" b="0" i="0" u="none" strike="noStrike" cap="none">
                <a:solidFill>
                  <a:schemeClr val="lt1"/>
                </a:solidFill>
                <a:latin typeface="Arial"/>
                <a:ea typeface="Arial"/>
                <a:cs typeface="Arial"/>
                <a:sym typeface="Arial"/>
              </a:rPr>
              <a:t>”.  In most matches this distance is 6-8m as it allows smoother play.</a:t>
            </a:r>
            <a:endParaRPr/>
          </a:p>
          <a:p>
            <a:pPr marL="0" marR="0" lvl="0" indent="0" algn="r" rtl="0">
              <a:lnSpc>
                <a:spcPct val="100000"/>
              </a:lnSpc>
              <a:spcBef>
                <a:spcPts val="0"/>
              </a:spcBef>
              <a:spcAft>
                <a:spcPts val="0"/>
              </a:spcAft>
              <a:buClr>
                <a:schemeClr val="lt1"/>
              </a:buClr>
              <a:buSzPts val="2200"/>
              <a:buFont typeface="Arial"/>
              <a:buNone/>
            </a:pPr>
            <a:endParaRPr sz="2200" b="0" i="0" u="none" strike="noStrike" cap="none">
              <a:solidFill>
                <a:schemeClr val="lt1"/>
              </a:solidFill>
              <a:latin typeface="Arial"/>
              <a:ea typeface="Arial"/>
              <a:cs typeface="Arial"/>
              <a:sym typeface="Arial"/>
            </a:endParaRPr>
          </a:p>
          <a:p>
            <a:pPr marL="0" marR="0" lvl="0" indent="0" algn="r"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The </a:t>
            </a:r>
            <a:r>
              <a:rPr lang="en-GB" sz="2200" b="1" i="0" u="none" strike="noStrike" cap="none">
                <a:solidFill>
                  <a:schemeClr val="lt1"/>
                </a:solidFill>
                <a:latin typeface="Arial"/>
                <a:ea typeface="Arial"/>
                <a:cs typeface="Arial"/>
                <a:sym typeface="Arial"/>
              </a:rPr>
              <a:t>defence</a:t>
            </a:r>
            <a:r>
              <a:rPr lang="en-GB" sz="2200" b="0" i="0" u="none" strike="noStrike" cap="none">
                <a:solidFill>
                  <a:schemeClr val="lt1"/>
                </a:solidFill>
                <a:latin typeface="Arial"/>
                <a:ea typeface="Arial"/>
                <a:cs typeface="Arial"/>
                <a:sym typeface="Arial"/>
              </a:rPr>
              <a:t> may only advance once they reach the “</a:t>
            </a:r>
            <a:r>
              <a:rPr lang="en-GB" sz="2200" b="1" i="0" u="none" strike="noStrike" cap="none">
                <a:solidFill>
                  <a:schemeClr val="lt1"/>
                </a:solidFill>
                <a:latin typeface="Arial"/>
                <a:ea typeface="Arial"/>
                <a:cs typeface="Arial"/>
                <a:sym typeface="Arial"/>
              </a:rPr>
              <a:t>5m</a:t>
            </a:r>
            <a:r>
              <a:rPr lang="en-GB" sz="2200" i="0" u="none" strike="noStrike" cap="none">
                <a:solidFill>
                  <a:schemeClr val="lt1"/>
                </a:solidFill>
                <a:latin typeface="Arial"/>
                <a:ea typeface="Arial"/>
                <a:cs typeface="Arial"/>
                <a:sym typeface="Arial"/>
              </a:rPr>
              <a:t>” line, or their scoreline with both feet</a:t>
            </a:r>
            <a:r>
              <a:rPr lang="en-GB" sz="2200">
                <a:solidFill>
                  <a:schemeClr val="lt1"/>
                </a:solidFill>
                <a:latin typeface="Arial"/>
                <a:ea typeface="Arial"/>
                <a:cs typeface="Arial"/>
                <a:sym typeface="Arial"/>
              </a:rPr>
              <a:t>.</a:t>
            </a:r>
            <a:endParaRPr sz="2200" b="0" i="0" u="none" strike="noStrike" cap="none">
              <a:solidFill>
                <a:schemeClr val="lt1"/>
              </a:solidFill>
              <a:latin typeface="Arial"/>
              <a:ea typeface="Arial"/>
              <a:cs typeface="Arial"/>
              <a:sym typeface="Arial"/>
            </a:endParaRPr>
          </a:p>
          <a:p>
            <a:pPr marL="0" marR="0" lvl="0" indent="0" algn="r" rtl="0">
              <a:lnSpc>
                <a:spcPct val="100000"/>
              </a:lnSpc>
              <a:spcBef>
                <a:spcPts val="0"/>
              </a:spcBef>
              <a:spcAft>
                <a:spcPts val="0"/>
              </a:spcAft>
              <a:buClr>
                <a:schemeClr val="lt1"/>
              </a:buClr>
              <a:buSzPts val="2200"/>
              <a:buFont typeface="Arial"/>
              <a:buNone/>
            </a:pPr>
            <a:endParaRPr sz="22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8"/>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5</a:t>
            </a:r>
            <a:r>
              <a:rPr lang="en-GB" sz="4410" b="1" i="0" u="none" strike="noStrike" cap="none">
                <a:solidFill>
                  <a:schemeClr val="dk1"/>
                </a:solidFill>
                <a:latin typeface="Arial"/>
                <a:ea typeface="Arial"/>
                <a:cs typeface="Arial"/>
                <a:sym typeface="Arial"/>
              </a:rPr>
              <a:t/>
            </a:r>
            <a:br>
              <a:rPr lang="en-GB" sz="441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CHANGE OF POSSESSION</a:t>
            </a:r>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39"/>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When “things” go wrong</a:t>
            </a:r>
            <a:endParaRPr/>
          </a:p>
        </p:txBody>
      </p:sp>
      <p:graphicFrame>
        <p:nvGraphicFramePr>
          <p:cNvPr id="272" name="Google Shape;272;p39"/>
          <p:cNvGraphicFramePr/>
          <p:nvPr/>
        </p:nvGraphicFramePr>
        <p:xfrm>
          <a:off x="683568" y="2095276"/>
          <a:ext cx="7812000" cy="2413840"/>
        </p:xfrm>
        <a:graphic>
          <a:graphicData uri="http://schemas.openxmlformats.org/drawingml/2006/table">
            <a:tbl>
              <a:tblPr firstRow="1" bandRow="1">
                <a:noFill/>
                <a:tableStyleId>{6FE78567-32EE-49B1-B4ED-253659D2DF60}</a:tableStyleId>
              </a:tblPr>
              <a:tblGrid>
                <a:gridCol w="3600000">
                  <a:extLst>
                    <a:ext uri="{9D8B030D-6E8A-4147-A177-3AD203B41FA5}">
                      <a16:colId xmlns:a16="http://schemas.microsoft.com/office/drawing/2014/main" val="20000"/>
                    </a:ext>
                  </a:extLst>
                </a:gridCol>
                <a:gridCol w="612000">
                  <a:extLst>
                    <a:ext uri="{9D8B030D-6E8A-4147-A177-3AD203B41FA5}">
                      <a16:colId xmlns:a16="http://schemas.microsoft.com/office/drawing/2014/main" val="20001"/>
                    </a:ext>
                  </a:extLst>
                </a:gridCol>
                <a:gridCol w="3600000">
                  <a:extLst>
                    <a:ext uri="{9D8B030D-6E8A-4147-A177-3AD203B41FA5}">
                      <a16:colId xmlns:a16="http://schemas.microsoft.com/office/drawing/2014/main" val="20002"/>
                    </a:ext>
                  </a:extLst>
                </a:gridCol>
              </a:tblGrid>
              <a:tr h="936000">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mistakes / technical errors</a:t>
                      </a:r>
                      <a:endParaRPr sz="2800" b="0" u="none" strike="noStrike" cap="none">
                        <a:latin typeface="Calibri"/>
                        <a:ea typeface="Calibri"/>
                        <a:cs typeface="Calibri"/>
                        <a:sym typeface="Calibri"/>
                      </a:endParaRPr>
                    </a:p>
                  </a:txBody>
                  <a:tcPr marL="91450" marR="91450" marT="45725" marB="45725"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solidFill>
                      <a:srgbClr val="1B305B"/>
                    </a:solidFill>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lnT w="12700" cap="flat" cmpd="sng">
                      <a:solidFill>
                        <a:schemeClr val="dk1"/>
                      </a:solidFill>
                      <a:prstDash val="solid"/>
                      <a:round/>
                      <a:headEnd type="none" w="sm" len="sm"/>
                      <a:tailEnd type="none" w="sm" len="sm"/>
                    </a:lnT>
                  </a:tcPr>
                </a:tc>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rule infringement</a:t>
                      </a:r>
                      <a:endParaRPr sz="2800" b="0" u="none" strike="noStrike" cap="none">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rgbClr val="1B305B"/>
                    </a:solidFill>
                  </a:tcPr>
                </a:tc>
                <a:extLst>
                  <a:ext uri="{0D108BD9-81ED-4DB2-BD59-A6C34878D82A}">
                    <a16:rowId xmlns:a16="http://schemas.microsoft.com/office/drawing/2014/main" val="10000"/>
                  </a:ext>
                </a:extLst>
              </a:tr>
              <a:tr h="734475">
                <a:tc>
                  <a:txBody>
                    <a:bodyPr/>
                    <a:lstStyle/>
                    <a:p>
                      <a:pPr marL="0" marR="0" lvl="0" indent="0" algn="ctr" rtl="0">
                        <a:spcBef>
                          <a:spcPts val="0"/>
                        </a:spcBef>
                        <a:spcAft>
                          <a:spcPts val="0"/>
                        </a:spcAft>
                        <a:buNone/>
                      </a:pPr>
                      <a:r>
                        <a:rPr lang="en-GB" sz="2800" b="0" u="none" strike="noStrike" cap="none">
                          <a:solidFill>
                            <a:srgbClr val="1B305B"/>
                          </a:solidFill>
                          <a:latin typeface="Calibri"/>
                          <a:ea typeface="Calibri"/>
                          <a:cs typeface="Calibri"/>
                          <a:sym typeface="Calibri"/>
                        </a:rPr>
                        <a:t>↓</a:t>
                      </a:r>
                      <a:endParaRPr sz="2800" b="0" u="none" strike="noStrike" cap="none">
                        <a:solidFill>
                          <a:srgbClr val="1B305B"/>
                        </a:solidFill>
                        <a:latin typeface="Calibri"/>
                        <a:ea typeface="Calibri"/>
                        <a:cs typeface="Calibri"/>
                        <a:sym typeface="Calibri"/>
                      </a:endParaRPr>
                    </a:p>
                  </a:txBody>
                  <a:tcPr marL="91450" marR="91450" marT="45725" marB="45725" anchor="ctr">
                    <a:lnL w="12700" cap="flat" cmpd="sng">
                      <a:solidFill>
                        <a:schemeClr val="dk1"/>
                      </a:solidFill>
                      <a:prstDash val="solid"/>
                      <a:round/>
                      <a:headEnd type="none" w="sm" len="sm"/>
                      <a:tailEnd type="none" w="sm" len="sm"/>
                    </a:lnL>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tc>
                <a:tc>
                  <a:txBody>
                    <a:bodyPr/>
                    <a:lstStyle/>
                    <a:p>
                      <a:pPr marL="0" marR="0" lvl="0" indent="0" algn="ctr" rtl="0">
                        <a:spcBef>
                          <a:spcPts val="0"/>
                        </a:spcBef>
                        <a:spcAft>
                          <a:spcPts val="0"/>
                        </a:spcAft>
                        <a:buNone/>
                      </a:pPr>
                      <a:r>
                        <a:rPr lang="en-GB" sz="2800" b="0" u="none" strike="noStrike" cap="none">
                          <a:solidFill>
                            <a:srgbClr val="1B305B"/>
                          </a:solidFill>
                          <a:latin typeface="Calibri"/>
                          <a:ea typeface="Calibri"/>
                          <a:cs typeface="Calibri"/>
                          <a:sym typeface="Calibri"/>
                        </a:rPr>
                        <a:t>↓</a:t>
                      </a:r>
                      <a:endParaRPr sz="2800" b="0" u="none" strike="noStrike" cap="none">
                        <a:solidFill>
                          <a:srgbClr val="1B305B"/>
                        </a:solidFill>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01"/>
                  </a:ext>
                </a:extLst>
              </a:tr>
              <a:tr h="734475">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change of possession</a:t>
                      </a:r>
                      <a:endParaRPr/>
                    </a:p>
                  </a:txBody>
                  <a:tcPr marL="91450" marR="91450" marT="45725" marB="45725" anchor="ctr">
                    <a:lnL w="12700" cap="flat" cmpd="sng">
                      <a:solidFill>
                        <a:schemeClr val="dk1"/>
                      </a:solidFill>
                      <a:prstDash val="solid"/>
                      <a:round/>
                      <a:headEnd type="none" w="sm" len="sm"/>
                      <a:tailEnd type="none" w="sm" len="sm"/>
                    </a:lnL>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penalty</a:t>
                      </a:r>
                      <a:endParaRPr sz="2800" b="0" u="none" strike="noStrike" cap="none">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
        <p:nvSpPr>
          <p:cNvPr id="273" name="Google Shape;273;p39"/>
          <p:cNvSpPr txBox="1">
            <a:spLocks noGrp="1"/>
          </p:cNvSpPr>
          <p:nvPr>
            <p:ph type="body" idx="1"/>
          </p:nvPr>
        </p:nvSpPr>
        <p:spPr>
          <a:xfrm>
            <a:off x="806896" y="5733256"/>
            <a:ext cx="3261048" cy="57606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800"/>
              <a:buFont typeface="Arial"/>
              <a:buNone/>
            </a:pPr>
            <a:r>
              <a:rPr lang="en-GB" sz="2800" b="0" i="1" u="none" strike="noStrike" cap="none">
                <a:solidFill>
                  <a:schemeClr val="dk1"/>
                </a:solidFill>
                <a:latin typeface="Calibri"/>
                <a:ea typeface="Calibri"/>
                <a:cs typeface="Calibri"/>
                <a:sym typeface="Calibri"/>
              </a:rPr>
              <a:t>(rule of thumb only)</a:t>
            </a:r>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Change of possession: triggers</a:t>
            </a:r>
            <a:endParaRPr/>
          </a:p>
        </p:txBody>
      </p:sp>
      <p:sp>
        <p:nvSpPr>
          <p:cNvPr id="280" name="Google Shape;280;p40"/>
          <p:cNvSpPr/>
          <p:nvPr/>
        </p:nvSpPr>
        <p:spPr>
          <a:xfrm>
            <a:off x="755576" y="1723620"/>
            <a:ext cx="7272808" cy="3682394"/>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a:solidFill>
                  <a:srgbClr val="000000"/>
                </a:solidFill>
                <a:latin typeface="Calibri"/>
                <a:ea typeface="Calibri"/>
                <a:cs typeface="Calibri"/>
                <a:sym typeface="Calibri"/>
              </a:rPr>
              <a:t>6th touch</a:t>
            </a:r>
            <a:endParaRPr/>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a:solidFill>
                  <a:srgbClr val="000000"/>
                </a:solidFill>
                <a:latin typeface="Calibri"/>
                <a:ea typeface="Calibri"/>
                <a:cs typeface="Calibri"/>
                <a:sym typeface="Calibri"/>
              </a:rPr>
              <a:t>out of play</a:t>
            </a:r>
            <a:endParaRPr/>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a:solidFill>
                  <a:srgbClr val="000000"/>
                </a:solidFill>
                <a:latin typeface="Calibri"/>
                <a:ea typeface="Calibri"/>
                <a:cs typeface="Calibri"/>
                <a:sym typeface="Calibri"/>
              </a:rPr>
              <a:t>ball to ground</a:t>
            </a:r>
            <a:endParaRPr/>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a:solidFill>
                  <a:srgbClr val="000000"/>
                </a:solidFill>
                <a:latin typeface="Calibri"/>
                <a:ea typeface="Calibri"/>
                <a:cs typeface="Calibri"/>
                <a:sym typeface="Calibri"/>
              </a:rPr>
              <a:t>incorrect rollball</a:t>
            </a:r>
            <a:endParaRPr sz="2800" b="0" i="0" u="none" strike="noStrike" cap="none">
              <a:solidFill>
                <a:srgbClr val="000000"/>
              </a:solidFill>
              <a:latin typeface="Calibri"/>
              <a:ea typeface="Calibri"/>
              <a:cs typeface="Calibri"/>
              <a:sym typeface="Calibri"/>
            </a:endParaRPr>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a:solidFill>
                  <a:srgbClr val="000000"/>
                </a:solidFill>
                <a:latin typeface="Calibri"/>
                <a:ea typeface="Calibri"/>
                <a:cs typeface="Calibri"/>
                <a:sym typeface="Calibri"/>
              </a:rPr>
              <a:t>incorrect tap</a:t>
            </a:r>
            <a:endParaRPr/>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a:solidFill>
                  <a:srgbClr val="000000"/>
                </a:solidFill>
                <a:latin typeface="Calibri"/>
                <a:ea typeface="Calibri"/>
                <a:cs typeface="Calibri"/>
                <a:sym typeface="Calibri"/>
              </a:rPr>
              <a:t>half caught</a:t>
            </a:r>
            <a:endParaRPr/>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a:solidFill>
                  <a:srgbClr val="000000"/>
                </a:solidFill>
                <a:latin typeface="Calibri"/>
                <a:ea typeface="Calibri"/>
                <a:cs typeface="Calibri"/>
                <a:sym typeface="Calibri"/>
              </a:rPr>
              <a:t>half places the ball on or over the score line</a:t>
            </a:r>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Change of possession: what’s next?</a:t>
            </a:r>
            <a:endParaRPr/>
          </a:p>
        </p:txBody>
      </p:sp>
      <p:graphicFrame>
        <p:nvGraphicFramePr>
          <p:cNvPr id="287" name="Google Shape;287;p41"/>
          <p:cNvGraphicFramePr/>
          <p:nvPr/>
        </p:nvGraphicFramePr>
        <p:xfrm>
          <a:off x="683568" y="1663228"/>
          <a:ext cx="7812000" cy="4176000"/>
        </p:xfrm>
        <a:graphic>
          <a:graphicData uri="http://schemas.openxmlformats.org/drawingml/2006/table">
            <a:tbl>
              <a:tblPr firstRow="1" bandRow="1">
                <a:noFill/>
                <a:tableStyleId>{6FE78567-32EE-49B1-B4ED-253659D2DF60}</a:tableStyleId>
              </a:tblPr>
              <a:tblGrid>
                <a:gridCol w="3600000">
                  <a:extLst>
                    <a:ext uri="{9D8B030D-6E8A-4147-A177-3AD203B41FA5}">
                      <a16:colId xmlns:a16="http://schemas.microsoft.com/office/drawing/2014/main" val="20000"/>
                    </a:ext>
                  </a:extLst>
                </a:gridCol>
                <a:gridCol w="612000">
                  <a:extLst>
                    <a:ext uri="{9D8B030D-6E8A-4147-A177-3AD203B41FA5}">
                      <a16:colId xmlns:a16="http://schemas.microsoft.com/office/drawing/2014/main" val="20001"/>
                    </a:ext>
                  </a:extLst>
                </a:gridCol>
                <a:gridCol w="3600000">
                  <a:extLst>
                    <a:ext uri="{9D8B030D-6E8A-4147-A177-3AD203B41FA5}">
                      <a16:colId xmlns:a16="http://schemas.microsoft.com/office/drawing/2014/main" val="20002"/>
                    </a:ext>
                  </a:extLst>
                </a:gridCol>
              </a:tblGrid>
              <a:tr h="936000">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for players</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1B305B"/>
                    </a:solidFill>
                  </a:tcPr>
                </a:tc>
                <a:tc>
                  <a:txBody>
                    <a:bodyPr/>
                    <a:lstStyle/>
                    <a:p>
                      <a:pPr marL="0" marR="0" lvl="0" indent="0" algn="ctr" rtl="0">
                        <a:spcBef>
                          <a:spcPts val="0"/>
                        </a:spcBef>
                        <a:spcAft>
                          <a:spcPts val="0"/>
                        </a:spcAft>
                        <a:buNone/>
                      </a:pPr>
                      <a:endParaRPr sz="2800" b="0" u="none" strike="noStrike" cap="none">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GB" sz="2800" b="0" u="none" strike="noStrike" cap="none">
                          <a:latin typeface="Calibri"/>
                          <a:ea typeface="Calibri"/>
                          <a:cs typeface="Calibri"/>
                          <a:sym typeface="Calibri"/>
                        </a:rPr>
                        <a:t>for referees</a:t>
                      </a:r>
                      <a:endParaRPr sz="2800" b="0" u="none" strike="noStrike" cap="none">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1B305B"/>
                    </a:solidFill>
                  </a:tcPr>
                </a:tc>
                <a:extLst>
                  <a:ext uri="{0D108BD9-81ED-4DB2-BD59-A6C34878D82A}">
                    <a16:rowId xmlns:a16="http://schemas.microsoft.com/office/drawing/2014/main" val="10000"/>
                  </a:ext>
                </a:extLst>
              </a:tr>
              <a:tr h="1080000">
                <a:tc>
                  <a:txBody>
                    <a:bodyPr/>
                    <a:lstStyle/>
                    <a:p>
                      <a:pPr marL="457200" marR="0" lvl="0" indent="-457200" algn="l" rtl="0">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rollball…</a:t>
                      </a:r>
                      <a:endParaRPr/>
                    </a:p>
                    <a:p>
                      <a:pPr marL="0" marR="0" lvl="0" indent="0" algn="l" rtl="0">
                        <a:spcBef>
                          <a:spcPts val="0"/>
                        </a:spcBef>
                        <a:spcAft>
                          <a:spcPts val="0"/>
                        </a:spcAft>
                        <a:buNone/>
                      </a:pPr>
                      <a:r>
                        <a:rPr lang="en-GB" sz="2800" b="0" u="none" strike="noStrike" cap="none">
                          <a:solidFill>
                            <a:schemeClr val="dk1"/>
                          </a:solidFill>
                          <a:latin typeface="Calibri"/>
                          <a:ea typeface="Calibri"/>
                          <a:cs typeface="Calibri"/>
                          <a:sym typeface="Calibri"/>
                        </a:rPr>
                        <a:t>              …on the mark</a:t>
                      </a:r>
                      <a:endParaRPr sz="2800" b="0"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2800" b="0"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where is the mark?</a:t>
                      </a:r>
                      <a:endParaRPr sz="2800" b="0" i="1"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1080000">
                <a:tc>
                  <a:txBody>
                    <a:bodyPr/>
                    <a:lstStyle/>
                    <a:p>
                      <a:pPr marL="457200" marR="0" lvl="0" indent="-457200" algn="l" rtl="0">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touch count restarts</a:t>
                      </a:r>
                      <a:endParaRPr sz="2800" b="0"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2800" b="0"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how many touches?</a:t>
                      </a:r>
                      <a:endParaRPr sz="2800" b="0" i="1"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1080000">
                <a:tc>
                  <a:txBody>
                    <a:bodyPr/>
                    <a:lstStyle/>
                    <a:p>
                      <a:pPr marL="457200" marR="0" lvl="0" indent="-457200" algn="l" rtl="0">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defence gets onside</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2800" b="0" u="none" strike="noStrike" cap="none">
                        <a:solidFill>
                          <a:schemeClr val="dk1"/>
                        </a:solidFill>
                        <a:latin typeface="Calibri"/>
                        <a:ea typeface="Calibri"/>
                        <a:cs typeface="Calibri"/>
                        <a:sym typeface="Calibri"/>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how far?</a:t>
                      </a:r>
                      <a:endParaRPr/>
                    </a:p>
                    <a:p>
                      <a:pPr marL="0" marR="0" lvl="0" indent="0" algn="l" rtl="0">
                        <a:spcBef>
                          <a:spcPts val="0"/>
                        </a:spcBef>
                        <a:spcAft>
                          <a:spcPts val="0"/>
                        </a:spcAft>
                        <a:buNone/>
                      </a:pPr>
                      <a:r>
                        <a:rPr lang="en-GB" sz="2800" b="0" i="1" u="none" strike="noStrike" cap="none">
                          <a:solidFill>
                            <a:schemeClr val="dk1"/>
                          </a:solidFill>
                          <a:latin typeface="Calibri"/>
                          <a:ea typeface="Calibri"/>
                          <a:cs typeface="Calibri"/>
                          <a:sym typeface="Calibri"/>
                        </a:rPr>
                        <a:t>where is the referee?</a:t>
                      </a:r>
                      <a:endParaRPr sz="2800" b="0" i="1" u="none" strike="noStrike" cap="none">
                        <a:solidFill>
                          <a:schemeClr val="dk1"/>
                        </a:solidFill>
                        <a:latin typeface="Calibri"/>
                        <a:ea typeface="Calibri"/>
                        <a:cs typeface="Calibri"/>
                        <a:sym typeface="Calibri"/>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grpSp>
        <p:nvGrpSpPr>
          <p:cNvPr id="292" name="Google Shape;292;p42"/>
          <p:cNvGrpSpPr/>
          <p:nvPr/>
        </p:nvGrpSpPr>
        <p:grpSpPr>
          <a:xfrm>
            <a:off x="179388" y="1557338"/>
            <a:ext cx="4321175" cy="1655762"/>
            <a:chOff x="113" y="981"/>
            <a:chExt cx="2722" cy="1043"/>
          </a:xfrm>
        </p:grpSpPr>
        <p:sp>
          <p:nvSpPr>
            <p:cNvPr id="293" name="Google Shape;293;p42"/>
            <p:cNvSpPr txBox="1"/>
            <p:nvPr/>
          </p:nvSpPr>
          <p:spPr>
            <a:xfrm>
              <a:off x="930" y="1071"/>
              <a:ext cx="1905"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dirty="0">
                  <a:solidFill>
                    <a:srgbClr val="000000"/>
                  </a:solidFill>
                  <a:latin typeface="Arial"/>
                  <a:ea typeface="Arial"/>
                  <a:cs typeface="Arial"/>
                  <a:sym typeface="Arial"/>
                </a:rPr>
                <a:t>1. The touch is made by either the defending player or the player in possession.</a:t>
              </a:r>
              <a:endParaRPr dirty="0"/>
            </a:p>
          </p:txBody>
        </p:sp>
        <p:grpSp>
          <p:nvGrpSpPr>
            <p:cNvPr id="294" name="Google Shape;294;p42"/>
            <p:cNvGrpSpPr/>
            <p:nvPr/>
          </p:nvGrpSpPr>
          <p:grpSpPr>
            <a:xfrm>
              <a:off x="113" y="981"/>
              <a:ext cx="809" cy="1043"/>
              <a:chOff x="113" y="981"/>
              <a:chExt cx="809" cy="1043"/>
            </a:xfrm>
          </p:grpSpPr>
          <p:sp>
            <p:nvSpPr>
              <p:cNvPr id="295" name="Google Shape;295;p42"/>
              <p:cNvSpPr/>
              <p:nvPr/>
            </p:nvSpPr>
            <p:spPr>
              <a:xfrm>
                <a:off x="113" y="981"/>
                <a:ext cx="809" cy="104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96" name="Google Shape;296;p42"/>
              <p:cNvPicPr preferRelativeResize="0"/>
              <p:nvPr/>
            </p:nvPicPr>
            <p:blipFill rotWithShape="1">
              <a:blip r:embed="rId3">
                <a:alphaModFix/>
              </a:blip>
              <a:srcRect/>
              <a:stretch/>
            </p:blipFill>
            <p:spPr>
              <a:xfrm>
                <a:off x="113" y="981"/>
                <a:ext cx="809" cy="1042"/>
              </a:xfrm>
              <a:prstGeom prst="rect">
                <a:avLst/>
              </a:prstGeom>
              <a:noFill/>
              <a:ln>
                <a:noFill/>
              </a:ln>
            </p:spPr>
          </p:pic>
        </p:grpSp>
      </p:grpSp>
      <p:grpSp>
        <p:nvGrpSpPr>
          <p:cNvPr id="297" name="Google Shape;297;p42"/>
          <p:cNvGrpSpPr/>
          <p:nvPr/>
        </p:nvGrpSpPr>
        <p:grpSpPr>
          <a:xfrm>
            <a:off x="4572000" y="1628775"/>
            <a:ext cx="4572000" cy="1584325"/>
            <a:chOff x="2880" y="1026"/>
            <a:chExt cx="2880" cy="998"/>
          </a:xfrm>
        </p:grpSpPr>
        <p:sp>
          <p:nvSpPr>
            <p:cNvPr id="298" name="Google Shape;298;p42"/>
            <p:cNvSpPr txBox="1"/>
            <p:nvPr/>
          </p:nvSpPr>
          <p:spPr>
            <a:xfrm>
              <a:off x="3628" y="1389"/>
              <a:ext cx="2132" cy="2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2. Return to the mark</a:t>
              </a:r>
              <a:endParaRPr/>
            </a:p>
          </p:txBody>
        </p:sp>
        <p:grpSp>
          <p:nvGrpSpPr>
            <p:cNvPr id="299" name="Google Shape;299;p42"/>
            <p:cNvGrpSpPr/>
            <p:nvPr/>
          </p:nvGrpSpPr>
          <p:grpSpPr>
            <a:xfrm>
              <a:off x="2880" y="1026"/>
              <a:ext cx="726" cy="998"/>
              <a:chOff x="2880" y="1026"/>
              <a:chExt cx="726" cy="998"/>
            </a:xfrm>
          </p:grpSpPr>
          <p:sp>
            <p:nvSpPr>
              <p:cNvPr id="300" name="Google Shape;300;p42"/>
              <p:cNvSpPr/>
              <p:nvPr/>
            </p:nvSpPr>
            <p:spPr>
              <a:xfrm>
                <a:off x="2880" y="1026"/>
                <a:ext cx="72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01" name="Google Shape;301;p42"/>
              <p:cNvPicPr preferRelativeResize="0"/>
              <p:nvPr/>
            </p:nvPicPr>
            <p:blipFill rotWithShape="1">
              <a:blip r:embed="rId4">
                <a:alphaModFix/>
              </a:blip>
              <a:srcRect/>
              <a:stretch/>
            </p:blipFill>
            <p:spPr>
              <a:xfrm>
                <a:off x="2880" y="1026"/>
                <a:ext cx="726" cy="998"/>
              </a:xfrm>
              <a:prstGeom prst="rect">
                <a:avLst/>
              </a:prstGeom>
              <a:noFill/>
              <a:ln>
                <a:noFill/>
              </a:ln>
            </p:spPr>
          </p:pic>
        </p:grpSp>
      </p:grpSp>
      <p:grpSp>
        <p:nvGrpSpPr>
          <p:cNvPr id="302" name="Google Shape;302;p42"/>
          <p:cNvGrpSpPr/>
          <p:nvPr/>
        </p:nvGrpSpPr>
        <p:grpSpPr>
          <a:xfrm>
            <a:off x="179388" y="3573463"/>
            <a:ext cx="4248150" cy="1584325"/>
            <a:chOff x="113" y="2251"/>
            <a:chExt cx="2676" cy="998"/>
          </a:xfrm>
        </p:grpSpPr>
        <p:sp>
          <p:nvSpPr>
            <p:cNvPr id="303" name="Google Shape;303;p42"/>
            <p:cNvSpPr txBox="1"/>
            <p:nvPr/>
          </p:nvSpPr>
          <p:spPr>
            <a:xfrm>
              <a:off x="1020" y="2341"/>
              <a:ext cx="1769"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3. Perform the rollball without delay.  You must face the scoreline square on.</a:t>
              </a:r>
              <a:endParaRPr/>
            </a:p>
          </p:txBody>
        </p:sp>
        <p:grpSp>
          <p:nvGrpSpPr>
            <p:cNvPr id="304" name="Google Shape;304;p42"/>
            <p:cNvGrpSpPr/>
            <p:nvPr/>
          </p:nvGrpSpPr>
          <p:grpSpPr>
            <a:xfrm>
              <a:off x="113" y="2251"/>
              <a:ext cx="816" cy="998"/>
              <a:chOff x="113" y="2251"/>
              <a:chExt cx="816" cy="998"/>
            </a:xfrm>
          </p:grpSpPr>
          <p:sp>
            <p:nvSpPr>
              <p:cNvPr id="305" name="Google Shape;305;p42"/>
              <p:cNvSpPr/>
              <p:nvPr/>
            </p:nvSpPr>
            <p:spPr>
              <a:xfrm>
                <a:off x="113" y="2251"/>
                <a:ext cx="81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06" name="Google Shape;306;p42"/>
              <p:cNvPicPr preferRelativeResize="0"/>
              <p:nvPr/>
            </p:nvPicPr>
            <p:blipFill rotWithShape="1">
              <a:blip r:embed="rId5">
                <a:alphaModFix/>
              </a:blip>
              <a:srcRect/>
              <a:stretch/>
            </p:blipFill>
            <p:spPr>
              <a:xfrm>
                <a:off x="113" y="2251"/>
                <a:ext cx="816" cy="997"/>
              </a:xfrm>
              <a:prstGeom prst="rect">
                <a:avLst/>
              </a:prstGeom>
              <a:noFill/>
              <a:ln>
                <a:noFill/>
              </a:ln>
            </p:spPr>
          </p:pic>
        </p:grpSp>
      </p:grpSp>
      <p:grpSp>
        <p:nvGrpSpPr>
          <p:cNvPr id="307" name="Google Shape;307;p42"/>
          <p:cNvGrpSpPr/>
          <p:nvPr/>
        </p:nvGrpSpPr>
        <p:grpSpPr>
          <a:xfrm>
            <a:off x="4572000" y="3573463"/>
            <a:ext cx="4572000" cy="1585912"/>
            <a:chOff x="2880" y="2251"/>
            <a:chExt cx="2880" cy="999"/>
          </a:xfrm>
        </p:grpSpPr>
        <p:sp>
          <p:nvSpPr>
            <p:cNvPr id="308" name="Google Shape;308;p42"/>
            <p:cNvSpPr txBox="1"/>
            <p:nvPr/>
          </p:nvSpPr>
          <p:spPr>
            <a:xfrm>
              <a:off x="3628" y="2341"/>
              <a:ext cx="2132"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4. Roll the ball back no more than 1 metre.  This player cannot pick the ball up.</a:t>
              </a:r>
              <a:endParaRPr/>
            </a:p>
          </p:txBody>
        </p:sp>
        <p:grpSp>
          <p:nvGrpSpPr>
            <p:cNvPr id="309" name="Google Shape;309;p42"/>
            <p:cNvGrpSpPr/>
            <p:nvPr/>
          </p:nvGrpSpPr>
          <p:grpSpPr>
            <a:xfrm>
              <a:off x="2880" y="2251"/>
              <a:ext cx="726" cy="999"/>
              <a:chOff x="2880" y="2251"/>
              <a:chExt cx="726" cy="999"/>
            </a:xfrm>
          </p:grpSpPr>
          <p:sp>
            <p:nvSpPr>
              <p:cNvPr id="310" name="Google Shape;310;p42"/>
              <p:cNvSpPr/>
              <p:nvPr/>
            </p:nvSpPr>
            <p:spPr>
              <a:xfrm>
                <a:off x="2880" y="2251"/>
                <a:ext cx="72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11" name="Google Shape;311;p42"/>
              <p:cNvPicPr preferRelativeResize="0"/>
              <p:nvPr/>
            </p:nvPicPr>
            <p:blipFill rotWithShape="1">
              <a:blip r:embed="rId6">
                <a:alphaModFix/>
              </a:blip>
              <a:srcRect/>
              <a:stretch/>
            </p:blipFill>
            <p:spPr>
              <a:xfrm>
                <a:off x="2880" y="2251"/>
                <a:ext cx="726" cy="999"/>
              </a:xfrm>
              <a:prstGeom prst="rect">
                <a:avLst/>
              </a:prstGeom>
              <a:noFill/>
              <a:ln>
                <a:noFill/>
              </a:ln>
            </p:spPr>
          </p:pic>
        </p:grpSp>
      </p:grpSp>
      <p:grpSp>
        <p:nvGrpSpPr>
          <p:cNvPr id="312" name="Google Shape;312;p42"/>
          <p:cNvGrpSpPr/>
          <p:nvPr/>
        </p:nvGrpSpPr>
        <p:grpSpPr>
          <a:xfrm>
            <a:off x="768634" y="5161990"/>
            <a:ext cx="6624637" cy="1470025"/>
            <a:chOff x="1111" y="3294"/>
            <a:chExt cx="4173" cy="926"/>
          </a:xfrm>
        </p:grpSpPr>
        <p:sp>
          <p:nvSpPr>
            <p:cNvPr id="313" name="Google Shape;313;p42"/>
            <p:cNvSpPr txBox="1"/>
            <p:nvPr/>
          </p:nvSpPr>
          <p:spPr>
            <a:xfrm>
              <a:off x="2109" y="3566"/>
              <a:ext cx="3175" cy="44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5. The Half picks up the ball. (S)he cannot delay picking up the ball.</a:t>
              </a:r>
              <a:endParaRPr/>
            </a:p>
          </p:txBody>
        </p:sp>
        <p:grpSp>
          <p:nvGrpSpPr>
            <p:cNvPr id="314" name="Google Shape;314;p42"/>
            <p:cNvGrpSpPr/>
            <p:nvPr/>
          </p:nvGrpSpPr>
          <p:grpSpPr>
            <a:xfrm>
              <a:off x="1111" y="3294"/>
              <a:ext cx="907" cy="926"/>
              <a:chOff x="1111" y="3294"/>
              <a:chExt cx="907" cy="926"/>
            </a:xfrm>
          </p:grpSpPr>
          <p:sp>
            <p:nvSpPr>
              <p:cNvPr id="315" name="Google Shape;315;p42"/>
              <p:cNvSpPr/>
              <p:nvPr/>
            </p:nvSpPr>
            <p:spPr>
              <a:xfrm>
                <a:off x="1111" y="3294"/>
                <a:ext cx="907" cy="9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16" name="Google Shape;316;p42"/>
              <p:cNvPicPr preferRelativeResize="0"/>
              <p:nvPr/>
            </p:nvPicPr>
            <p:blipFill rotWithShape="1">
              <a:blip r:embed="rId7">
                <a:alphaModFix/>
              </a:blip>
              <a:srcRect/>
              <a:stretch/>
            </p:blipFill>
            <p:spPr>
              <a:xfrm>
                <a:off x="1111" y="3294"/>
                <a:ext cx="907" cy="926"/>
              </a:xfrm>
              <a:prstGeom prst="rect">
                <a:avLst/>
              </a:prstGeom>
              <a:noFill/>
              <a:ln>
                <a:noFill/>
              </a:ln>
            </p:spPr>
          </p:pic>
        </p:grpSp>
      </p:grpSp>
      <p:sp>
        <p:nvSpPr>
          <p:cNvPr id="317" name="Google Shape;317;p42"/>
          <p:cNvSpPr txBox="1"/>
          <p:nvPr/>
        </p:nvSpPr>
        <p:spPr>
          <a:xfrm>
            <a:off x="806896" y="591270"/>
            <a:ext cx="8229600" cy="82150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Roll Ball Procedure</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2"/>
                                        </p:tgtEl>
                                        <p:attrNameLst>
                                          <p:attrName>style.visibility</p:attrName>
                                        </p:attrNameLst>
                                      </p:cBhvr>
                                      <p:to>
                                        <p:strVal val="visible"/>
                                      </p:to>
                                    </p:set>
                                    <p:animEffect transition="in" filter="fade">
                                      <p:cBhvr>
                                        <p:cTn id="7" dur="1000"/>
                                        <p:tgtEl>
                                          <p:spTgt spid="29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7"/>
                                        </p:tgtEl>
                                        <p:attrNameLst>
                                          <p:attrName>style.visibility</p:attrName>
                                        </p:attrNameLst>
                                      </p:cBhvr>
                                      <p:to>
                                        <p:strVal val="visible"/>
                                      </p:to>
                                    </p:set>
                                    <p:animEffect transition="in" filter="fade">
                                      <p:cBhvr>
                                        <p:cTn id="12" dur="1000"/>
                                        <p:tgtEl>
                                          <p:spTgt spid="29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2"/>
                                        </p:tgtEl>
                                        <p:attrNameLst>
                                          <p:attrName>style.visibility</p:attrName>
                                        </p:attrNameLst>
                                      </p:cBhvr>
                                      <p:to>
                                        <p:strVal val="visible"/>
                                      </p:to>
                                    </p:set>
                                    <p:animEffect transition="in" filter="fade">
                                      <p:cBhvr>
                                        <p:cTn id="17" dur="1000"/>
                                        <p:tgtEl>
                                          <p:spTgt spid="30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
                                        </p:tgtEl>
                                        <p:attrNameLst>
                                          <p:attrName>style.visibility</p:attrName>
                                        </p:attrNameLst>
                                      </p:cBhvr>
                                      <p:to>
                                        <p:strVal val="visible"/>
                                      </p:to>
                                    </p:set>
                                    <p:animEffect transition="in" filter="fade">
                                      <p:cBhvr>
                                        <p:cTn id="22" dur="1000"/>
                                        <p:tgtEl>
                                          <p:spTgt spid="30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12"/>
                                        </p:tgtEl>
                                        <p:attrNameLst>
                                          <p:attrName>style.visibility</p:attrName>
                                        </p:attrNameLst>
                                      </p:cBhvr>
                                      <p:to>
                                        <p:strVal val="visible"/>
                                      </p:to>
                                    </p:set>
                                    <p:animEffect transition="in" filter="fade">
                                      <p:cBhvr>
                                        <p:cTn id="27" dur="1000"/>
                                        <p:tgtEl>
                                          <p:spTgt spid="3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43"/>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6</a:t>
            </a: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PENALTIES</a:t>
            </a:r>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1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Motivations</a:t>
            </a:r>
            <a:endParaRPr/>
          </a:p>
        </p:txBody>
      </p:sp>
      <p:sp>
        <p:nvSpPr>
          <p:cNvPr id="104" name="Google Shape;104;p17"/>
          <p:cNvSpPr/>
          <p:nvPr/>
        </p:nvSpPr>
        <p:spPr>
          <a:xfrm>
            <a:off x="827585" y="2132856"/>
            <a:ext cx="7416824"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a:solidFill>
                  <a:schemeClr val="lt1"/>
                </a:solidFill>
                <a:latin typeface="Calibri"/>
                <a:ea typeface="Calibri"/>
                <a:cs typeface="Calibri"/>
                <a:sym typeface="Calibri"/>
              </a:rPr>
              <a:t>Why are you interested in becoming a referee?</a:t>
            </a:r>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4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Penalties</a:t>
            </a:r>
            <a:endParaRPr/>
          </a:p>
        </p:txBody>
      </p:sp>
      <p:pic>
        <p:nvPicPr>
          <p:cNvPr id="329" name="Google Shape;329;p44" descr="Derek - yet another penalty.JPG"/>
          <p:cNvPicPr preferRelativeResize="0"/>
          <p:nvPr/>
        </p:nvPicPr>
        <p:blipFill rotWithShape="1">
          <a:blip r:embed="rId3">
            <a:alphaModFix/>
          </a:blip>
          <a:srcRect/>
          <a:stretch/>
        </p:blipFill>
        <p:spPr>
          <a:xfrm>
            <a:off x="2339752" y="1556792"/>
            <a:ext cx="5568618" cy="4176464"/>
          </a:xfrm>
          <a:prstGeom prst="rect">
            <a:avLst/>
          </a:prstGeom>
          <a:noFill/>
          <a:ln>
            <a:noFill/>
          </a:ln>
        </p:spPr>
      </p:pic>
      <p:sp>
        <p:nvSpPr>
          <p:cNvPr id="330" name="Google Shape;330;p44"/>
          <p:cNvSpPr/>
          <p:nvPr/>
        </p:nvSpPr>
        <p:spPr>
          <a:xfrm>
            <a:off x="323528" y="1988840"/>
            <a:ext cx="8424936" cy="2952328"/>
          </a:xfrm>
          <a:prstGeom prst="rect">
            <a:avLst/>
          </a:prstGeom>
          <a:solidFill>
            <a:srgbClr val="17365D">
              <a:alpha val="53725"/>
            </a:srgbClr>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The non-offending team restarts with a tap at the mark indicated by the referee.</a:t>
            </a:r>
            <a:endParaRPr/>
          </a:p>
          <a:p>
            <a:pPr marL="342900" marR="0" lvl="0" indent="-190500" algn="l" rtl="0">
              <a:lnSpc>
                <a:spcPct val="100000"/>
              </a:lnSpc>
              <a:spcBef>
                <a:spcPts val="0"/>
              </a:spcBef>
              <a:spcAft>
                <a:spcPts val="0"/>
              </a:spcAft>
              <a:buClr>
                <a:schemeClr val="lt1"/>
              </a:buClr>
              <a:buSzPts val="2400"/>
              <a:buFont typeface="Arial"/>
              <a:buNone/>
            </a:pPr>
            <a:endParaRPr sz="2400" b="0" i="0" u="none" strike="noStrike" cap="none">
              <a:solidFill>
                <a:schemeClr val="lt1"/>
              </a:solidFill>
              <a:latin typeface="Arial"/>
              <a:ea typeface="Arial"/>
              <a:cs typeface="Arial"/>
              <a:sym typeface="Arial"/>
            </a:endParaRPr>
          </a:p>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The defending team must retire 10 metres from the </a:t>
            </a:r>
            <a:r>
              <a:rPr lang="en-GB" sz="2400" b="0" i="0" u="sng" strike="noStrike" cap="none">
                <a:solidFill>
                  <a:schemeClr val="lt1"/>
                </a:solidFill>
                <a:latin typeface="Arial"/>
                <a:ea typeface="Arial"/>
                <a:cs typeface="Arial"/>
                <a:sym typeface="Arial"/>
              </a:rPr>
              <a:t>mark</a:t>
            </a:r>
            <a:r>
              <a:rPr lang="en-GB" sz="2400" b="0" i="0" u="none" strike="noStrike" cap="none">
                <a:solidFill>
                  <a:schemeClr val="lt1"/>
                </a:solidFill>
                <a:latin typeface="Arial"/>
                <a:ea typeface="Arial"/>
                <a:cs typeface="Arial"/>
                <a:sym typeface="Arial"/>
              </a:rPr>
              <a:t>.</a:t>
            </a:r>
            <a:endParaRPr/>
          </a:p>
          <a:p>
            <a:pPr marL="0" marR="0" lvl="0" indent="0" algn="l" rtl="0">
              <a:lnSpc>
                <a:spcPct val="100000"/>
              </a:lnSpc>
              <a:spcBef>
                <a:spcPts val="0"/>
              </a:spcBef>
              <a:spcAft>
                <a:spcPts val="0"/>
              </a:spcAft>
              <a:buClr>
                <a:schemeClr val="lt1"/>
              </a:buClr>
              <a:buSzPts val="2200"/>
              <a:buFont typeface="Arial"/>
              <a:buNone/>
            </a:pPr>
            <a:endParaRPr sz="2200" b="1" i="0" u="none" strike="noStrike" cap="none">
              <a:solidFill>
                <a:schemeClr val="lt1"/>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45"/>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Penalties</a:t>
            </a:r>
            <a:endParaRPr/>
          </a:p>
        </p:txBody>
      </p:sp>
      <p:sp>
        <p:nvSpPr>
          <p:cNvPr id="337" name="Google Shape;337;p45"/>
          <p:cNvSpPr/>
          <p:nvPr/>
        </p:nvSpPr>
        <p:spPr>
          <a:xfrm>
            <a:off x="323528" y="1988840"/>
            <a:ext cx="8424936" cy="1080120"/>
          </a:xfrm>
          <a:prstGeom prst="rect">
            <a:avLst/>
          </a:prstGeom>
          <a:solidFill>
            <a:srgbClr val="17365D">
              <a:alpha val="53725"/>
            </a:srgbClr>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What actions/situations result in a penalty?</a:t>
            </a:r>
            <a:endParaRPr sz="2200" b="1" i="0" u="none" strike="noStrike" cap="none">
              <a:solidFill>
                <a:schemeClr val="lt1"/>
              </a:solidFill>
              <a:latin typeface="Arial"/>
              <a:ea typeface="Arial"/>
              <a:cs typeface="Arial"/>
              <a:sym typeface="Arial"/>
            </a:endParaRPr>
          </a:p>
        </p:txBody>
      </p:sp>
      <p:graphicFrame>
        <p:nvGraphicFramePr>
          <p:cNvPr id="338" name="Google Shape;338;p45"/>
          <p:cNvGraphicFramePr/>
          <p:nvPr/>
        </p:nvGraphicFramePr>
        <p:xfrm>
          <a:off x="1979712" y="3212976"/>
          <a:ext cx="5400600" cy="2699004"/>
        </p:xfrm>
        <a:graphic>
          <a:graphicData uri="http://schemas.openxmlformats.org/drawingml/2006/table">
            <a:tbl>
              <a:tblPr firstRow="1" firstCol="1" bandRow="1">
                <a:noFill/>
                <a:tableStyleId>{76BEE89C-0D4F-4F47-8D5D-D7F0E64E2907}</a:tableStyleId>
              </a:tblPr>
              <a:tblGrid>
                <a:gridCol w="2700675">
                  <a:extLst>
                    <a:ext uri="{9D8B030D-6E8A-4147-A177-3AD203B41FA5}">
                      <a16:colId xmlns:a16="http://schemas.microsoft.com/office/drawing/2014/main" val="20000"/>
                    </a:ext>
                  </a:extLst>
                </a:gridCol>
                <a:gridCol w="2699925">
                  <a:extLst>
                    <a:ext uri="{9D8B030D-6E8A-4147-A177-3AD203B41FA5}">
                      <a16:colId xmlns:a16="http://schemas.microsoft.com/office/drawing/2014/main" val="20001"/>
                    </a:ext>
                  </a:extLst>
                </a:gridCol>
              </a:tblGrid>
              <a:tr h="234925">
                <a:tc>
                  <a:txBody>
                    <a:bodyPr/>
                    <a:lstStyle/>
                    <a:p>
                      <a:pPr marL="0" marR="0" lvl="0" indent="0" algn="l" rtl="0">
                        <a:lnSpc>
                          <a:spcPct val="115000"/>
                        </a:lnSpc>
                        <a:spcBef>
                          <a:spcPts val="0"/>
                        </a:spcBef>
                        <a:spcAft>
                          <a:spcPts val="0"/>
                        </a:spcAft>
                        <a:buNone/>
                      </a:pPr>
                      <a:r>
                        <a:rPr lang="en-GB" sz="1400" u="none" strike="noStrike" cap="none"/>
                        <a:t>Situation</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Outcome</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0"/>
                  </a:ext>
                </a:extLst>
              </a:tr>
              <a:tr h="234925">
                <a:tc>
                  <a:txBody>
                    <a:bodyPr/>
                    <a:lstStyle/>
                    <a:p>
                      <a:pPr marL="0" marR="0" lvl="0" indent="0" algn="l" rtl="0">
                        <a:lnSpc>
                          <a:spcPct val="115000"/>
                        </a:lnSpc>
                        <a:spcBef>
                          <a:spcPts val="0"/>
                        </a:spcBef>
                        <a:spcAft>
                          <a:spcPts val="0"/>
                        </a:spcAft>
                        <a:buNone/>
                      </a:pPr>
                      <a:r>
                        <a:rPr lang="en-GB" sz="1400" u="none" strike="noStrike" cap="none"/>
                        <a:t>Incorrect Substitution</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1"/>
                  </a:ext>
                </a:extLst>
              </a:tr>
              <a:tr h="234925">
                <a:tc>
                  <a:txBody>
                    <a:bodyPr/>
                    <a:lstStyle/>
                    <a:p>
                      <a:pPr marL="0" marR="0" lvl="0" indent="0" algn="l" rtl="0">
                        <a:lnSpc>
                          <a:spcPct val="115000"/>
                        </a:lnSpc>
                        <a:spcBef>
                          <a:spcPts val="0"/>
                        </a:spcBef>
                        <a:spcAft>
                          <a:spcPts val="0"/>
                        </a:spcAft>
                        <a:buNone/>
                      </a:pPr>
                      <a:r>
                        <a:rPr lang="en-GB" sz="1400" u="none" strike="noStrike" cap="none"/>
                        <a:t>Touch and Pass</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2"/>
                  </a:ext>
                </a:extLst>
              </a:tr>
              <a:tr h="234925">
                <a:tc>
                  <a:txBody>
                    <a:bodyPr/>
                    <a:lstStyle/>
                    <a:p>
                      <a:pPr marL="0" marR="0" lvl="0" indent="0" algn="l" rtl="0">
                        <a:lnSpc>
                          <a:spcPct val="115000"/>
                        </a:lnSpc>
                        <a:spcBef>
                          <a:spcPts val="0"/>
                        </a:spcBef>
                        <a:spcAft>
                          <a:spcPts val="0"/>
                        </a:spcAft>
                        <a:buNone/>
                      </a:pPr>
                      <a:r>
                        <a:rPr lang="en-GB" sz="1400" u="none" strike="noStrike" cap="none"/>
                        <a:t>Forward Pass</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3"/>
                  </a:ext>
                </a:extLst>
              </a:tr>
              <a:tr h="243100">
                <a:tc>
                  <a:txBody>
                    <a:bodyPr/>
                    <a:lstStyle/>
                    <a:p>
                      <a:pPr marL="0" marR="0" lvl="0" indent="0" algn="l" rtl="0">
                        <a:lnSpc>
                          <a:spcPct val="115000"/>
                        </a:lnSpc>
                        <a:spcBef>
                          <a:spcPts val="0"/>
                        </a:spcBef>
                        <a:spcAft>
                          <a:spcPts val="0"/>
                        </a:spcAft>
                        <a:buNone/>
                      </a:pPr>
                      <a:r>
                        <a:rPr lang="en-GB" sz="1400" u="none" strike="noStrike" cap="none"/>
                        <a:t>Rollball past the mark</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4"/>
                  </a:ext>
                </a:extLst>
              </a:tr>
              <a:tr h="234925">
                <a:tc>
                  <a:txBody>
                    <a:bodyPr/>
                    <a:lstStyle/>
                    <a:p>
                      <a:pPr marL="0" marR="0" lvl="0" indent="0" algn="l" rtl="0">
                        <a:lnSpc>
                          <a:spcPct val="115000"/>
                        </a:lnSpc>
                        <a:spcBef>
                          <a:spcPts val="0"/>
                        </a:spcBef>
                        <a:spcAft>
                          <a:spcPts val="0"/>
                        </a:spcAft>
                        <a:buNone/>
                      </a:pPr>
                      <a:r>
                        <a:rPr lang="en-GB" sz="1400" u="none" strike="noStrike" cap="none"/>
                        <a:t>Obstruction</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5"/>
                  </a:ext>
                </a:extLst>
              </a:tr>
              <a:tr h="234925">
                <a:tc>
                  <a:txBody>
                    <a:bodyPr/>
                    <a:lstStyle/>
                    <a:p>
                      <a:pPr marL="0" marR="0" lvl="0" indent="0" algn="l" rtl="0">
                        <a:lnSpc>
                          <a:spcPct val="115000"/>
                        </a:lnSpc>
                        <a:spcBef>
                          <a:spcPts val="0"/>
                        </a:spcBef>
                        <a:spcAft>
                          <a:spcPts val="0"/>
                        </a:spcAft>
                        <a:buNone/>
                      </a:pPr>
                      <a:r>
                        <a:rPr lang="en-GB" sz="1400" u="none" strike="noStrike" cap="none"/>
                        <a:t>Over-physical touch</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6"/>
                  </a:ext>
                </a:extLst>
              </a:tr>
              <a:tr h="234925">
                <a:tc>
                  <a:txBody>
                    <a:bodyPr/>
                    <a:lstStyle/>
                    <a:p>
                      <a:pPr marL="0" marR="0" lvl="0" indent="0" algn="l" rtl="0">
                        <a:lnSpc>
                          <a:spcPct val="115000"/>
                        </a:lnSpc>
                        <a:spcBef>
                          <a:spcPts val="0"/>
                        </a:spcBef>
                        <a:spcAft>
                          <a:spcPts val="0"/>
                        </a:spcAft>
                        <a:buNone/>
                      </a:pPr>
                      <a:r>
                        <a:rPr lang="en-GB" sz="1400" u="none" strike="noStrike" cap="none"/>
                        <a:t>Phantom Touch</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7"/>
                  </a:ext>
                </a:extLst>
              </a:tr>
              <a:tr h="234925">
                <a:tc>
                  <a:txBody>
                    <a:bodyPr/>
                    <a:lstStyle/>
                    <a:p>
                      <a:pPr marL="0" marR="0" lvl="0" indent="0" algn="l" rtl="0">
                        <a:lnSpc>
                          <a:spcPct val="115000"/>
                        </a:lnSpc>
                        <a:spcBef>
                          <a:spcPts val="0"/>
                        </a:spcBef>
                        <a:spcAft>
                          <a:spcPts val="0"/>
                        </a:spcAft>
                        <a:buNone/>
                      </a:pPr>
                      <a:r>
                        <a:rPr lang="en-GB" sz="1400" u="none" strike="noStrike" cap="none"/>
                        <a:t>Offside</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8"/>
                  </a:ext>
                </a:extLst>
              </a:tr>
              <a:tr h="234925">
                <a:tc>
                  <a:txBody>
                    <a:bodyPr/>
                    <a:lstStyle/>
                    <a:p>
                      <a:pPr marL="0" marR="0" lvl="0" indent="0" algn="l" rtl="0">
                        <a:lnSpc>
                          <a:spcPct val="115000"/>
                        </a:lnSpc>
                        <a:spcBef>
                          <a:spcPts val="0"/>
                        </a:spcBef>
                        <a:spcAft>
                          <a:spcPts val="0"/>
                        </a:spcAft>
                        <a:buNone/>
                      </a:pPr>
                      <a:r>
                        <a:rPr lang="en-GB" sz="1400" u="none" strike="noStrike" cap="none"/>
                        <a:t>Voluntary Rollball</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9"/>
                  </a:ext>
                </a:extLst>
              </a:tr>
              <a:tr h="234925">
                <a:tc>
                  <a:txBody>
                    <a:bodyPr/>
                    <a:lstStyle/>
                    <a:p>
                      <a:pPr marL="0" marR="0" lvl="0" indent="0" algn="l" rtl="0">
                        <a:lnSpc>
                          <a:spcPct val="115000"/>
                        </a:lnSpc>
                        <a:spcBef>
                          <a:spcPts val="0"/>
                        </a:spcBef>
                        <a:spcAft>
                          <a:spcPts val="0"/>
                        </a:spcAft>
                        <a:buNone/>
                      </a:pPr>
                      <a:r>
                        <a:rPr lang="en-GB" sz="1400" u="none" strike="noStrike" cap="none"/>
                        <a:t>Misconduct (eg backchat)</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None/>
                      </a:pPr>
                      <a:r>
                        <a:rPr lang="en-GB" sz="1400" u="none" strike="noStrike" cap="none"/>
                        <a:t>Penalty</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1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8"/>
                                        </p:tgtEl>
                                        <p:attrNameLst>
                                          <p:attrName>style.visibility</p:attrName>
                                        </p:attrNameLst>
                                      </p:cBhvr>
                                      <p:to>
                                        <p:strVal val="visible"/>
                                      </p:to>
                                    </p:set>
                                    <p:animEffect transition="in" filter="fade">
                                      <p:cBhvr>
                                        <p:cTn id="7" dur="500"/>
                                        <p:tgtEl>
                                          <p:spTgt spid="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46"/>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CHAPTER 7</a:t>
            </a:r>
            <a:r>
              <a:rPr lang="en-GB" sz="4410" b="1" i="0" u="none" strike="noStrike" cap="none">
                <a:solidFill>
                  <a:schemeClr val="dk1"/>
                </a:solidFill>
                <a:latin typeface="Arial"/>
                <a:ea typeface="Arial"/>
                <a:cs typeface="Arial"/>
                <a:sym typeface="Arial"/>
              </a:rPr>
              <a:t/>
            </a:r>
            <a:br>
              <a:rPr lang="en-GB" sz="441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INTERCHANGES</a:t>
            </a:r>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pic>
        <p:nvPicPr>
          <p:cNvPr id="349" name="Google Shape;349;p47" descr="http://www.google.co.uk/url?sa=i&amp;source=images&amp;cd=&amp;ved=0CAUQjBw&amp;url=http%3A%2F%2Fwww-static4.spulsecdn.net%2Fpics%2F00%2F01%2F44%2F74%2F1447438_1_O.jpg&amp;ei=c8QqVYH9J4bgOJzHgNgF&amp;psig=AFQjCNHdjAA1eLzd2Xdwf4h7YBekPuMiZA&amp;ust=1428952563727128"/>
          <p:cNvPicPr preferRelativeResize="0"/>
          <p:nvPr/>
        </p:nvPicPr>
        <p:blipFill rotWithShape="1">
          <a:blip r:embed="rId3">
            <a:alphaModFix/>
          </a:blip>
          <a:srcRect/>
          <a:stretch/>
        </p:blipFill>
        <p:spPr>
          <a:xfrm>
            <a:off x="-324544" y="1966698"/>
            <a:ext cx="6937875" cy="4869160"/>
          </a:xfrm>
          <a:prstGeom prst="rect">
            <a:avLst/>
          </a:prstGeom>
          <a:noFill/>
          <a:ln>
            <a:noFill/>
          </a:ln>
        </p:spPr>
      </p:pic>
      <p:sp>
        <p:nvSpPr>
          <p:cNvPr id="350" name="Google Shape;350;p4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Interchanges</a:t>
            </a:r>
            <a:endParaRPr/>
          </a:p>
        </p:txBody>
      </p:sp>
      <p:sp>
        <p:nvSpPr>
          <p:cNvPr id="351" name="Google Shape;351;p47"/>
          <p:cNvSpPr txBox="1">
            <a:spLocks noGrp="1"/>
          </p:cNvSpPr>
          <p:nvPr>
            <p:ph type="body" idx="1"/>
          </p:nvPr>
        </p:nvSpPr>
        <p:spPr>
          <a:xfrm>
            <a:off x="827584" y="1484784"/>
            <a:ext cx="7330008" cy="46805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520"/>
              <a:buFont typeface="Arial"/>
              <a:buNone/>
            </a:pPr>
            <a:r>
              <a:rPr lang="en-GB" sz="2800" b="0" i="0" u="none" strike="noStrike" cap="none">
                <a:solidFill>
                  <a:schemeClr val="dk1"/>
                </a:solidFill>
                <a:latin typeface="Calibri"/>
                <a:ea typeface="Calibri"/>
                <a:cs typeface="Calibri"/>
                <a:sym typeface="Calibri"/>
              </a:rPr>
              <a:t> Players need to sub on and off – so do refs!</a:t>
            </a:r>
            <a:endParaRPr/>
          </a:p>
        </p:txBody>
      </p:sp>
      <p:sp>
        <p:nvSpPr>
          <p:cNvPr id="352" name="Google Shape;352;p47"/>
          <p:cNvSpPr/>
          <p:nvPr/>
        </p:nvSpPr>
        <p:spPr>
          <a:xfrm>
            <a:off x="827584" y="2132856"/>
            <a:ext cx="8145253"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520"/>
              <a:buFont typeface="Calibri"/>
              <a:buNone/>
            </a:pPr>
            <a:r>
              <a:rPr lang="en-GB" sz="2800" b="0" i="0" u="none" strike="noStrike" cap="none" dirty="0">
                <a:solidFill>
                  <a:schemeClr val="lt1"/>
                </a:solidFill>
                <a:latin typeface="Calibri"/>
                <a:ea typeface="Calibri"/>
                <a:cs typeface="Calibri"/>
                <a:sym typeface="Calibri"/>
              </a:rPr>
              <a:t>Why?</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Share the workload</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Avoid tiredness/improve decision making ability</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Teamwork – touch is unique in not having separate set on/off field referees</a:t>
            </a:r>
            <a:endParaRPr dirty="0"/>
          </a:p>
          <a:p>
            <a:pPr marL="800100" marR="0" lvl="1" indent="-205740" algn="l" rtl="0">
              <a:lnSpc>
                <a:spcPct val="100000"/>
              </a:lnSpc>
              <a:spcBef>
                <a:spcPts val="0"/>
              </a:spcBef>
              <a:spcAft>
                <a:spcPts val="0"/>
              </a:spcAft>
              <a:buClr>
                <a:schemeClr val="lt1"/>
              </a:buClr>
              <a:buSzPts val="2160"/>
              <a:buFont typeface="Arial"/>
              <a:buNone/>
            </a:pPr>
            <a:endParaRPr sz="2400" b="0" i="0" u="none" strike="noStrike" cap="none" dirty="0">
              <a:solidFill>
                <a:srgbClr val="000000"/>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5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48"/>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Interchanges</a:t>
            </a:r>
            <a:endParaRPr/>
          </a:p>
        </p:txBody>
      </p:sp>
      <p:pic>
        <p:nvPicPr>
          <p:cNvPr id="359" name="Google Shape;359;p48" descr="http://www.google.co.uk/url?sa=i&amp;source=images&amp;cd=&amp;ved=0CAUQjBw&amp;url=http%3A%2F%2Fi.istockimg.com%2Ffile_thumbview_approve%2F12764922%2F3%2Fstock-illustration-12764922-iso-icon-game-plan.jpg&amp;ei=gcYqVbmNOYjJPdDZgPgK&amp;psig=AFQjCNFDe0jA3SBprryPGtkiCqFlZUUG5Q&amp;ust=1428953090017062"/>
          <p:cNvPicPr preferRelativeResize="0"/>
          <p:nvPr/>
        </p:nvPicPr>
        <p:blipFill rotWithShape="1">
          <a:blip r:embed="rId3">
            <a:alphaModFix/>
          </a:blip>
          <a:srcRect/>
          <a:stretch/>
        </p:blipFill>
        <p:spPr>
          <a:xfrm>
            <a:off x="3982560" y="764704"/>
            <a:ext cx="5004854" cy="4715104"/>
          </a:xfrm>
          <a:prstGeom prst="rect">
            <a:avLst/>
          </a:prstGeom>
          <a:noFill/>
          <a:ln>
            <a:noFill/>
          </a:ln>
        </p:spPr>
      </p:pic>
      <p:sp>
        <p:nvSpPr>
          <p:cNvPr id="360" name="Google Shape;360;p48"/>
          <p:cNvSpPr/>
          <p:nvPr/>
        </p:nvSpPr>
        <p:spPr>
          <a:xfrm>
            <a:off x="819235" y="2132856"/>
            <a:ext cx="8145253" cy="223224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520"/>
              <a:buFont typeface="Calibri"/>
              <a:buNone/>
            </a:pPr>
            <a:r>
              <a:rPr lang="en-GB" sz="2800" b="0" i="0" u="none" strike="noStrike" cap="none" dirty="0">
                <a:solidFill>
                  <a:schemeClr val="lt1"/>
                </a:solidFill>
                <a:latin typeface="Calibri"/>
                <a:ea typeface="Calibri"/>
                <a:cs typeface="Calibri"/>
                <a:sym typeface="Calibri"/>
              </a:rPr>
              <a:t>When?</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Score</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Change of possession</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Penalty</a:t>
            </a:r>
            <a:endParaRPr dirty="0"/>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Player subbing </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0">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60">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49"/>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Interchanges</a:t>
            </a:r>
            <a:endParaRPr/>
          </a:p>
        </p:txBody>
      </p:sp>
      <p:sp>
        <p:nvSpPr>
          <p:cNvPr id="368" name="Google Shape;368;p49"/>
          <p:cNvSpPr/>
          <p:nvPr/>
        </p:nvSpPr>
        <p:spPr>
          <a:xfrm>
            <a:off x="899592" y="1399848"/>
            <a:ext cx="7992888" cy="661000"/>
          </a:xfrm>
          <a:prstGeom prst="rect">
            <a:avLst/>
          </a:prstGeom>
          <a:solidFill>
            <a:srgbClr val="17365D">
              <a:alpha val="35686"/>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rgbClr val="000000"/>
                </a:solidFill>
                <a:latin typeface="Arial"/>
                <a:ea typeface="Arial"/>
                <a:cs typeface="Arial"/>
                <a:sym typeface="Arial"/>
              </a:rPr>
              <a:t>Where?</a:t>
            </a:r>
            <a:endParaRPr/>
          </a:p>
        </p:txBody>
      </p:sp>
      <p:grpSp>
        <p:nvGrpSpPr>
          <p:cNvPr id="7" name="Groupe 4"/>
          <p:cNvGrpSpPr>
            <a:grpSpLocks/>
          </p:cNvGrpSpPr>
          <p:nvPr/>
        </p:nvGrpSpPr>
        <p:grpSpPr bwMode="auto">
          <a:xfrm>
            <a:off x="1996739" y="2682814"/>
            <a:ext cx="4412688" cy="2876521"/>
            <a:chOff x="1764248" y="2220297"/>
            <a:chExt cx="5760000" cy="4279570"/>
          </a:xfrm>
        </p:grpSpPr>
        <p:grpSp>
          <p:nvGrpSpPr>
            <p:cNvPr id="8" name="Groupe 2"/>
            <p:cNvGrpSpPr>
              <a:grpSpLocks/>
            </p:cNvGrpSpPr>
            <p:nvPr/>
          </p:nvGrpSpPr>
          <p:grpSpPr bwMode="auto">
            <a:xfrm>
              <a:off x="1764248" y="2564904"/>
              <a:ext cx="5760000" cy="3600000"/>
              <a:chOff x="1331913" y="2927349"/>
              <a:chExt cx="5760000" cy="3600000"/>
            </a:xfrm>
          </p:grpSpPr>
          <p:sp>
            <p:nvSpPr>
              <p:cNvPr id="13"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14"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5"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6"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7"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9" name="Rectangle 3"/>
            <p:cNvSpPr>
              <a:spLocks noChangeArrowheads="1"/>
            </p:cNvSpPr>
            <p:nvPr/>
          </p:nvSpPr>
          <p:spPr bwMode="auto">
            <a:xfrm>
              <a:off x="4284248" y="2438375"/>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0" name="Rectangle 39"/>
            <p:cNvSpPr>
              <a:spLocks noChangeArrowheads="1"/>
            </p:cNvSpPr>
            <p:nvPr/>
          </p:nvSpPr>
          <p:spPr bwMode="auto">
            <a:xfrm>
              <a:off x="4284248" y="6174676"/>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1"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12"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grpSp>
        <p:nvGrpSpPr>
          <p:cNvPr id="21" name="Groupe 20"/>
          <p:cNvGrpSpPr/>
          <p:nvPr/>
        </p:nvGrpSpPr>
        <p:grpSpPr>
          <a:xfrm>
            <a:off x="357165" y="2901988"/>
            <a:ext cx="5776470" cy="2438769"/>
            <a:chOff x="357165" y="2901988"/>
            <a:chExt cx="5776470" cy="2438769"/>
          </a:xfrm>
        </p:grpSpPr>
        <p:grpSp>
          <p:nvGrpSpPr>
            <p:cNvPr id="19" name="Groupe 18"/>
            <p:cNvGrpSpPr/>
            <p:nvPr/>
          </p:nvGrpSpPr>
          <p:grpSpPr>
            <a:xfrm>
              <a:off x="357165" y="2901988"/>
              <a:ext cx="5776470" cy="2438769"/>
              <a:chOff x="357165" y="2901988"/>
              <a:chExt cx="5776470" cy="2438769"/>
            </a:xfrm>
          </p:grpSpPr>
          <p:sp>
            <p:nvSpPr>
              <p:cNvPr id="6" name="Rectangle 5"/>
              <p:cNvSpPr/>
              <p:nvPr/>
            </p:nvSpPr>
            <p:spPr>
              <a:xfrm>
                <a:off x="2272533" y="2934011"/>
                <a:ext cx="3861102" cy="586468"/>
              </a:xfrm>
              <a:prstGeom prst="rect">
                <a:avLst/>
              </a:prstGeom>
              <a:pattFill prst="dkUpDiag">
                <a:fgClr>
                  <a:srgbClr val="C00000"/>
                </a:fgClr>
                <a:bgClr>
                  <a:schemeClr val="bg1"/>
                </a:bgClr>
              </a:pattFill>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cxnSp>
            <p:nvCxnSpPr>
              <p:cNvPr id="4" name="Connecteur droit avec flèche 3"/>
              <p:cNvCxnSpPr/>
              <p:nvPr/>
            </p:nvCxnSpPr>
            <p:spPr>
              <a:xfrm>
                <a:off x="1708030" y="2901988"/>
                <a:ext cx="8627" cy="61849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5" name="ZoneTexte 4"/>
              <p:cNvSpPr txBox="1"/>
              <p:nvPr/>
            </p:nvSpPr>
            <p:spPr>
              <a:xfrm>
                <a:off x="357165" y="2949623"/>
                <a:ext cx="1276911" cy="523220"/>
              </a:xfrm>
              <a:prstGeom prst="rect">
                <a:avLst/>
              </a:prstGeom>
              <a:noFill/>
            </p:spPr>
            <p:txBody>
              <a:bodyPr wrap="square" rtlCol="0">
                <a:spAutoFit/>
              </a:bodyPr>
              <a:lstStyle/>
              <a:p>
                <a:pPr algn="r"/>
                <a:r>
                  <a:rPr lang="fr-FR" dirty="0" smtClean="0"/>
                  <a:t>10m</a:t>
                </a:r>
                <a:br>
                  <a:rPr lang="fr-FR" dirty="0" smtClean="0"/>
                </a:br>
                <a:r>
                  <a:rPr lang="fr-FR" dirty="0" err="1"/>
                  <a:t>F</a:t>
                </a:r>
                <a:r>
                  <a:rPr lang="fr-FR" dirty="0" err="1" smtClean="0"/>
                  <a:t>rom</a:t>
                </a:r>
                <a:r>
                  <a:rPr lang="fr-FR" dirty="0" smtClean="0"/>
                  <a:t> </a:t>
                </a:r>
                <a:r>
                  <a:rPr lang="fr-FR" dirty="0" err="1" smtClean="0"/>
                  <a:t>sideline</a:t>
                </a:r>
                <a:endParaRPr lang="fr-FR" dirty="0"/>
              </a:p>
            </p:txBody>
          </p:sp>
          <p:sp>
            <p:nvSpPr>
              <p:cNvPr id="23" name="Rectangle 22"/>
              <p:cNvSpPr/>
              <p:nvPr/>
            </p:nvSpPr>
            <p:spPr>
              <a:xfrm>
                <a:off x="2272532" y="4754289"/>
                <a:ext cx="3861102" cy="586468"/>
              </a:xfrm>
              <a:prstGeom prst="rect">
                <a:avLst/>
              </a:prstGeom>
              <a:pattFill prst="dkUpDiag">
                <a:fgClr>
                  <a:srgbClr val="C00000"/>
                </a:fgClr>
                <a:bgClr>
                  <a:schemeClr val="bg1"/>
                </a:bgClr>
              </a:pattFill>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grpSp>
        <p:sp>
          <p:nvSpPr>
            <p:cNvPr id="20" name="ZoneTexte 19"/>
            <p:cNvSpPr txBox="1"/>
            <p:nvPr/>
          </p:nvSpPr>
          <p:spPr>
            <a:xfrm>
              <a:off x="2831482" y="2980400"/>
              <a:ext cx="2743200" cy="461665"/>
            </a:xfrm>
            <a:prstGeom prst="rect">
              <a:avLst/>
            </a:prstGeom>
            <a:noFill/>
          </p:spPr>
          <p:txBody>
            <a:bodyPr wrap="square" rtlCol="0">
              <a:spAutoFit/>
            </a:bodyPr>
            <a:lstStyle/>
            <a:p>
              <a:pPr algn="ctr"/>
              <a:r>
                <a:rPr lang="fr-FR" sz="2400" b="1" dirty="0" err="1" smtClean="0">
                  <a:solidFill>
                    <a:schemeClr val="accent2"/>
                  </a:solidFill>
                </a:rPr>
                <a:t>Interchange</a:t>
              </a:r>
              <a:r>
                <a:rPr lang="fr-FR" sz="2400" b="1" dirty="0" smtClean="0">
                  <a:solidFill>
                    <a:schemeClr val="accent2"/>
                  </a:solidFill>
                </a:rPr>
                <a:t> area</a:t>
              </a:r>
              <a:endParaRPr lang="fr-FR" sz="2400" b="1" dirty="0">
                <a:solidFill>
                  <a:schemeClr val="accent2"/>
                </a:solidFill>
              </a:endParaRPr>
            </a:p>
          </p:txBody>
        </p:sp>
        <p:sp>
          <p:nvSpPr>
            <p:cNvPr id="26" name="ZoneTexte 25"/>
            <p:cNvSpPr txBox="1"/>
            <p:nvPr/>
          </p:nvSpPr>
          <p:spPr>
            <a:xfrm>
              <a:off x="2831482" y="4842395"/>
              <a:ext cx="2743200" cy="461665"/>
            </a:xfrm>
            <a:prstGeom prst="rect">
              <a:avLst/>
            </a:prstGeom>
            <a:noFill/>
          </p:spPr>
          <p:txBody>
            <a:bodyPr wrap="square" rtlCol="0">
              <a:spAutoFit/>
            </a:bodyPr>
            <a:lstStyle/>
            <a:p>
              <a:pPr algn="ctr"/>
              <a:r>
                <a:rPr lang="fr-FR" sz="2400" b="1" dirty="0" err="1" smtClean="0">
                  <a:solidFill>
                    <a:schemeClr val="accent2"/>
                  </a:solidFill>
                </a:rPr>
                <a:t>Interchange</a:t>
              </a:r>
              <a:r>
                <a:rPr lang="fr-FR" sz="2400" b="1" dirty="0" smtClean="0">
                  <a:solidFill>
                    <a:schemeClr val="accent2"/>
                  </a:solidFill>
                </a:rPr>
                <a:t> area</a:t>
              </a:r>
              <a:endParaRPr lang="fr-FR" sz="2400" b="1" dirty="0">
                <a:solidFill>
                  <a:schemeClr val="accent2"/>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50"/>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8</a:t>
            </a:r>
            <a:br>
              <a:rPr lang="en-GB" sz="441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SCORING</a:t>
            </a:r>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p5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Scoring</a:t>
            </a:r>
            <a:endParaRPr/>
          </a:p>
        </p:txBody>
      </p:sp>
      <p:pic>
        <p:nvPicPr>
          <p:cNvPr id="380" name="Google Shape;380;p51" descr="http://www.englandtouch.org.uk/wp/wp-content/uploads/Clipboard02.png"/>
          <p:cNvPicPr preferRelativeResize="0"/>
          <p:nvPr/>
        </p:nvPicPr>
        <p:blipFill rotWithShape="1">
          <a:blip r:embed="rId3">
            <a:alphaModFix/>
          </a:blip>
          <a:srcRect/>
          <a:stretch/>
        </p:blipFill>
        <p:spPr>
          <a:xfrm>
            <a:off x="-36512" y="2636912"/>
            <a:ext cx="7174038" cy="4770736"/>
          </a:xfrm>
          <a:prstGeom prst="rect">
            <a:avLst/>
          </a:prstGeom>
          <a:noFill/>
          <a:ln>
            <a:noFill/>
          </a:ln>
        </p:spPr>
      </p:pic>
      <p:sp>
        <p:nvSpPr>
          <p:cNvPr id="381" name="Google Shape;381;p51"/>
          <p:cNvSpPr/>
          <p:nvPr/>
        </p:nvSpPr>
        <p:spPr>
          <a:xfrm>
            <a:off x="827584" y="1844824"/>
            <a:ext cx="8145253"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a:solidFill>
                  <a:schemeClr val="lt1"/>
                </a:solidFill>
                <a:latin typeface="Arial"/>
                <a:ea typeface="Arial"/>
                <a:cs typeface="Arial"/>
                <a:sym typeface="Arial"/>
              </a:rPr>
              <a:t>A touchdown is scored when the ball is placed on the ground within the touchdown zone in a controlled manner</a:t>
            </a:r>
            <a:endParaRPr/>
          </a:p>
          <a:p>
            <a:pPr marL="800100" marR="0" lvl="1" indent="-205740" algn="l" rtl="0">
              <a:spcBef>
                <a:spcPts val="0"/>
              </a:spcBef>
              <a:spcAft>
                <a:spcPts val="0"/>
              </a:spcAft>
              <a:buClr>
                <a:schemeClr val="dk1"/>
              </a:buClr>
              <a:buSzPts val="2160"/>
              <a:buFont typeface="Arial"/>
              <a:buNone/>
            </a:pPr>
            <a:endParaRPr sz="2400" b="0" i="0" u="none" strike="noStrike" cap="none">
              <a:solidFill>
                <a:schemeClr val="lt1"/>
              </a:solidFill>
              <a:latin typeface="Calibri"/>
              <a:ea typeface="Calibri"/>
              <a:cs typeface="Calibri"/>
              <a:sym typeface="Calibri"/>
            </a:endParaRPr>
          </a:p>
          <a:p>
            <a:pPr marL="800100" marR="0" lvl="1" indent="-342900" algn="l" rtl="0">
              <a:spcBef>
                <a:spcPts val="0"/>
              </a:spcBef>
              <a:spcAft>
                <a:spcPts val="0"/>
              </a:spcAft>
              <a:buClr>
                <a:schemeClr val="lt1"/>
              </a:buClr>
              <a:buSzPts val="2160"/>
              <a:buFont typeface="Arial"/>
              <a:buChar char="•"/>
            </a:pPr>
            <a:r>
              <a:rPr lang="en-GB" sz="2400" b="0" i="0" u="none" strike="noStrike" cap="none">
                <a:solidFill>
                  <a:schemeClr val="lt1"/>
                </a:solidFill>
                <a:latin typeface="Arial"/>
                <a:ea typeface="Arial"/>
                <a:cs typeface="Arial"/>
                <a:sym typeface="Arial"/>
              </a:rPr>
              <a:t> A touchdown is worth 1 point.</a:t>
            </a:r>
            <a:endParaRPr/>
          </a:p>
          <a:p>
            <a:pPr marL="800100" marR="0" lvl="1" indent="-205740" algn="l" rtl="0">
              <a:spcBef>
                <a:spcPts val="0"/>
              </a:spcBef>
              <a:spcAft>
                <a:spcPts val="0"/>
              </a:spcAft>
              <a:buClr>
                <a:schemeClr val="dk1"/>
              </a:buClr>
              <a:buSzPts val="2160"/>
              <a:buFont typeface="Arial"/>
              <a:buNone/>
            </a:pPr>
            <a:endParaRPr sz="2400" b="0" i="0" u="none" strike="noStrike" cap="none">
              <a:solidFill>
                <a:schemeClr val="lt1"/>
              </a:solidFill>
              <a:latin typeface="Calibri"/>
              <a:ea typeface="Calibri"/>
              <a:cs typeface="Calibri"/>
              <a:sym typeface="Calibri"/>
            </a:endParaRPr>
          </a:p>
          <a:p>
            <a:pPr marL="800100" marR="0" lvl="1" indent="-342900" algn="l" rtl="0">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Half cannot score (turnover)</a:t>
            </a:r>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pic>
        <p:nvPicPr>
          <p:cNvPr id="388" name="Google Shape;388;p52" descr="https://encrypted-tbn2.gstatic.com/images?q=tbn:ANd9GcTK5r2dEQ94RbMPS_teR5AzZn99M8buhVMcMk6IyuSm1QxdqJUg"/>
          <p:cNvPicPr preferRelativeResize="0"/>
          <p:nvPr/>
        </p:nvPicPr>
        <p:blipFill rotWithShape="1">
          <a:blip r:embed="rId3">
            <a:alphaModFix/>
          </a:blip>
          <a:srcRect/>
          <a:stretch/>
        </p:blipFill>
        <p:spPr>
          <a:xfrm>
            <a:off x="5131893" y="3933056"/>
            <a:ext cx="2410372" cy="1728192"/>
          </a:xfrm>
          <a:prstGeom prst="rect">
            <a:avLst/>
          </a:prstGeom>
          <a:noFill/>
          <a:ln>
            <a:noFill/>
          </a:ln>
        </p:spPr>
      </p:pic>
      <p:sp>
        <p:nvSpPr>
          <p:cNvPr id="389" name="Google Shape;389;p52"/>
          <p:cNvSpPr txBox="1"/>
          <p:nvPr/>
        </p:nvSpPr>
        <p:spPr>
          <a:xfrm>
            <a:off x="806896" y="591270"/>
            <a:ext cx="8229600" cy="1079524"/>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4960"/>
              <a:buFont typeface="Calibri"/>
              <a:buNone/>
            </a:pPr>
            <a:r>
              <a:rPr lang="en-GB" sz="4960" b="1">
                <a:solidFill>
                  <a:schemeClr val="dk1"/>
                </a:solidFill>
                <a:latin typeface="Calibri"/>
                <a:ea typeface="Calibri"/>
                <a:cs typeface="Calibri"/>
                <a:sym typeface="Calibri"/>
              </a:rPr>
              <a:t>Defence Policy </a:t>
            </a:r>
            <a:endParaRPr/>
          </a:p>
          <a:p>
            <a:pPr marL="0" marR="0" lvl="0" indent="0" algn="l" rtl="0">
              <a:lnSpc>
                <a:spcPct val="80000"/>
              </a:lnSpc>
              <a:spcBef>
                <a:spcPts val="0"/>
              </a:spcBef>
              <a:spcAft>
                <a:spcPts val="0"/>
              </a:spcAft>
              <a:buClr>
                <a:schemeClr val="dk1"/>
              </a:buClr>
              <a:buSzPts val="2790"/>
              <a:buFont typeface="Calibri"/>
              <a:buNone/>
            </a:pPr>
            <a:r>
              <a:rPr lang="en-GB" sz="2790" b="1">
                <a:solidFill>
                  <a:schemeClr val="dk1"/>
                </a:solidFill>
                <a:latin typeface="Calibri"/>
                <a:ea typeface="Calibri"/>
                <a:cs typeface="Calibri"/>
                <a:sym typeface="Calibri"/>
              </a:rPr>
              <a:t>(aka Mexican Standoff)</a:t>
            </a:r>
            <a:endParaRPr/>
          </a:p>
        </p:txBody>
      </p:sp>
      <p:grpSp>
        <p:nvGrpSpPr>
          <p:cNvPr id="3" name="Groupe 2"/>
          <p:cNvGrpSpPr/>
          <p:nvPr/>
        </p:nvGrpSpPr>
        <p:grpSpPr>
          <a:xfrm>
            <a:off x="1202905" y="3438015"/>
            <a:ext cx="3512862" cy="2718274"/>
            <a:chOff x="990127" y="3717032"/>
            <a:chExt cx="3504416" cy="3050146"/>
          </a:xfrm>
        </p:grpSpPr>
        <p:sp>
          <p:nvSpPr>
            <p:cNvPr id="13" name="Rectangle 1"/>
            <p:cNvSpPr>
              <a:spLocks noChangeArrowheads="1"/>
            </p:cNvSpPr>
            <p:nvPr/>
          </p:nvSpPr>
          <p:spPr bwMode="auto">
            <a:xfrm rot="5400000">
              <a:off x="1242104" y="3467141"/>
              <a:ext cx="3002547" cy="3502329"/>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14" name="Rectangle 33"/>
            <p:cNvSpPr>
              <a:spLocks noChangeArrowheads="1"/>
            </p:cNvSpPr>
            <p:nvPr/>
          </p:nvSpPr>
          <p:spPr bwMode="auto">
            <a:xfrm rot="5400000">
              <a:off x="1433415" y="3284177"/>
              <a:ext cx="2619925" cy="3502329"/>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6" name="Rectangle 35"/>
            <p:cNvSpPr>
              <a:spLocks noChangeArrowheads="1"/>
            </p:cNvSpPr>
            <p:nvPr/>
          </p:nvSpPr>
          <p:spPr bwMode="auto">
            <a:xfrm rot="5400000">
              <a:off x="1992742" y="3455137"/>
              <a:ext cx="1497100" cy="3502329"/>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7" name="Rectangle 36"/>
            <p:cNvSpPr>
              <a:spLocks noChangeArrowheads="1"/>
            </p:cNvSpPr>
            <p:nvPr/>
          </p:nvSpPr>
          <p:spPr bwMode="auto">
            <a:xfrm rot="5400000">
              <a:off x="2743379" y="1974215"/>
              <a:ext cx="0" cy="3502329"/>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8" name="Text Box 11"/>
            <p:cNvSpPr txBox="1">
              <a:spLocks noChangeArrowheads="1"/>
            </p:cNvSpPr>
            <p:nvPr/>
          </p:nvSpPr>
          <p:spPr bwMode="auto">
            <a:xfrm>
              <a:off x="1349226" y="3717032"/>
              <a:ext cx="2800079"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0000" tIns="46800" rIns="90000" bIns="46800">
              <a:spAutoFit/>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anose="020B0604030504040204" pitchFamily="34" charset="0"/>
                  <a:ea typeface="SimSun" panose="02010600030101010101" pitchFamily="2" charset="-122"/>
                </a:defRPr>
              </a:lvl1pPr>
              <a:lvl2pPr eaLnBrk="0" hangingPunct="0">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FFFFFF"/>
                  </a:solidFill>
                  <a:latin typeface="Verdana" panose="020B0604030504040204" pitchFamily="34" charset="0"/>
                  <a:ea typeface="SimSun" panose="02010600030101010101" pitchFamily="2" charset="-122"/>
                </a:defRPr>
              </a:lvl2pPr>
              <a:lvl3pPr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Verdana" panose="020B0604030504040204" pitchFamily="34" charset="0"/>
                  <a:ea typeface="SimSun" panose="02010600030101010101" pitchFamily="2" charset="-122"/>
                </a:defRPr>
              </a:lvl3pPr>
              <a:lvl4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4pPr>
              <a:lvl5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9pPr>
            </a:lstStyle>
            <a:p>
              <a:pPr algn="ctr" eaLnBrk="1" hangingPunct="1">
                <a:spcBef>
                  <a:spcPct val="50000"/>
                </a:spcBef>
              </a:pPr>
              <a:r>
                <a:rPr lang="fr-FR" altLang="fr-FR" sz="1300" i="1" dirty="0" smtClean="0">
                  <a:solidFill>
                    <a:srgbClr val="000000"/>
                  </a:solidFill>
                </a:rPr>
                <a:t>Half line</a:t>
              </a:r>
              <a:endParaRPr lang="fr-FR" altLang="fr-FR" sz="1300" i="1" dirty="0">
                <a:solidFill>
                  <a:srgbClr val="000000"/>
                </a:solidFill>
              </a:endParaRPr>
            </a:p>
          </p:txBody>
        </p:sp>
        <p:sp>
          <p:nvSpPr>
            <p:cNvPr id="33" name="Rectangle 12"/>
            <p:cNvSpPr>
              <a:spLocks noChangeArrowheads="1"/>
            </p:cNvSpPr>
            <p:nvPr/>
          </p:nvSpPr>
          <p:spPr bwMode="auto">
            <a:xfrm>
              <a:off x="1443617" y="4492844"/>
              <a:ext cx="2519362"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GB" altLang="fr-FR" sz="1300" i="1" dirty="0" smtClean="0">
                  <a:solidFill>
                    <a:srgbClr val="000000"/>
                  </a:solidFill>
                </a:rPr>
                <a:t>10 m line</a:t>
              </a:r>
              <a:endParaRPr lang="en-GB" altLang="fr-FR" sz="1300" i="1" dirty="0">
                <a:solidFill>
                  <a:srgbClr val="000000"/>
                </a:solidFill>
              </a:endParaRPr>
            </a:p>
          </p:txBody>
        </p:sp>
        <p:sp>
          <p:nvSpPr>
            <p:cNvPr id="75" name="Rectangle 12"/>
            <p:cNvSpPr>
              <a:spLocks noChangeArrowheads="1"/>
            </p:cNvSpPr>
            <p:nvPr/>
          </p:nvSpPr>
          <p:spPr bwMode="auto">
            <a:xfrm>
              <a:off x="1443617" y="5630280"/>
              <a:ext cx="2519362"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GB" altLang="fr-FR" sz="1300" i="1" dirty="0" smtClean="0"/>
                <a:t>5</a:t>
              </a:r>
              <a:r>
                <a:rPr lang="en-GB" altLang="fr-FR" sz="1300" i="1" dirty="0" smtClean="0">
                  <a:solidFill>
                    <a:srgbClr val="000000"/>
                  </a:solidFill>
                </a:rPr>
                <a:t>m line</a:t>
              </a:r>
              <a:endParaRPr lang="en-GB" altLang="fr-FR" sz="1300" i="1" dirty="0">
                <a:solidFill>
                  <a:srgbClr val="000000"/>
                </a:solidFill>
              </a:endParaRPr>
            </a:p>
          </p:txBody>
        </p:sp>
        <p:sp>
          <p:nvSpPr>
            <p:cNvPr id="76" name="Rectangle 12"/>
            <p:cNvSpPr>
              <a:spLocks noChangeArrowheads="1"/>
            </p:cNvSpPr>
            <p:nvPr/>
          </p:nvSpPr>
          <p:spPr bwMode="auto">
            <a:xfrm>
              <a:off x="1464429" y="6083039"/>
              <a:ext cx="2519362"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GB" altLang="fr-FR" sz="1300" i="1" dirty="0" smtClean="0"/>
                <a:t>Score line</a:t>
              </a:r>
              <a:endParaRPr lang="en-GB" altLang="fr-FR" sz="1300" i="1" dirty="0">
                <a:solidFill>
                  <a:srgbClr val="000000"/>
                </a:solidFill>
              </a:endParaRPr>
            </a:p>
          </p:txBody>
        </p:sp>
        <p:sp>
          <p:nvSpPr>
            <p:cNvPr id="77" name="Rectangle 12"/>
            <p:cNvSpPr>
              <a:spLocks noChangeArrowheads="1"/>
            </p:cNvSpPr>
            <p:nvPr/>
          </p:nvSpPr>
          <p:spPr bwMode="auto">
            <a:xfrm>
              <a:off x="1443617" y="6473491"/>
              <a:ext cx="2519362"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GB" altLang="fr-FR" sz="1300" i="1" dirty="0" smtClean="0"/>
                <a:t>Dead ball line</a:t>
              </a:r>
              <a:endParaRPr lang="en-GB" altLang="fr-FR" sz="1300" i="1" dirty="0">
                <a:solidFill>
                  <a:srgbClr val="000000"/>
                </a:solidFill>
              </a:endParaRPr>
            </a:p>
          </p:txBody>
        </p:sp>
      </p:grpSp>
      <p:sp>
        <p:nvSpPr>
          <p:cNvPr id="390" name="Google Shape;390;p52"/>
          <p:cNvSpPr/>
          <p:nvPr/>
        </p:nvSpPr>
        <p:spPr>
          <a:xfrm>
            <a:off x="643141" y="1844824"/>
            <a:ext cx="8145253" cy="187220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000" b="1">
                <a:solidFill>
                  <a:schemeClr val="lt1"/>
                </a:solidFill>
                <a:latin typeface="Arial"/>
                <a:ea typeface="Arial"/>
                <a:cs typeface="Arial"/>
                <a:sym typeface="Arial"/>
              </a:rPr>
              <a:t>When the defending team is defending inside their own 5 metre line and the attacking team takes ball back outside the 5 metre line, the defending team must move forward and continue moving forward until a touch is </a:t>
            </a:r>
            <a:r>
              <a:rPr lang="en-GB" sz="2000" b="1" u="sng">
                <a:solidFill>
                  <a:schemeClr val="lt1"/>
                </a:solidFill>
                <a:latin typeface="Arial"/>
                <a:ea typeface="Arial"/>
                <a:cs typeface="Arial"/>
                <a:sym typeface="Arial"/>
              </a:rPr>
              <a:t>imminent</a:t>
            </a:r>
            <a:r>
              <a:rPr lang="en-GB" sz="2000" b="1">
                <a:solidFill>
                  <a:schemeClr val="lt1"/>
                </a:solidFill>
                <a:latin typeface="Arial"/>
                <a:ea typeface="Arial"/>
                <a:cs typeface="Arial"/>
                <a:sym typeface="Arial"/>
              </a:rPr>
              <a:t>.</a:t>
            </a:r>
            <a:endParaRPr sz="1600">
              <a:solidFill>
                <a:schemeClr val="lt1"/>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53"/>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9</a:t>
            </a:r>
            <a:br>
              <a:rPr lang="en-GB" sz="441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REFEREE POSITIONING</a:t>
            </a:r>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18"/>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1</a:t>
            </a:r>
            <a:r>
              <a:rPr lang="en-GB" sz="4410" b="1" i="0" u="none" strike="noStrike" cap="none">
                <a:solidFill>
                  <a:schemeClr val="dk1"/>
                </a:solidFill>
                <a:latin typeface="Arial"/>
                <a:ea typeface="Arial"/>
                <a:cs typeface="Arial"/>
                <a:sym typeface="Arial"/>
              </a:rPr>
              <a:t/>
            </a:r>
            <a:br>
              <a:rPr lang="en-GB" sz="441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GAME OVERVIEW</a:t>
            </a:r>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pic>
        <p:nvPicPr>
          <p:cNvPr id="401" name="Google Shape;401;p54"/>
          <p:cNvPicPr preferRelativeResize="0"/>
          <p:nvPr/>
        </p:nvPicPr>
        <p:blipFill rotWithShape="1">
          <a:blip r:embed="rId3">
            <a:alphaModFix/>
          </a:blip>
          <a:srcRect/>
          <a:stretch/>
        </p:blipFill>
        <p:spPr>
          <a:xfrm>
            <a:off x="3619769" y="1517620"/>
            <a:ext cx="5334449" cy="2723446"/>
          </a:xfrm>
          <a:prstGeom prst="rect">
            <a:avLst/>
          </a:prstGeom>
          <a:noFill/>
          <a:ln>
            <a:noFill/>
          </a:ln>
        </p:spPr>
      </p:pic>
      <p:sp>
        <p:nvSpPr>
          <p:cNvPr id="402" name="Google Shape;402;p5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Positioning</a:t>
            </a:r>
            <a:endParaRPr/>
          </a:p>
        </p:txBody>
      </p:sp>
      <p:sp>
        <p:nvSpPr>
          <p:cNvPr id="403" name="Google Shape;403;p54"/>
          <p:cNvSpPr/>
          <p:nvPr/>
        </p:nvSpPr>
        <p:spPr>
          <a:xfrm>
            <a:off x="3619770" y="1576769"/>
            <a:ext cx="5334448"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algn="l" rtl="0">
              <a:spcBef>
                <a:spcPts val="0"/>
              </a:spcBef>
              <a:spcAft>
                <a:spcPts val="0"/>
              </a:spcAft>
              <a:buClr>
                <a:schemeClr val="lt1"/>
              </a:buClr>
              <a:buSzPts val="2160"/>
            </a:pPr>
            <a:r>
              <a:rPr lang="en-GB" sz="2400" b="0" i="0" u="none" strike="noStrike" cap="none" dirty="0">
                <a:solidFill>
                  <a:schemeClr val="lt1"/>
                </a:solidFill>
                <a:latin typeface="Arial"/>
                <a:ea typeface="Arial"/>
                <a:cs typeface="Arial"/>
                <a:sym typeface="Arial"/>
              </a:rPr>
              <a:t>There are three situations where referee positioning is </a:t>
            </a:r>
            <a:r>
              <a:rPr lang="en-GB" sz="2400" b="0" i="0" u="sng" strike="noStrike" cap="none" dirty="0">
                <a:solidFill>
                  <a:schemeClr val="lt1"/>
                </a:solidFill>
                <a:latin typeface="Arial"/>
                <a:ea typeface="Arial"/>
                <a:cs typeface="Arial"/>
                <a:sym typeface="Arial"/>
              </a:rPr>
              <a:t>critical</a:t>
            </a:r>
            <a:r>
              <a:rPr lang="en-GB" sz="2400" b="0" i="0" u="none" strike="noStrike" cap="none" dirty="0">
                <a:solidFill>
                  <a:schemeClr val="lt1"/>
                </a:solidFill>
                <a:latin typeface="Arial"/>
                <a:ea typeface="Arial"/>
                <a:cs typeface="Arial"/>
                <a:sym typeface="Arial"/>
              </a:rPr>
              <a:t> to a positive game outcome</a:t>
            </a:r>
            <a:endParaRPr dirty="0"/>
          </a:p>
          <a:p>
            <a:pPr marL="800100" marR="0" lvl="1" indent="-205740" algn="l" rtl="0">
              <a:spcBef>
                <a:spcPts val="0"/>
              </a:spcBef>
              <a:spcAft>
                <a:spcPts val="0"/>
              </a:spcAft>
              <a:buClr>
                <a:schemeClr val="dk1"/>
              </a:buClr>
              <a:buSzPts val="2160"/>
              <a:buFont typeface="Arial"/>
              <a:buNone/>
            </a:pPr>
            <a:endParaRPr sz="2400" b="0" i="0" u="none" strike="noStrike" cap="none" dirty="0">
              <a:solidFill>
                <a:schemeClr val="lt1"/>
              </a:solidFill>
              <a:latin typeface="Calibri"/>
              <a:ea typeface="Calibri"/>
              <a:cs typeface="Calibri"/>
              <a:sym typeface="Calibri"/>
            </a:endParaRPr>
          </a:p>
          <a:p>
            <a:pPr marL="914400" lvl="5" indent="-457200">
              <a:buClr>
                <a:schemeClr val="lt1"/>
              </a:buClr>
              <a:buSzPts val="2160"/>
              <a:buFont typeface="Calibri"/>
              <a:buAutoNum type="arabicPeriod"/>
            </a:pPr>
            <a:r>
              <a:rPr lang="en-GB" sz="2400" b="0" i="0" u="none" strike="noStrike" cap="none" dirty="0">
                <a:solidFill>
                  <a:schemeClr val="lt1"/>
                </a:solidFill>
                <a:latin typeface="Calibri"/>
                <a:ea typeface="Calibri"/>
                <a:cs typeface="Calibri"/>
                <a:sym typeface="Calibri"/>
              </a:rPr>
              <a:t>5m onside line (set and control)</a:t>
            </a:r>
            <a:endParaRPr dirty="0"/>
          </a:p>
          <a:p>
            <a:pPr marL="914400" lvl="5" indent="-457200">
              <a:buClr>
                <a:schemeClr val="lt1"/>
              </a:buClr>
              <a:buSzPts val="2160"/>
              <a:buFont typeface="Calibri"/>
              <a:buAutoNum type="arabicPeriod"/>
            </a:pPr>
            <a:r>
              <a:rPr lang="en-GB" sz="2400" b="0" i="0" u="none" strike="noStrike" cap="none" dirty="0" err="1">
                <a:solidFill>
                  <a:schemeClr val="lt1"/>
                </a:solidFill>
                <a:latin typeface="Calibri"/>
                <a:ea typeface="Calibri"/>
                <a:cs typeface="Calibri"/>
                <a:sym typeface="Calibri"/>
              </a:rPr>
              <a:t>Scoreline</a:t>
            </a:r>
            <a:endParaRPr sz="2400" b="0" i="0" u="none" strike="noStrike" cap="none" dirty="0">
              <a:solidFill>
                <a:schemeClr val="lt1"/>
              </a:solidFill>
              <a:latin typeface="Calibri"/>
              <a:ea typeface="Calibri"/>
              <a:cs typeface="Calibri"/>
              <a:sym typeface="Calibri"/>
            </a:endParaRPr>
          </a:p>
          <a:p>
            <a:pPr marL="914400" lvl="5" indent="-457200">
              <a:buClr>
                <a:schemeClr val="lt1"/>
              </a:buClr>
              <a:buSzPts val="2160"/>
              <a:buFont typeface="Calibri"/>
              <a:buAutoNum type="arabicPeriod"/>
            </a:pPr>
            <a:r>
              <a:rPr lang="en-GB" sz="2400" b="0" i="0" u="none" strike="noStrike" cap="none" dirty="0" err="1">
                <a:solidFill>
                  <a:schemeClr val="lt1"/>
                </a:solidFill>
                <a:latin typeface="Calibri"/>
                <a:ea typeface="Calibri"/>
                <a:cs typeface="Calibri"/>
                <a:sym typeface="Calibri"/>
              </a:rPr>
              <a:t>Sideline</a:t>
            </a:r>
            <a:endParaRPr sz="2400" b="0" i="0" u="none" strike="noStrike" cap="none" dirty="0">
              <a:solidFill>
                <a:schemeClr val="lt1"/>
              </a:solidFill>
              <a:latin typeface="Calibri"/>
              <a:ea typeface="Calibri"/>
              <a:cs typeface="Calibri"/>
              <a:sym typeface="Calibri"/>
            </a:endParaRPr>
          </a:p>
        </p:txBody>
      </p:sp>
      <p:grpSp>
        <p:nvGrpSpPr>
          <p:cNvPr id="5" name="Groupe 4"/>
          <p:cNvGrpSpPr>
            <a:grpSpLocks/>
          </p:cNvGrpSpPr>
          <p:nvPr/>
        </p:nvGrpSpPr>
        <p:grpSpPr bwMode="auto">
          <a:xfrm rot="5400000">
            <a:off x="-306239" y="2186797"/>
            <a:ext cx="4281054" cy="3336073"/>
            <a:chOff x="1764248" y="2220297"/>
            <a:chExt cx="5760000" cy="4279570"/>
          </a:xfrm>
        </p:grpSpPr>
        <p:grpSp>
          <p:nvGrpSpPr>
            <p:cNvPr id="6" name="Groupe 2"/>
            <p:cNvGrpSpPr>
              <a:grpSpLocks/>
            </p:cNvGrpSpPr>
            <p:nvPr/>
          </p:nvGrpSpPr>
          <p:grpSpPr bwMode="auto">
            <a:xfrm>
              <a:off x="1764248" y="2564904"/>
              <a:ext cx="5760000" cy="3600000"/>
              <a:chOff x="1331913" y="2927349"/>
              <a:chExt cx="5760000" cy="3600000"/>
            </a:xfrm>
          </p:grpSpPr>
          <p:sp>
            <p:nvSpPr>
              <p:cNvPr id="11"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12"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3"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4"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5"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7" name="Rectangle 3"/>
            <p:cNvSpPr>
              <a:spLocks noChangeArrowheads="1"/>
            </p:cNvSpPr>
            <p:nvPr/>
          </p:nvSpPr>
          <p:spPr bwMode="auto">
            <a:xfrm>
              <a:off x="4284248" y="2438375"/>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8" name="Rectangle 39"/>
            <p:cNvSpPr>
              <a:spLocks noChangeArrowheads="1"/>
            </p:cNvSpPr>
            <p:nvPr/>
          </p:nvSpPr>
          <p:spPr bwMode="auto">
            <a:xfrm>
              <a:off x="4284248" y="6174676"/>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9"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fr-FR" altLang="fr-FR" sz="1100" dirty="0">
                <a:solidFill>
                  <a:schemeClr val="tx1"/>
                </a:solidFill>
              </a:endParaRPr>
            </a:p>
          </p:txBody>
        </p:sp>
        <p:sp>
          <p:nvSpPr>
            <p:cNvPr id="10"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sz="1100" dirty="0">
                <a:solidFill>
                  <a:schemeClr val="tx1"/>
                </a:solidFill>
              </a:endParaRPr>
            </a:p>
          </p:txBody>
        </p:sp>
      </p:gr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55"/>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10</a:t>
            </a:r>
            <a:br>
              <a:rPr lang="en-GB" sz="441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COMMUNICATION</a:t>
            </a:r>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5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OVERVIEW</a:t>
            </a:r>
            <a:endParaRPr/>
          </a:p>
        </p:txBody>
      </p:sp>
      <p:sp>
        <p:nvSpPr>
          <p:cNvPr id="414" name="Google Shape;414;p56"/>
          <p:cNvSpPr txBox="1">
            <a:spLocks noGrp="1"/>
          </p:cNvSpPr>
          <p:nvPr>
            <p:ph type="body" idx="1"/>
          </p:nvPr>
        </p:nvSpPr>
        <p:spPr>
          <a:xfrm>
            <a:off x="827584" y="1484784"/>
            <a:ext cx="7330008" cy="468052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50000"/>
              </a:lnSpc>
              <a:spcBef>
                <a:spcPts val="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Definitions</a:t>
            </a:r>
            <a:endParaRPr/>
          </a:p>
          <a:p>
            <a:pPr marL="342900" marR="0" lvl="0" indent="-342900" algn="l" rtl="0">
              <a:lnSpc>
                <a:spcPct val="150000"/>
              </a:lnSpc>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Different types of communication</a:t>
            </a:r>
            <a:endParaRPr/>
          </a:p>
          <a:p>
            <a:pPr marL="342900" marR="0" lvl="0" indent="-342900" algn="l" rtl="0">
              <a:lnSpc>
                <a:spcPct val="150000"/>
              </a:lnSpc>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Effective communications</a:t>
            </a:r>
            <a:endParaRPr/>
          </a:p>
          <a:p>
            <a:pPr marL="342900" marR="0" lvl="0" indent="-342900" algn="l" rtl="0">
              <a:lnSpc>
                <a:spcPct val="150000"/>
              </a:lnSpc>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Impacts and outcomes</a:t>
            </a:r>
            <a:endParaRPr/>
          </a:p>
          <a:p>
            <a:pPr marL="342900" marR="0" lvl="0" indent="-342900" algn="l" rtl="0">
              <a:spcBef>
                <a:spcPts val="560"/>
              </a:spcBef>
              <a:spcAft>
                <a:spcPts val="0"/>
              </a:spcAft>
              <a:buClr>
                <a:schemeClr val="dk1"/>
              </a:buClr>
              <a:buSzPts val="2520"/>
              <a:buFont typeface="Arial"/>
              <a:buChar char="•"/>
            </a:pPr>
            <a:r>
              <a:rPr lang="en-GB" sz="2800" b="0" i="1" u="none" strike="noStrike" cap="none">
                <a:solidFill>
                  <a:schemeClr val="dk1"/>
                </a:solidFill>
                <a:latin typeface="Calibri"/>
                <a:ea typeface="Calibri"/>
                <a:cs typeface="Calibri"/>
                <a:sym typeface="Calibri"/>
              </a:rPr>
              <a:t>Test</a:t>
            </a:r>
            <a:endParaRPr/>
          </a:p>
          <a:p>
            <a:pPr marL="342900" marR="0" lvl="0" indent="-236220" algn="l" rtl="0">
              <a:spcBef>
                <a:spcPts val="560"/>
              </a:spcBef>
              <a:spcAft>
                <a:spcPts val="0"/>
              </a:spcAft>
              <a:buClr>
                <a:schemeClr val="dk1"/>
              </a:buClr>
              <a:buSzPts val="1680"/>
              <a:buFont typeface="Arial"/>
              <a:buNone/>
            </a:pPr>
            <a:endParaRPr sz="2800" b="0" i="0" u="none" strike="noStrike" cap="none">
              <a:solidFill>
                <a:schemeClr val="dk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5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Definitions</a:t>
            </a:r>
            <a:endParaRPr/>
          </a:p>
        </p:txBody>
      </p:sp>
      <p:sp>
        <p:nvSpPr>
          <p:cNvPr id="420" name="Google Shape;420;p57"/>
          <p:cNvSpPr/>
          <p:nvPr/>
        </p:nvSpPr>
        <p:spPr>
          <a:xfrm>
            <a:off x="570034" y="1556792"/>
            <a:ext cx="8145253" cy="3816424"/>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lt1"/>
              </a:buClr>
              <a:buSzPts val="2000"/>
              <a:buFont typeface="Arial"/>
              <a:buNone/>
            </a:pPr>
            <a:r>
              <a:rPr lang="en-GB" sz="2000" u="sng">
                <a:solidFill>
                  <a:schemeClr val="lt1"/>
                </a:solidFill>
                <a:latin typeface="Arial"/>
                <a:ea typeface="Arial"/>
                <a:cs typeface="Arial"/>
                <a:sym typeface="Arial"/>
              </a:rPr>
              <a:t>Communication</a:t>
            </a:r>
            <a:endParaRPr/>
          </a:p>
          <a:p>
            <a:pPr marL="0" marR="0" lvl="0" indent="0" algn="l" rtl="0">
              <a:spcBef>
                <a:spcPts val="0"/>
              </a:spcBef>
              <a:spcAft>
                <a:spcPts val="0"/>
              </a:spcAft>
              <a:buNone/>
            </a:pPr>
            <a:r>
              <a:rPr lang="en-GB" sz="2000" i="1">
                <a:solidFill>
                  <a:schemeClr val="lt1"/>
                </a:solidFill>
                <a:latin typeface="Arial"/>
                <a:ea typeface="Arial"/>
                <a:cs typeface="Arial"/>
                <a:sym typeface="Arial"/>
              </a:rPr>
              <a:t>The imparting or exchanging of information by speaking, writing, or using some other medium.</a:t>
            </a:r>
            <a:endParaRPr/>
          </a:p>
          <a:p>
            <a:pPr marL="0" marR="0" lvl="0" indent="0" algn="l" rtl="0">
              <a:spcBef>
                <a:spcPts val="0"/>
              </a:spcBef>
              <a:spcAft>
                <a:spcPts val="0"/>
              </a:spcAft>
              <a:buNone/>
            </a:pPr>
            <a:endParaRPr sz="2000">
              <a:solidFill>
                <a:schemeClr val="lt1"/>
              </a:solidFill>
              <a:latin typeface="Arial"/>
              <a:ea typeface="Arial"/>
              <a:cs typeface="Arial"/>
              <a:sym typeface="Arial"/>
            </a:endParaRPr>
          </a:p>
          <a:p>
            <a:pPr marL="0" marR="0" lvl="0" indent="0" algn="l" rtl="0">
              <a:spcBef>
                <a:spcPts val="0"/>
              </a:spcBef>
              <a:spcAft>
                <a:spcPts val="0"/>
              </a:spcAft>
              <a:buClr>
                <a:schemeClr val="lt1"/>
              </a:buClr>
              <a:buSzPts val="2000"/>
              <a:buFont typeface="Arial"/>
              <a:buNone/>
            </a:pPr>
            <a:r>
              <a:rPr lang="en-GB" sz="2000" u="sng">
                <a:solidFill>
                  <a:schemeClr val="lt1"/>
                </a:solidFill>
                <a:latin typeface="Arial"/>
                <a:ea typeface="Arial"/>
                <a:cs typeface="Arial"/>
                <a:sym typeface="Arial"/>
              </a:rPr>
              <a:t>Imparting</a:t>
            </a:r>
            <a:endParaRPr/>
          </a:p>
          <a:p>
            <a:pPr marL="0" marR="0" lvl="0" indent="0" algn="l" rtl="0">
              <a:spcBef>
                <a:spcPts val="0"/>
              </a:spcBef>
              <a:spcAft>
                <a:spcPts val="0"/>
              </a:spcAft>
              <a:buNone/>
            </a:pPr>
            <a:r>
              <a:rPr lang="en-GB" sz="2000" i="1">
                <a:solidFill>
                  <a:schemeClr val="lt1"/>
                </a:solidFill>
                <a:latin typeface="Arial"/>
                <a:ea typeface="Arial"/>
                <a:cs typeface="Arial"/>
                <a:sym typeface="Arial"/>
              </a:rPr>
              <a:t>Make (information) known.</a:t>
            </a:r>
            <a:endParaRPr/>
          </a:p>
          <a:p>
            <a:pPr marL="0" marR="0" lvl="0" indent="0" algn="l" rtl="0">
              <a:spcBef>
                <a:spcPts val="0"/>
              </a:spcBef>
              <a:spcAft>
                <a:spcPts val="0"/>
              </a:spcAft>
              <a:buNone/>
            </a:pPr>
            <a:endParaRPr sz="2000">
              <a:solidFill>
                <a:schemeClr val="lt1"/>
              </a:solidFill>
              <a:latin typeface="Arial"/>
              <a:ea typeface="Arial"/>
              <a:cs typeface="Arial"/>
              <a:sym typeface="Arial"/>
            </a:endParaRPr>
          </a:p>
          <a:p>
            <a:pPr marL="0" marR="0" lvl="0" indent="0" algn="l" rtl="0">
              <a:spcBef>
                <a:spcPts val="0"/>
              </a:spcBef>
              <a:spcAft>
                <a:spcPts val="0"/>
              </a:spcAft>
              <a:buClr>
                <a:schemeClr val="lt1"/>
              </a:buClr>
              <a:buSzPts val="2000"/>
              <a:buFont typeface="Arial"/>
              <a:buNone/>
            </a:pPr>
            <a:r>
              <a:rPr lang="en-GB" sz="2000" u="sng">
                <a:solidFill>
                  <a:schemeClr val="lt1"/>
                </a:solidFill>
                <a:latin typeface="Arial"/>
                <a:ea typeface="Arial"/>
                <a:cs typeface="Arial"/>
                <a:sym typeface="Arial"/>
              </a:rPr>
              <a:t>Exchange</a:t>
            </a:r>
            <a:endParaRPr/>
          </a:p>
          <a:p>
            <a:pPr marL="0" marR="0" lvl="0" indent="0" algn="l" rtl="0">
              <a:spcBef>
                <a:spcPts val="0"/>
              </a:spcBef>
              <a:spcAft>
                <a:spcPts val="0"/>
              </a:spcAft>
              <a:buNone/>
            </a:pPr>
            <a:r>
              <a:rPr lang="en-GB" sz="2000" i="1">
                <a:solidFill>
                  <a:schemeClr val="lt1"/>
                </a:solidFill>
                <a:latin typeface="Arial"/>
                <a:ea typeface="Arial"/>
                <a:cs typeface="Arial"/>
                <a:sym typeface="Arial"/>
              </a:rPr>
              <a:t>an act of giving one thing and receiving another (especially of the same kind) in return.</a:t>
            </a:r>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58"/>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Perception Filters</a:t>
            </a:r>
            <a:endParaRPr/>
          </a:p>
        </p:txBody>
      </p:sp>
      <p:pic>
        <p:nvPicPr>
          <p:cNvPr id="426" name="Google Shape;426;p58" descr="filters (put on orange)_PP.eps"/>
          <p:cNvPicPr preferRelativeResize="0">
            <a:picLocks noGrp="1"/>
          </p:cNvPicPr>
          <p:nvPr>
            <p:ph type="body" idx="1"/>
          </p:nvPr>
        </p:nvPicPr>
        <p:blipFill rotWithShape="1">
          <a:blip r:embed="rId3">
            <a:alphaModFix/>
          </a:blip>
          <a:srcRect/>
          <a:stretch/>
        </p:blipFill>
        <p:spPr>
          <a:xfrm>
            <a:off x="733367" y="1916832"/>
            <a:ext cx="7223009" cy="3662370"/>
          </a:xfrm>
          <a:prstGeom prst="rect">
            <a:avLst/>
          </a:prstGeom>
          <a:noFill/>
          <a:ln>
            <a:noFill/>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59"/>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240"/>
              <a:buFont typeface="Arial"/>
              <a:buNone/>
            </a:pPr>
            <a:r>
              <a:rPr lang="en-GB" sz="3240" b="0" i="0" u="none" strike="noStrike" cap="none">
                <a:solidFill>
                  <a:schemeClr val="dk1"/>
                </a:solidFill>
                <a:latin typeface="Arial"/>
                <a:ea typeface="Arial"/>
                <a:cs typeface="Arial"/>
                <a:sym typeface="Arial"/>
              </a:rPr>
              <a:t>   People will see different things</a:t>
            </a:r>
            <a:endParaRPr/>
          </a:p>
        </p:txBody>
      </p:sp>
      <p:pic>
        <p:nvPicPr>
          <p:cNvPr id="433" name="Google Shape;433;p59" descr="bird in the bush"/>
          <p:cNvPicPr preferRelativeResize="0">
            <a:picLocks noGrp="1"/>
          </p:cNvPicPr>
          <p:nvPr>
            <p:ph type="body" idx="1"/>
          </p:nvPr>
        </p:nvPicPr>
        <p:blipFill rotWithShape="1">
          <a:blip r:embed="rId3">
            <a:alphaModFix/>
          </a:blip>
          <a:srcRect/>
          <a:stretch/>
        </p:blipFill>
        <p:spPr>
          <a:xfrm>
            <a:off x="1939464" y="1679202"/>
            <a:ext cx="5251450" cy="4171950"/>
          </a:xfrm>
          <a:prstGeom prst="rect">
            <a:avLst/>
          </a:prstGeom>
          <a:noFill/>
          <a:ln>
            <a:noFill/>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60"/>
          <p:cNvSpPr txBox="1">
            <a:spLocks noGrp="1"/>
          </p:cNvSpPr>
          <p:nvPr>
            <p:ph type="title"/>
          </p:nvPr>
        </p:nvSpPr>
        <p:spPr>
          <a:xfrm>
            <a:off x="878904"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Types of communication</a:t>
            </a:r>
            <a:endParaRPr/>
          </a:p>
        </p:txBody>
      </p:sp>
      <p:pic>
        <p:nvPicPr>
          <p:cNvPr id="440" name="Google Shape;440;p60"/>
          <p:cNvPicPr preferRelativeResize="0"/>
          <p:nvPr/>
        </p:nvPicPr>
        <p:blipFill rotWithShape="1">
          <a:blip r:embed="rId3">
            <a:alphaModFix/>
          </a:blip>
          <a:srcRect/>
          <a:stretch/>
        </p:blipFill>
        <p:spPr>
          <a:xfrm>
            <a:off x="2555776" y="1431663"/>
            <a:ext cx="4680520" cy="4373601"/>
          </a:xfrm>
          <a:prstGeom prst="rect">
            <a:avLst/>
          </a:prstGeom>
          <a:noFill/>
          <a:ln>
            <a:noFill/>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6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Impacts and Outcomes</a:t>
            </a:r>
            <a:endParaRPr/>
          </a:p>
        </p:txBody>
      </p:sp>
      <p:sp>
        <p:nvSpPr>
          <p:cNvPr id="446" name="Google Shape;446;p61"/>
          <p:cNvSpPr/>
          <p:nvPr/>
        </p:nvSpPr>
        <p:spPr>
          <a:xfrm>
            <a:off x="570034" y="1556792"/>
            <a:ext cx="8145253" cy="2808312"/>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000"/>
              <a:buFont typeface="Arial"/>
              <a:buNone/>
            </a:pPr>
            <a:endParaRPr sz="2000" i="1">
              <a:solidFill>
                <a:schemeClr val="lt1"/>
              </a:solidFill>
              <a:latin typeface="Arial"/>
              <a:ea typeface="Arial"/>
              <a:cs typeface="Arial"/>
              <a:sym typeface="Arial"/>
            </a:endParaRPr>
          </a:p>
        </p:txBody>
      </p:sp>
      <p:sp>
        <p:nvSpPr>
          <p:cNvPr id="447" name="Google Shape;447;p61"/>
          <p:cNvSpPr txBox="1">
            <a:spLocks noGrp="1"/>
          </p:cNvSpPr>
          <p:nvPr>
            <p:ph type="body" idx="1"/>
          </p:nvPr>
        </p:nvSpPr>
        <p:spPr>
          <a:xfrm>
            <a:off x="683568" y="1600200"/>
            <a:ext cx="8003232" cy="452596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2000"/>
              <a:buFont typeface="Arial"/>
              <a:buNone/>
            </a:pPr>
            <a:r>
              <a:rPr lang="en-GB" sz="2000" b="0" i="0" u="none" strike="noStrike" cap="none">
                <a:solidFill>
                  <a:schemeClr val="lt1"/>
                </a:solidFill>
                <a:latin typeface="Arial"/>
                <a:ea typeface="Arial"/>
                <a:cs typeface="Arial"/>
                <a:sym typeface="Arial"/>
              </a:rPr>
              <a:t>As a referee we are always looking for outcomes and what impact it has on the game. As a referee we try to remain discrete and near invisible whilst going out and completing our tasks.</a:t>
            </a:r>
            <a:endParaRPr/>
          </a:p>
          <a:p>
            <a:pPr marL="342900" marR="0" lvl="0" indent="-342900" algn="l" rtl="0">
              <a:spcBef>
                <a:spcPts val="400"/>
              </a:spcBef>
              <a:spcAft>
                <a:spcPts val="0"/>
              </a:spcAft>
              <a:buClr>
                <a:schemeClr val="dk1"/>
              </a:buClr>
              <a:buSzPts val="2000"/>
              <a:buFont typeface="Arial"/>
              <a:buNone/>
            </a:pPr>
            <a:endParaRPr sz="2000" b="0" i="0" u="none" strike="noStrike" cap="none">
              <a:solidFill>
                <a:schemeClr val="lt1"/>
              </a:solidFill>
              <a:latin typeface="Arial"/>
              <a:ea typeface="Arial"/>
              <a:cs typeface="Arial"/>
              <a:sym typeface="Arial"/>
            </a:endParaRPr>
          </a:p>
          <a:p>
            <a:pPr marL="0" marR="0" lvl="0" indent="0" algn="l" rtl="0">
              <a:spcBef>
                <a:spcPts val="400"/>
              </a:spcBef>
              <a:spcAft>
                <a:spcPts val="0"/>
              </a:spcAft>
              <a:buClr>
                <a:schemeClr val="lt1"/>
              </a:buClr>
              <a:buSzPts val="2000"/>
              <a:buFont typeface="Arial"/>
              <a:buNone/>
            </a:pPr>
            <a:r>
              <a:rPr lang="en-GB" sz="2000" b="0" i="0" u="none" strike="noStrike" cap="none">
                <a:solidFill>
                  <a:schemeClr val="lt1"/>
                </a:solidFill>
                <a:latin typeface="Arial"/>
                <a:ea typeface="Arial"/>
                <a:cs typeface="Arial"/>
                <a:sym typeface="Arial"/>
              </a:rPr>
              <a:t>Here are a few outcomes that can be impacted through our communication whether it be positive or negative.</a:t>
            </a:r>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62"/>
          <p:cNvSpPr txBox="1">
            <a:spLocks noGrp="1"/>
          </p:cNvSpPr>
          <p:nvPr>
            <p:ph type="title"/>
          </p:nvPr>
        </p:nvSpPr>
        <p:spPr>
          <a:xfrm>
            <a:off x="806896"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Scenarios</a:t>
            </a:r>
            <a:endParaRPr/>
          </a:p>
        </p:txBody>
      </p:sp>
      <p:sp>
        <p:nvSpPr>
          <p:cNvPr id="454" name="Google Shape;454;p62"/>
          <p:cNvSpPr/>
          <p:nvPr/>
        </p:nvSpPr>
        <p:spPr>
          <a:xfrm>
            <a:off x="395536" y="1556792"/>
            <a:ext cx="8162394" cy="2808312"/>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000"/>
              <a:buFont typeface="Arial"/>
              <a:buNone/>
            </a:pPr>
            <a:endParaRPr sz="2000" i="1">
              <a:solidFill>
                <a:schemeClr val="lt1"/>
              </a:solidFill>
              <a:latin typeface="Arial"/>
              <a:ea typeface="Arial"/>
              <a:cs typeface="Arial"/>
              <a:sym typeface="Arial"/>
            </a:endParaRPr>
          </a:p>
        </p:txBody>
      </p:sp>
      <p:sp>
        <p:nvSpPr>
          <p:cNvPr id="455" name="Google Shape;455;p62"/>
          <p:cNvSpPr txBox="1">
            <a:spLocks noGrp="1"/>
          </p:cNvSpPr>
          <p:nvPr>
            <p:ph type="body" idx="1"/>
          </p:nvPr>
        </p:nvSpPr>
        <p:spPr>
          <a:xfrm>
            <a:off x="457200" y="1600200"/>
            <a:ext cx="8147248" cy="452596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lt1"/>
              </a:buClr>
              <a:buSzPts val="2000"/>
              <a:buFont typeface="Arial"/>
              <a:buNone/>
            </a:pPr>
            <a:r>
              <a:rPr lang="en-GB" sz="2000" b="0" i="0" u="sng" strike="noStrike" cap="none" dirty="0">
                <a:solidFill>
                  <a:schemeClr val="lt1"/>
                </a:solidFill>
                <a:latin typeface="Arial"/>
                <a:ea typeface="Arial"/>
                <a:cs typeface="Arial"/>
                <a:sym typeface="Arial"/>
              </a:rPr>
              <a:t>Situation</a:t>
            </a:r>
            <a:endParaRPr dirty="0"/>
          </a:p>
          <a:p>
            <a:pPr marL="0" marR="0" lvl="0" indent="0" algn="l" rtl="0">
              <a:spcBef>
                <a:spcPts val="400"/>
              </a:spcBef>
              <a:spcAft>
                <a:spcPts val="0"/>
              </a:spcAft>
              <a:buClr>
                <a:schemeClr val="lt1"/>
              </a:buClr>
              <a:buSzPts val="2000"/>
              <a:buNone/>
            </a:pPr>
            <a:r>
              <a:rPr lang="en-GB" sz="2000" b="0" i="0" u="none" strike="noStrike" cap="none" dirty="0">
                <a:solidFill>
                  <a:schemeClr val="lt1"/>
                </a:solidFill>
                <a:latin typeface="Arial"/>
                <a:ea typeface="Arial"/>
                <a:cs typeface="Arial"/>
                <a:sym typeface="Arial"/>
              </a:rPr>
              <a:t>An interception occur and a defender player takes chase. They realise however that they are too far and unable to make the touch and intentionally sub off so that they may be replaced by a new defending player. The new defending player attempts to take chase.</a:t>
            </a:r>
            <a:endParaRPr dirty="0"/>
          </a:p>
        </p:txBody>
      </p:sp>
      <p:sp>
        <p:nvSpPr>
          <p:cNvPr id="456" name="Google Shape;456;p62"/>
          <p:cNvSpPr txBox="1"/>
          <p:nvPr/>
        </p:nvSpPr>
        <p:spPr>
          <a:xfrm>
            <a:off x="4788024" y="1556792"/>
            <a:ext cx="3816424" cy="7078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63"/>
          <p:cNvSpPr txBox="1">
            <a:spLocks noGrp="1"/>
          </p:cNvSpPr>
          <p:nvPr>
            <p:ph type="title"/>
          </p:nvPr>
        </p:nvSpPr>
        <p:spPr>
          <a:xfrm>
            <a:off x="806896"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Scenarios</a:t>
            </a:r>
            <a:endParaRPr/>
          </a:p>
        </p:txBody>
      </p:sp>
      <p:sp>
        <p:nvSpPr>
          <p:cNvPr id="463" name="Google Shape;463;p63"/>
          <p:cNvSpPr/>
          <p:nvPr/>
        </p:nvSpPr>
        <p:spPr>
          <a:xfrm>
            <a:off x="467544" y="1556792"/>
            <a:ext cx="8145253" cy="2808312"/>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000"/>
              <a:buFont typeface="Arial"/>
              <a:buNone/>
            </a:pPr>
            <a:endParaRPr sz="2000" i="1">
              <a:solidFill>
                <a:schemeClr val="lt1"/>
              </a:solidFill>
              <a:latin typeface="Arial"/>
              <a:ea typeface="Arial"/>
              <a:cs typeface="Arial"/>
              <a:sym typeface="Arial"/>
            </a:endParaRPr>
          </a:p>
        </p:txBody>
      </p:sp>
      <p:sp>
        <p:nvSpPr>
          <p:cNvPr id="464" name="Google Shape;464;p63"/>
          <p:cNvSpPr txBox="1">
            <a:spLocks noGrp="1"/>
          </p:cNvSpPr>
          <p:nvPr>
            <p:ph type="body" idx="1"/>
          </p:nvPr>
        </p:nvSpPr>
        <p:spPr>
          <a:xfrm>
            <a:off x="457200" y="1600200"/>
            <a:ext cx="8147248" cy="452596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lt1"/>
              </a:buClr>
              <a:buSzPts val="2000"/>
              <a:buFont typeface="Arial"/>
              <a:buNone/>
            </a:pPr>
            <a:r>
              <a:rPr lang="en-GB" sz="2000" b="0" i="0" u="sng" strike="noStrike" cap="none" dirty="0">
                <a:solidFill>
                  <a:schemeClr val="lt1"/>
                </a:solidFill>
                <a:latin typeface="Arial"/>
                <a:ea typeface="Arial"/>
                <a:cs typeface="Arial"/>
                <a:sym typeface="Arial"/>
              </a:rPr>
              <a:t>Situation</a:t>
            </a:r>
            <a:endParaRPr dirty="0"/>
          </a:p>
          <a:p>
            <a:pPr marL="0" marR="0" lvl="0" indent="0" algn="l" rtl="0">
              <a:spcBef>
                <a:spcPts val="400"/>
              </a:spcBef>
              <a:spcAft>
                <a:spcPts val="0"/>
              </a:spcAft>
              <a:buClr>
                <a:schemeClr val="lt1"/>
              </a:buClr>
              <a:buSzPts val="2000"/>
              <a:buNone/>
            </a:pPr>
            <a:r>
              <a:rPr lang="en-GB" sz="2000" b="0" i="0" u="none" strike="noStrike" cap="none" dirty="0">
                <a:solidFill>
                  <a:schemeClr val="lt1"/>
                </a:solidFill>
                <a:latin typeface="Arial"/>
                <a:ea typeface="Arial"/>
                <a:cs typeface="Arial"/>
                <a:sym typeface="Arial"/>
              </a:rPr>
              <a:t>A player has not made it onside following a touch being made. They start to move forwards to make a touch.</a:t>
            </a:r>
            <a:endParaRPr dirty="0"/>
          </a:p>
        </p:txBody>
      </p:sp>
      <p:sp>
        <p:nvSpPr>
          <p:cNvPr id="465" name="Google Shape;465;p63"/>
          <p:cNvSpPr txBox="1"/>
          <p:nvPr/>
        </p:nvSpPr>
        <p:spPr>
          <a:xfrm>
            <a:off x="4788024" y="1556792"/>
            <a:ext cx="3816424" cy="7078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a:p>
            <a:pPr marL="0" marR="0" lvl="0" indent="0" algn="l" rtl="0">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9"/>
          <p:cNvSpPr txBox="1">
            <a:spLocks noGrp="1"/>
          </p:cNvSpPr>
          <p:nvPr>
            <p:ph type="title"/>
          </p:nvPr>
        </p:nvSpPr>
        <p:spPr>
          <a:xfrm>
            <a:off x="917746" y="274638"/>
            <a:ext cx="6534573" cy="943163"/>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dirty="0">
                <a:solidFill>
                  <a:schemeClr val="dk1"/>
                </a:solidFill>
                <a:latin typeface="Arial"/>
                <a:ea typeface="Arial"/>
                <a:cs typeface="Arial"/>
                <a:sym typeface="Arial"/>
              </a:rPr>
              <a:t>Field of Play</a:t>
            </a:r>
            <a:endParaRPr dirty="0"/>
          </a:p>
        </p:txBody>
      </p:sp>
      <p:grpSp>
        <p:nvGrpSpPr>
          <p:cNvPr id="7" name="Groupe 4"/>
          <p:cNvGrpSpPr>
            <a:grpSpLocks/>
          </p:cNvGrpSpPr>
          <p:nvPr/>
        </p:nvGrpSpPr>
        <p:grpSpPr bwMode="auto">
          <a:xfrm>
            <a:off x="797667" y="2068735"/>
            <a:ext cx="5988399" cy="4163462"/>
            <a:chOff x="1764248" y="2220297"/>
            <a:chExt cx="5760000" cy="4279570"/>
          </a:xfrm>
        </p:grpSpPr>
        <p:grpSp>
          <p:nvGrpSpPr>
            <p:cNvPr id="8" name="Groupe 2"/>
            <p:cNvGrpSpPr>
              <a:grpSpLocks/>
            </p:cNvGrpSpPr>
            <p:nvPr/>
          </p:nvGrpSpPr>
          <p:grpSpPr bwMode="auto">
            <a:xfrm>
              <a:off x="1764248" y="2564904"/>
              <a:ext cx="5760000" cy="3600000"/>
              <a:chOff x="1331913" y="2927349"/>
              <a:chExt cx="5760000" cy="3600000"/>
            </a:xfrm>
          </p:grpSpPr>
          <p:sp>
            <p:nvSpPr>
              <p:cNvPr id="13" name="Rectangle 1"/>
              <p:cNvSpPr>
                <a:spLocks noChangeArrowheads="1"/>
              </p:cNvSpPr>
              <p:nvPr/>
            </p:nvSpPr>
            <p:spPr bwMode="auto">
              <a:xfrm>
                <a:off x="1331913" y="2927349"/>
                <a:ext cx="5760000" cy="3600000"/>
              </a:xfrm>
              <a:prstGeom prst="rect">
                <a:avLst/>
              </a:prstGeom>
              <a:solidFill>
                <a:srgbClr val="92D050"/>
              </a:solidFill>
              <a:ln w="28575" algn="ctr">
                <a:solidFill>
                  <a:schemeClr val="tx1"/>
                </a:solidFill>
                <a:round/>
                <a:headEnd/>
                <a:tailEnd/>
              </a:ln>
            </p:spPr>
            <p:txBody>
              <a:bodyPr/>
              <a:lstStyle/>
              <a:p>
                <a:pPr algn="ctr"/>
                <a:endParaRPr lang="en-US" altLang="fr-FR"/>
              </a:p>
            </p:txBody>
          </p:sp>
          <p:sp>
            <p:nvSpPr>
              <p:cNvPr id="14" name="Rectangle 33"/>
              <p:cNvSpPr>
                <a:spLocks noChangeArrowheads="1"/>
              </p:cNvSpPr>
              <p:nvPr/>
            </p:nvSpPr>
            <p:spPr bwMode="auto">
              <a:xfrm>
                <a:off x="1691913" y="2927349"/>
                <a:ext cx="504000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5" name="Rectangle 34"/>
              <p:cNvSpPr>
                <a:spLocks noChangeArrowheads="1"/>
              </p:cNvSpPr>
              <p:nvPr/>
            </p:nvSpPr>
            <p:spPr bwMode="auto">
              <a:xfrm>
                <a:off x="2051913" y="2927349"/>
                <a:ext cx="432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6" name="Rectangle 35"/>
              <p:cNvSpPr>
                <a:spLocks noChangeArrowheads="1"/>
              </p:cNvSpPr>
              <p:nvPr/>
            </p:nvSpPr>
            <p:spPr bwMode="auto">
              <a:xfrm>
                <a:off x="3491913" y="2927349"/>
                <a:ext cx="1440000" cy="3600000"/>
              </a:xfrm>
              <a:prstGeom prst="rect">
                <a:avLst/>
              </a:prstGeom>
              <a:noFill/>
              <a:ln w="28575" algn="ctr">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7" name="Rectangle 36"/>
              <p:cNvSpPr>
                <a:spLocks noChangeArrowheads="1"/>
              </p:cNvSpPr>
              <p:nvPr/>
            </p:nvSpPr>
            <p:spPr bwMode="auto">
              <a:xfrm>
                <a:off x="4211913" y="2927349"/>
                <a:ext cx="0" cy="3600000"/>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grpSp>
        <p:sp>
          <p:nvSpPr>
            <p:cNvPr id="9" name="Rectangle 3"/>
            <p:cNvSpPr>
              <a:spLocks noChangeArrowheads="1"/>
            </p:cNvSpPr>
            <p:nvPr/>
          </p:nvSpPr>
          <p:spPr bwMode="auto">
            <a:xfrm>
              <a:off x="4284248" y="2438375"/>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0" name="Rectangle 39"/>
            <p:cNvSpPr>
              <a:spLocks noChangeArrowheads="1"/>
            </p:cNvSpPr>
            <p:nvPr/>
          </p:nvSpPr>
          <p:spPr bwMode="auto">
            <a:xfrm>
              <a:off x="4284248" y="6174676"/>
              <a:ext cx="720000" cy="108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ltLang="fr-FR"/>
            </a:p>
          </p:txBody>
        </p:sp>
        <p:sp>
          <p:nvSpPr>
            <p:cNvPr id="11" name="Rectangle 40"/>
            <p:cNvSpPr>
              <a:spLocks noChangeArrowheads="1"/>
            </p:cNvSpPr>
            <p:nvPr/>
          </p:nvSpPr>
          <p:spPr bwMode="auto">
            <a:xfrm>
              <a:off x="3924247" y="628386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r>
                <a:rPr lang="fr-FR" altLang="fr-FR" sz="1100" dirty="0" err="1">
                  <a:solidFill>
                    <a:schemeClr val="tx1"/>
                  </a:solidFill>
                </a:rPr>
                <a:t>S</a:t>
              </a:r>
              <a:r>
                <a:rPr lang="fr-FR" altLang="fr-FR" sz="1100" dirty="0" err="1" smtClean="0">
                  <a:solidFill>
                    <a:schemeClr val="tx1"/>
                  </a:solidFill>
                </a:rPr>
                <a:t>ubbox</a:t>
              </a:r>
              <a:endParaRPr lang="fr-FR" altLang="fr-FR" sz="1100" dirty="0">
                <a:solidFill>
                  <a:schemeClr val="tx1"/>
                </a:solidFill>
              </a:endParaRPr>
            </a:p>
          </p:txBody>
        </p:sp>
        <p:sp>
          <p:nvSpPr>
            <p:cNvPr id="12" name="Rectangle 41"/>
            <p:cNvSpPr>
              <a:spLocks noChangeArrowheads="1"/>
            </p:cNvSpPr>
            <p:nvPr/>
          </p:nvSpPr>
          <p:spPr bwMode="auto">
            <a:xfrm>
              <a:off x="3924248" y="2220297"/>
              <a:ext cx="1440000" cy="2160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ctr"/>
              <a:r>
                <a:rPr lang="fr-FR" altLang="fr-FR" sz="1100" dirty="0" err="1" smtClean="0">
                  <a:solidFill>
                    <a:schemeClr val="tx1"/>
                  </a:solidFill>
                </a:rPr>
                <a:t>Sub</a:t>
              </a:r>
              <a:r>
                <a:rPr lang="fr-FR" altLang="fr-FR" sz="1100" dirty="0" smtClean="0">
                  <a:solidFill>
                    <a:schemeClr val="tx1"/>
                  </a:solidFill>
                </a:rPr>
                <a:t> box</a:t>
              </a:r>
              <a:endParaRPr lang="en-US" altLang="fr-FR" sz="1100" dirty="0">
                <a:solidFill>
                  <a:schemeClr val="tx1"/>
                </a:solidFill>
              </a:endParaRPr>
            </a:p>
          </p:txBody>
        </p:sp>
      </p:grpSp>
      <p:sp>
        <p:nvSpPr>
          <p:cNvPr id="18" name="Text Box 11"/>
          <p:cNvSpPr txBox="1">
            <a:spLocks noChangeArrowheads="1"/>
          </p:cNvSpPr>
          <p:nvPr/>
        </p:nvSpPr>
        <p:spPr bwMode="auto">
          <a:xfrm rot="16200000">
            <a:off x="2393023" y="4142118"/>
            <a:ext cx="2519362"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anose="020B0604030504040204" pitchFamily="34" charset="0"/>
                <a:ea typeface="SimSun" panose="02010600030101010101" pitchFamily="2" charset="-122"/>
              </a:defRPr>
            </a:lvl1pPr>
            <a:lvl2pPr eaLnBrk="0" hangingPunct="0">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FFFFFF"/>
                </a:solidFill>
                <a:latin typeface="Verdana" panose="020B0604030504040204" pitchFamily="34" charset="0"/>
                <a:ea typeface="SimSun" panose="02010600030101010101" pitchFamily="2" charset="-122"/>
              </a:defRPr>
            </a:lvl2pPr>
            <a:lvl3pPr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Verdana" panose="020B0604030504040204" pitchFamily="34" charset="0"/>
                <a:ea typeface="SimSun" panose="02010600030101010101" pitchFamily="2" charset="-122"/>
              </a:defRPr>
            </a:lvl3pPr>
            <a:lvl4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4pPr>
            <a:lvl5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9pPr>
          </a:lstStyle>
          <a:p>
            <a:pPr algn="ctr" eaLnBrk="1" hangingPunct="1">
              <a:spcBef>
                <a:spcPct val="50000"/>
              </a:spcBef>
            </a:pPr>
            <a:r>
              <a:rPr lang="fr-FR" altLang="fr-FR" sz="1300" i="1" dirty="0" smtClean="0">
                <a:solidFill>
                  <a:srgbClr val="000000"/>
                </a:solidFill>
              </a:rPr>
              <a:t>Half line</a:t>
            </a:r>
            <a:endParaRPr lang="fr-FR" altLang="fr-FR" sz="1300" i="1" dirty="0">
              <a:solidFill>
                <a:srgbClr val="000000"/>
              </a:solidFill>
            </a:endParaRPr>
          </a:p>
        </p:txBody>
      </p:sp>
      <p:sp>
        <p:nvSpPr>
          <p:cNvPr id="19" name="Text Box 12"/>
          <p:cNvSpPr txBox="1">
            <a:spLocks noChangeArrowheads="1"/>
          </p:cNvSpPr>
          <p:nvPr/>
        </p:nvSpPr>
        <p:spPr bwMode="auto">
          <a:xfrm>
            <a:off x="2931205" y="5599364"/>
            <a:ext cx="90011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anose="020B0604030504040204" pitchFamily="34" charset="0"/>
                <a:ea typeface="SimSun" panose="02010600030101010101" pitchFamily="2" charset="-122"/>
              </a:defRPr>
            </a:lvl1pPr>
            <a:lvl2pPr eaLnBrk="0" hangingPunct="0">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FFFFFF"/>
                </a:solidFill>
                <a:latin typeface="Verdana" panose="020B0604030504040204" pitchFamily="34" charset="0"/>
                <a:ea typeface="SimSun" panose="02010600030101010101" pitchFamily="2" charset="-122"/>
              </a:defRPr>
            </a:lvl2pPr>
            <a:lvl3pPr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Verdana" panose="020B0604030504040204" pitchFamily="34" charset="0"/>
                <a:ea typeface="SimSun" panose="02010600030101010101" pitchFamily="2" charset="-122"/>
              </a:defRPr>
            </a:lvl3pPr>
            <a:lvl4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4pPr>
            <a:lvl5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9pPr>
          </a:lstStyle>
          <a:p>
            <a:pPr algn="ctr" eaLnBrk="1" hangingPunct="1">
              <a:spcBef>
                <a:spcPts val="1125"/>
              </a:spcBef>
              <a:buClrTx/>
              <a:buFontTx/>
              <a:buNone/>
            </a:pPr>
            <a:r>
              <a:rPr lang="fr-FR" altLang="fr-FR" sz="1400" dirty="0">
                <a:solidFill>
                  <a:srgbClr val="FF3300"/>
                </a:solidFill>
              </a:rPr>
              <a:t>10m</a:t>
            </a:r>
          </a:p>
        </p:txBody>
      </p:sp>
      <p:sp>
        <p:nvSpPr>
          <p:cNvPr id="20" name="Text Box 13"/>
          <p:cNvSpPr txBox="1">
            <a:spLocks noChangeArrowheads="1"/>
          </p:cNvSpPr>
          <p:nvPr/>
        </p:nvSpPr>
        <p:spPr bwMode="auto">
          <a:xfrm>
            <a:off x="1150768" y="5902598"/>
            <a:ext cx="973137"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anose="020B0604030504040204" pitchFamily="34" charset="0"/>
                <a:ea typeface="SimSun" panose="02010600030101010101" pitchFamily="2" charset="-122"/>
              </a:defRPr>
            </a:lvl1pPr>
            <a:lvl2pPr eaLnBrk="0" hangingPunct="0">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FFFFFF"/>
                </a:solidFill>
                <a:latin typeface="Verdana" panose="020B0604030504040204" pitchFamily="34" charset="0"/>
                <a:ea typeface="SimSun" panose="02010600030101010101" pitchFamily="2" charset="-122"/>
              </a:defRPr>
            </a:lvl2pPr>
            <a:lvl3pPr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Verdana" panose="020B0604030504040204" pitchFamily="34" charset="0"/>
                <a:ea typeface="SimSun" panose="02010600030101010101" pitchFamily="2" charset="-122"/>
              </a:defRPr>
            </a:lvl3pPr>
            <a:lvl4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4pPr>
            <a:lvl5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9pPr>
          </a:lstStyle>
          <a:p>
            <a:pPr eaLnBrk="1" hangingPunct="1">
              <a:spcBef>
                <a:spcPts val="1125"/>
              </a:spcBef>
              <a:buClrTx/>
              <a:buFontTx/>
              <a:buNone/>
            </a:pPr>
            <a:r>
              <a:rPr lang="fr-FR" altLang="fr-FR" sz="1400" dirty="0">
                <a:solidFill>
                  <a:srgbClr val="FF3300"/>
                </a:solidFill>
              </a:rPr>
              <a:t>5m</a:t>
            </a:r>
          </a:p>
        </p:txBody>
      </p:sp>
      <p:sp>
        <p:nvSpPr>
          <p:cNvPr id="21" name="Text Box 15"/>
          <p:cNvSpPr txBox="1">
            <a:spLocks noChangeArrowheads="1"/>
          </p:cNvSpPr>
          <p:nvPr/>
        </p:nvSpPr>
        <p:spPr bwMode="auto">
          <a:xfrm rot="5400000">
            <a:off x="5152908" y="3942398"/>
            <a:ext cx="2879725"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anose="020B0604030504040204" pitchFamily="34" charset="0"/>
                <a:ea typeface="SimSun" panose="02010600030101010101" pitchFamily="2" charset="-122"/>
              </a:defRPr>
            </a:lvl1pPr>
            <a:lvl2pPr eaLnBrk="0" hangingPunct="0">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FFFFFF"/>
                </a:solidFill>
                <a:latin typeface="Verdana" panose="020B0604030504040204" pitchFamily="34" charset="0"/>
                <a:ea typeface="SimSun" panose="02010600030101010101" pitchFamily="2" charset="-122"/>
              </a:defRPr>
            </a:lvl2pPr>
            <a:lvl3pPr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Verdana" panose="020B0604030504040204" pitchFamily="34" charset="0"/>
                <a:ea typeface="SimSun" panose="02010600030101010101" pitchFamily="2" charset="-122"/>
              </a:defRPr>
            </a:lvl3pPr>
            <a:lvl4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4pPr>
            <a:lvl5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9pPr>
          </a:lstStyle>
          <a:p>
            <a:pPr algn="ctr" eaLnBrk="1" hangingPunct="1">
              <a:spcBef>
                <a:spcPts val="1125"/>
              </a:spcBef>
              <a:buClrTx/>
              <a:buFontTx/>
              <a:buNone/>
            </a:pPr>
            <a:r>
              <a:rPr lang="fr-FR" altLang="fr-FR" sz="1400" dirty="0" err="1" smtClean="0">
                <a:solidFill>
                  <a:srgbClr val="FF3300"/>
                </a:solidFill>
              </a:rPr>
              <a:t>Touchdown</a:t>
            </a:r>
            <a:r>
              <a:rPr lang="fr-FR" altLang="fr-FR" sz="1400" dirty="0" smtClean="0">
                <a:solidFill>
                  <a:srgbClr val="FF3300"/>
                </a:solidFill>
              </a:rPr>
              <a:t> area</a:t>
            </a:r>
            <a:endParaRPr lang="fr-FR" altLang="fr-FR" sz="1400" dirty="0">
              <a:solidFill>
                <a:srgbClr val="FF3300"/>
              </a:solidFill>
            </a:endParaRPr>
          </a:p>
        </p:txBody>
      </p:sp>
      <p:sp>
        <p:nvSpPr>
          <p:cNvPr id="22" name="Line 19"/>
          <p:cNvSpPr>
            <a:spLocks noChangeShapeType="1"/>
          </p:cNvSpPr>
          <p:nvPr/>
        </p:nvSpPr>
        <p:spPr bwMode="auto">
          <a:xfrm>
            <a:off x="1151532" y="1639093"/>
            <a:ext cx="5286457" cy="1076"/>
          </a:xfrm>
          <a:prstGeom prst="line">
            <a:avLst/>
          </a:prstGeom>
          <a:noFill/>
          <a:ln w="76320">
            <a:solidFill>
              <a:srgbClr val="FF3300"/>
            </a:solidFill>
            <a:miter lim="800000"/>
            <a:headEnd type="triangle" w="med" len="me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23" name="Text Box 20"/>
          <p:cNvSpPr txBox="1">
            <a:spLocks noChangeArrowheads="1"/>
          </p:cNvSpPr>
          <p:nvPr/>
        </p:nvSpPr>
        <p:spPr bwMode="auto">
          <a:xfrm>
            <a:off x="3291567" y="1167527"/>
            <a:ext cx="10795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anose="020B0604030504040204" pitchFamily="34" charset="0"/>
                <a:ea typeface="SimSun" panose="02010600030101010101" pitchFamily="2" charset="-122"/>
              </a:defRPr>
            </a:lvl1pPr>
            <a:lvl2pPr eaLnBrk="0" hangingPunct="0">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FFFFFF"/>
                </a:solidFill>
                <a:latin typeface="Verdana" panose="020B0604030504040204" pitchFamily="34" charset="0"/>
                <a:ea typeface="SimSun" panose="02010600030101010101" pitchFamily="2" charset="-122"/>
              </a:defRPr>
            </a:lvl2pPr>
            <a:lvl3pPr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Verdana" panose="020B0604030504040204" pitchFamily="34" charset="0"/>
                <a:ea typeface="SimSun" panose="02010600030101010101" pitchFamily="2" charset="-122"/>
              </a:defRPr>
            </a:lvl3pPr>
            <a:lvl4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4pPr>
            <a:lvl5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9pPr>
          </a:lstStyle>
          <a:p>
            <a:pPr algn="ctr" eaLnBrk="1" hangingPunct="1">
              <a:spcBef>
                <a:spcPts val="1500"/>
              </a:spcBef>
              <a:buClrTx/>
              <a:buFontTx/>
              <a:buNone/>
            </a:pPr>
            <a:r>
              <a:rPr lang="fr-FR" altLang="fr-FR" sz="2400" b="1" dirty="0">
                <a:solidFill>
                  <a:srgbClr val="FF3300"/>
                </a:solidFill>
              </a:rPr>
              <a:t>70m</a:t>
            </a:r>
          </a:p>
        </p:txBody>
      </p:sp>
      <p:sp>
        <p:nvSpPr>
          <p:cNvPr id="24" name="Line 21"/>
          <p:cNvSpPr>
            <a:spLocks noChangeShapeType="1"/>
          </p:cNvSpPr>
          <p:nvPr/>
        </p:nvSpPr>
        <p:spPr bwMode="auto">
          <a:xfrm>
            <a:off x="7146931" y="2398133"/>
            <a:ext cx="13409" cy="3504465"/>
          </a:xfrm>
          <a:prstGeom prst="line">
            <a:avLst/>
          </a:prstGeom>
          <a:noFill/>
          <a:ln w="76320">
            <a:solidFill>
              <a:srgbClr val="FF3300"/>
            </a:solidFill>
            <a:miter lim="800000"/>
            <a:headEnd type="triangle" w="med" len="me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25" name="Text Box 22"/>
          <p:cNvSpPr txBox="1">
            <a:spLocks noChangeArrowheads="1"/>
          </p:cNvSpPr>
          <p:nvPr/>
        </p:nvSpPr>
        <p:spPr bwMode="auto">
          <a:xfrm>
            <a:off x="7204345" y="3794093"/>
            <a:ext cx="12239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anose="020B0604030504040204" pitchFamily="34" charset="0"/>
                <a:ea typeface="SimSun" panose="02010600030101010101" pitchFamily="2" charset="-122"/>
              </a:defRPr>
            </a:lvl1pPr>
            <a:lvl2pPr eaLnBrk="0" hangingPunct="0">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FFFFFF"/>
                </a:solidFill>
                <a:latin typeface="Verdana" panose="020B0604030504040204" pitchFamily="34" charset="0"/>
                <a:ea typeface="SimSun" panose="02010600030101010101" pitchFamily="2" charset="-122"/>
              </a:defRPr>
            </a:lvl2pPr>
            <a:lvl3pPr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Verdana" panose="020B0604030504040204" pitchFamily="34" charset="0"/>
                <a:ea typeface="SimSun" panose="02010600030101010101" pitchFamily="2" charset="-122"/>
              </a:defRPr>
            </a:lvl3pPr>
            <a:lvl4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4pPr>
            <a:lvl5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9pPr>
          </a:lstStyle>
          <a:p>
            <a:pPr eaLnBrk="1" hangingPunct="1">
              <a:spcBef>
                <a:spcPts val="1500"/>
              </a:spcBef>
              <a:buClrTx/>
              <a:buFontTx/>
              <a:buNone/>
            </a:pPr>
            <a:r>
              <a:rPr lang="fr-FR" altLang="fr-FR" sz="2400" b="1" dirty="0">
                <a:solidFill>
                  <a:srgbClr val="FF3300"/>
                </a:solidFill>
              </a:rPr>
              <a:t>50m</a:t>
            </a:r>
          </a:p>
        </p:txBody>
      </p:sp>
      <p:sp>
        <p:nvSpPr>
          <p:cNvPr id="26" name="Text Box 23"/>
          <p:cNvSpPr txBox="1">
            <a:spLocks noChangeArrowheads="1"/>
          </p:cNvSpPr>
          <p:nvPr/>
        </p:nvSpPr>
        <p:spPr bwMode="auto">
          <a:xfrm>
            <a:off x="6975475" y="6397625"/>
            <a:ext cx="2133600" cy="457200"/>
          </a:xfrm>
          <a:prstGeom prst="rect">
            <a:avLst/>
          </a:prstGeom>
          <a:noFill/>
          <a:ln>
            <a:noFill/>
          </a:ln>
          <a:effectLst/>
          <a:extLst/>
        </p:spPr>
        <p:txBody>
          <a:bodyPr lIns="90000" tIns="46800" rIns="90000" bIns="468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Verdana" panose="020B0604030504040204" pitchFamily="34" charset="0"/>
                <a:ea typeface="SimSun" panose="02010600030101010101" pitchFamily="2" charset="-122"/>
              </a:defRPr>
            </a:lvl9pPr>
          </a:lstStyle>
          <a:p>
            <a:pPr algn="r" eaLnBrk="1" hangingPunct="1">
              <a:buClrTx/>
              <a:buFontTx/>
              <a:buNone/>
            </a:pPr>
            <a:fld id="{FBEC7BAF-8491-403A-BC89-8D1BC702AA29}" type="slidenum">
              <a:rPr lang="fr-FR" altLang="fr-FR" sz="1000">
                <a:solidFill>
                  <a:srgbClr val="003B76"/>
                </a:solidFill>
                <a:effectLst>
                  <a:outerShdw blurRad="38100" dist="38100" dir="2700000" algn="tl">
                    <a:srgbClr val="C0C0C0"/>
                  </a:outerShdw>
                </a:effectLst>
              </a:rPr>
              <a:pPr algn="r" eaLnBrk="1" hangingPunct="1">
                <a:buClrTx/>
                <a:buFontTx/>
                <a:buNone/>
              </a:pPr>
              <a:t>5</a:t>
            </a:fld>
            <a:endParaRPr lang="fr-FR" altLang="fr-FR" sz="1000">
              <a:solidFill>
                <a:srgbClr val="003B76"/>
              </a:solidFill>
              <a:effectLst>
                <a:outerShdw blurRad="38100" dist="38100" dir="2700000" algn="tl">
                  <a:srgbClr val="C0C0C0"/>
                </a:outerShdw>
              </a:effectLst>
            </a:endParaRPr>
          </a:p>
        </p:txBody>
      </p:sp>
      <p:sp>
        <p:nvSpPr>
          <p:cNvPr id="27" name="Oval 24"/>
          <p:cNvSpPr>
            <a:spLocks noChangeArrowheads="1"/>
          </p:cNvSpPr>
          <p:nvPr/>
        </p:nvSpPr>
        <p:spPr bwMode="auto">
          <a:xfrm>
            <a:off x="1076319" y="2300058"/>
            <a:ext cx="215900" cy="215900"/>
          </a:xfrm>
          <a:prstGeom prst="ellipse">
            <a:avLst/>
          </a:prstGeom>
          <a:solidFill>
            <a:srgbClr val="FF0000"/>
          </a:solidFill>
          <a:ln w="9360">
            <a:solidFill>
              <a:srgbClr val="FFFFFF"/>
            </a:solidFill>
            <a:miter lim="800000"/>
            <a:headEnd/>
            <a:tailEnd/>
          </a:ln>
        </p:spPr>
        <p:txBody>
          <a:bodyPr wrap="none" anchor="ctr"/>
          <a:lstStyle/>
          <a:p>
            <a:endParaRPr lang="en-US" altLang="fr-FR"/>
          </a:p>
        </p:txBody>
      </p:sp>
      <p:sp>
        <p:nvSpPr>
          <p:cNvPr id="28" name="Oval 25"/>
          <p:cNvSpPr>
            <a:spLocks noChangeArrowheads="1"/>
          </p:cNvSpPr>
          <p:nvPr/>
        </p:nvSpPr>
        <p:spPr bwMode="auto">
          <a:xfrm>
            <a:off x="1063904" y="5781247"/>
            <a:ext cx="215900" cy="215900"/>
          </a:xfrm>
          <a:prstGeom prst="ellipse">
            <a:avLst/>
          </a:prstGeom>
          <a:solidFill>
            <a:srgbClr val="FF0000"/>
          </a:solidFill>
          <a:ln w="9360">
            <a:solidFill>
              <a:srgbClr val="FFFFFF"/>
            </a:solidFill>
            <a:miter lim="800000"/>
            <a:headEnd/>
            <a:tailEnd/>
          </a:ln>
        </p:spPr>
        <p:txBody>
          <a:bodyPr wrap="none" anchor="ctr"/>
          <a:lstStyle/>
          <a:p>
            <a:endParaRPr lang="en-US" altLang="fr-FR"/>
          </a:p>
        </p:txBody>
      </p:sp>
      <p:sp>
        <p:nvSpPr>
          <p:cNvPr id="29" name="Oval 26"/>
          <p:cNvSpPr>
            <a:spLocks noChangeArrowheads="1"/>
          </p:cNvSpPr>
          <p:nvPr/>
        </p:nvSpPr>
        <p:spPr bwMode="auto">
          <a:xfrm>
            <a:off x="3703378" y="2324619"/>
            <a:ext cx="215900" cy="215900"/>
          </a:xfrm>
          <a:prstGeom prst="ellipse">
            <a:avLst/>
          </a:prstGeom>
          <a:solidFill>
            <a:srgbClr val="FF0000"/>
          </a:solidFill>
          <a:ln w="9360">
            <a:solidFill>
              <a:srgbClr val="FFFFFF"/>
            </a:solidFill>
            <a:miter lim="800000"/>
            <a:headEnd/>
            <a:tailEnd/>
          </a:ln>
        </p:spPr>
        <p:txBody>
          <a:bodyPr wrap="none" anchor="ctr"/>
          <a:lstStyle/>
          <a:p>
            <a:endParaRPr lang="en-US" altLang="fr-FR"/>
          </a:p>
        </p:txBody>
      </p:sp>
      <p:sp>
        <p:nvSpPr>
          <p:cNvPr id="30" name="Oval 27"/>
          <p:cNvSpPr>
            <a:spLocks noChangeArrowheads="1"/>
          </p:cNvSpPr>
          <p:nvPr/>
        </p:nvSpPr>
        <p:spPr bwMode="auto">
          <a:xfrm>
            <a:off x="6323302" y="2290183"/>
            <a:ext cx="215900" cy="215900"/>
          </a:xfrm>
          <a:prstGeom prst="ellipse">
            <a:avLst/>
          </a:prstGeom>
          <a:solidFill>
            <a:srgbClr val="FF0000"/>
          </a:solidFill>
          <a:ln w="9360">
            <a:solidFill>
              <a:srgbClr val="FFFFFF"/>
            </a:solidFill>
            <a:miter lim="800000"/>
            <a:headEnd/>
            <a:tailEnd/>
          </a:ln>
        </p:spPr>
        <p:txBody>
          <a:bodyPr wrap="none" anchor="ctr"/>
          <a:lstStyle/>
          <a:p>
            <a:endParaRPr lang="en-US" altLang="fr-FR"/>
          </a:p>
        </p:txBody>
      </p:sp>
      <p:sp>
        <p:nvSpPr>
          <p:cNvPr id="31" name="Oval 28"/>
          <p:cNvSpPr>
            <a:spLocks noChangeArrowheads="1"/>
          </p:cNvSpPr>
          <p:nvPr/>
        </p:nvSpPr>
        <p:spPr bwMode="auto">
          <a:xfrm>
            <a:off x="6301414" y="5807879"/>
            <a:ext cx="215900" cy="215900"/>
          </a:xfrm>
          <a:prstGeom prst="ellipse">
            <a:avLst/>
          </a:prstGeom>
          <a:solidFill>
            <a:srgbClr val="FF0000"/>
          </a:solidFill>
          <a:ln w="9360">
            <a:solidFill>
              <a:srgbClr val="FFFFFF"/>
            </a:solidFill>
            <a:miter lim="800000"/>
            <a:headEnd/>
            <a:tailEnd/>
          </a:ln>
        </p:spPr>
        <p:txBody>
          <a:bodyPr wrap="none" anchor="ctr"/>
          <a:lstStyle/>
          <a:p>
            <a:endParaRPr lang="en-US" altLang="fr-FR"/>
          </a:p>
        </p:txBody>
      </p:sp>
      <p:sp>
        <p:nvSpPr>
          <p:cNvPr id="32" name="Oval 29"/>
          <p:cNvSpPr>
            <a:spLocks noChangeArrowheads="1"/>
          </p:cNvSpPr>
          <p:nvPr/>
        </p:nvSpPr>
        <p:spPr bwMode="auto">
          <a:xfrm>
            <a:off x="3703378" y="5779270"/>
            <a:ext cx="215900" cy="215900"/>
          </a:xfrm>
          <a:prstGeom prst="ellipse">
            <a:avLst/>
          </a:prstGeom>
          <a:solidFill>
            <a:srgbClr val="FF0000"/>
          </a:solidFill>
          <a:ln w="9360">
            <a:solidFill>
              <a:srgbClr val="FFFFFF"/>
            </a:solidFill>
            <a:miter lim="800000"/>
            <a:headEnd/>
            <a:tailEnd/>
          </a:ln>
        </p:spPr>
        <p:txBody>
          <a:bodyPr wrap="none" anchor="ctr"/>
          <a:lstStyle/>
          <a:p>
            <a:endParaRPr lang="en-US" altLang="fr-FR"/>
          </a:p>
        </p:txBody>
      </p:sp>
      <p:sp>
        <p:nvSpPr>
          <p:cNvPr id="34" name="Text Box 31"/>
          <p:cNvSpPr txBox="1">
            <a:spLocks noChangeArrowheads="1"/>
          </p:cNvSpPr>
          <p:nvPr/>
        </p:nvSpPr>
        <p:spPr bwMode="auto">
          <a:xfrm>
            <a:off x="6587925" y="1680890"/>
            <a:ext cx="103279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0000" tIns="46800" rIns="90000" bIns="46800">
            <a:spAutoFit/>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anose="020B0604030504040204" pitchFamily="34" charset="0"/>
                <a:ea typeface="SimSun" panose="02010600030101010101" pitchFamily="2" charset="-122"/>
              </a:defRPr>
            </a:lvl1pPr>
            <a:lvl2pPr eaLnBrk="0" hangingPunct="0">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FFFFFF"/>
                </a:solidFill>
                <a:latin typeface="Verdana" panose="020B0604030504040204" pitchFamily="34" charset="0"/>
                <a:ea typeface="SimSun" panose="02010600030101010101" pitchFamily="2" charset="-122"/>
              </a:defRPr>
            </a:lvl2pPr>
            <a:lvl3pPr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Verdana" panose="020B0604030504040204" pitchFamily="34" charset="0"/>
                <a:ea typeface="SimSun" panose="02010600030101010101" pitchFamily="2" charset="-122"/>
              </a:defRPr>
            </a:lvl3pPr>
            <a:lvl4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4pPr>
            <a:lvl5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9pPr>
          </a:lstStyle>
          <a:p>
            <a:pPr algn="ctr" eaLnBrk="1" hangingPunct="1">
              <a:spcBef>
                <a:spcPts val="1125"/>
              </a:spcBef>
              <a:buClrTx/>
              <a:buFontTx/>
              <a:buNone/>
            </a:pPr>
            <a:r>
              <a:rPr lang="fr-FR" altLang="fr-FR" sz="1800" dirty="0" err="1" smtClean="0">
                <a:solidFill>
                  <a:srgbClr val="003B76"/>
                </a:solidFill>
              </a:rPr>
              <a:t>Cone</a:t>
            </a:r>
            <a:endParaRPr lang="fr-FR" altLang="fr-FR" sz="1800" dirty="0">
              <a:solidFill>
                <a:srgbClr val="003B76"/>
              </a:solidFill>
            </a:endParaRPr>
          </a:p>
        </p:txBody>
      </p:sp>
      <p:sp>
        <p:nvSpPr>
          <p:cNvPr id="35" name="Text Box 13"/>
          <p:cNvSpPr txBox="1">
            <a:spLocks noChangeArrowheads="1"/>
          </p:cNvSpPr>
          <p:nvPr/>
        </p:nvSpPr>
        <p:spPr bwMode="auto">
          <a:xfrm>
            <a:off x="701615" y="5902598"/>
            <a:ext cx="544513"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anose="020B0604030504040204" pitchFamily="34" charset="0"/>
                <a:ea typeface="SimSun" panose="02010600030101010101" pitchFamily="2" charset="-122"/>
              </a:defRPr>
            </a:lvl1pPr>
            <a:lvl2pPr eaLnBrk="0" hangingPunct="0">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FFFFFF"/>
                </a:solidFill>
                <a:latin typeface="Verdana" panose="020B0604030504040204" pitchFamily="34" charset="0"/>
                <a:ea typeface="SimSun" panose="02010600030101010101" pitchFamily="2" charset="-122"/>
              </a:defRPr>
            </a:lvl2pPr>
            <a:lvl3pPr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Verdana" panose="020B0604030504040204" pitchFamily="34" charset="0"/>
                <a:ea typeface="SimSun" panose="02010600030101010101" pitchFamily="2" charset="-122"/>
              </a:defRPr>
            </a:lvl3pPr>
            <a:lvl4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4pPr>
            <a:lvl5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9pPr>
          </a:lstStyle>
          <a:p>
            <a:pPr eaLnBrk="1" hangingPunct="1">
              <a:spcBef>
                <a:spcPts val="1125"/>
              </a:spcBef>
              <a:buClrTx/>
              <a:buFontTx/>
              <a:buNone/>
            </a:pPr>
            <a:r>
              <a:rPr lang="fr-FR" altLang="fr-FR" sz="1400" dirty="0">
                <a:solidFill>
                  <a:srgbClr val="FF3300"/>
                </a:solidFill>
              </a:rPr>
              <a:t>5m</a:t>
            </a:r>
          </a:p>
        </p:txBody>
      </p:sp>
      <p:sp>
        <p:nvSpPr>
          <p:cNvPr id="39" name="Text Box 12"/>
          <p:cNvSpPr txBox="1">
            <a:spLocks noChangeArrowheads="1"/>
          </p:cNvSpPr>
          <p:nvPr/>
        </p:nvSpPr>
        <p:spPr bwMode="auto">
          <a:xfrm>
            <a:off x="1896341" y="5932981"/>
            <a:ext cx="900112" cy="279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anose="020B0604030504040204" pitchFamily="34" charset="0"/>
                <a:ea typeface="SimSun" panose="02010600030101010101" pitchFamily="2" charset="-122"/>
              </a:defRPr>
            </a:lvl1pPr>
            <a:lvl2pPr eaLnBrk="0" hangingPunct="0">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FFFFFF"/>
                </a:solidFill>
                <a:latin typeface="Verdana" panose="020B0604030504040204" pitchFamily="34" charset="0"/>
                <a:ea typeface="SimSun" panose="02010600030101010101" pitchFamily="2" charset="-122"/>
              </a:defRPr>
            </a:lvl2pPr>
            <a:lvl3pPr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Verdana" panose="020B0604030504040204" pitchFamily="34" charset="0"/>
                <a:ea typeface="SimSun" panose="02010600030101010101" pitchFamily="2" charset="-122"/>
              </a:defRPr>
            </a:lvl3pPr>
            <a:lvl4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4pPr>
            <a:lvl5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9pPr>
          </a:lstStyle>
          <a:p>
            <a:pPr algn="ctr" eaLnBrk="1" hangingPunct="1">
              <a:spcBef>
                <a:spcPts val="1125"/>
              </a:spcBef>
              <a:buClrTx/>
              <a:buFontTx/>
              <a:buNone/>
            </a:pPr>
            <a:r>
              <a:rPr lang="fr-FR" altLang="fr-FR" sz="1200" dirty="0" err="1" smtClean="0">
                <a:solidFill>
                  <a:schemeClr val="tx1"/>
                </a:solidFill>
              </a:rPr>
              <a:t>Sideline</a:t>
            </a:r>
            <a:endParaRPr lang="fr-FR" altLang="fr-FR" sz="1200" dirty="0">
              <a:solidFill>
                <a:schemeClr val="tx1"/>
              </a:solidFill>
            </a:endParaRPr>
          </a:p>
        </p:txBody>
      </p:sp>
      <p:sp>
        <p:nvSpPr>
          <p:cNvPr id="41" name="Rectangle 12"/>
          <p:cNvSpPr>
            <a:spLocks noChangeArrowheads="1"/>
          </p:cNvSpPr>
          <p:nvPr/>
        </p:nvSpPr>
        <p:spPr bwMode="auto">
          <a:xfrm rot="16200000">
            <a:off x="1613871" y="4259967"/>
            <a:ext cx="2519362"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GB" altLang="fr-FR" sz="1300" i="1" dirty="0" smtClean="0">
                <a:solidFill>
                  <a:srgbClr val="000000"/>
                </a:solidFill>
              </a:rPr>
              <a:t>10 m lines</a:t>
            </a:r>
            <a:endParaRPr lang="en-GB" altLang="fr-FR" sz="1300" i="1" dirty="0">
              <a:solidFill>
                <a:srgbClr val="000000"/>
              </a:solidFill>
            </a:endParaRPr>
          </a:p>
        </p:txBody>
      </p:sp>
      <p:sp>
        <p:nvSpPr>
          <p:cNvPr id="42" name="Rectangle 12"/>
          <p:cNvSpPr>
            <a:spLocks noChangeArrowheads="1"/>
          </p:cNvSpPr>
          <p:nvPr/>
        </p:nvSpPr>
        <p:spPr bwMode="auto">
          <a:xfrm rot="16200000">
            <a:off x="-87922" y="4105243"/>
            <a:ext cx="2290762"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GB" altLang="fr-FR" sz="1300" i="1" dirty="0" err="1" smtClean="0">
                <a:solidFill>
                  <a:srgbClr val="000000"/>
                </a:solidFill>
              </a:rPr>
              <a:t>Scoreline</a:t>
            </a:r>
            <a:endParaRPr lang="en-GB" altLang="fr-FR" sz="1300" i="1" dirty="0">
              <a:solidFill>
                <a:srgbClr val="000000"/>
              </a:solidFill>
            </a:endParaRPr>
          </a:p>
        </p:txBody>
      </p:sp>
      <p:sp>
        <p:nvSpPr>
          <p:cNvPr id="43" name="Rectangle 12"/>
          <p:cNvSpPr>
            <a:spLocks noChangeArrowheads="1"/>
          </p:cNvSpPr>
          <p:nvPr/>
        </p:nvSpPr>
        <p:spPr bwMode="auto">
          <a:xfrm rot="16200000">
            <a:off x="-727580" y="4008314"/>
            <a:ext cx="2747962"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GB" altLang="fr-FR" sz="1300" i="1" dirty="0" smtClean="0">
                <a:solidFill>
                  <a:srgbClr val="000000"/>
                </a:solidFill>
              </a:rPr>
              <a:t>Dead ball line</a:t>
            </a:r>
            <a:endParaRPr lang="en-GB" altLang="fr-FR" sz="1300" i="1" dirty="0">
              <a:solidFill>
                <a:srgbClr val="000000"/>
              </a:solidFill>
            </a:endParaRPr>
          </a:p>
        </p:txBody>
      </p:sp>
      <p:sp>
        <p:nvSpPr>
          <p:cNvPr id="44" name="Rectangle 12"/>
          <p:cNvSpPr>
            <a:spLocks noChangeArrowheads="1"/>
          </p:cNvSpPr>
          <p:nvPr/>
        </p:nvSpPr>
        <p:spPr bwMode="auto">
          <a:xfrm rot="16200000">
            <a:off x="394865" y="4067507"/>
            <a:ext cx="2519363"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fr-FR" altLang="fr-FR" sz="1300" i="1" dirty="0" smtClean="0">
                <a:solidFill>
                  <a:srgbClr val="000000"/>
                </a:solidFill>
              </a:rPr>
              <a:t>5m ;line</a:t>
            </a:r>
            <a:endParaRPr lang="en-GB" altLang="fr-FR" sz="1300" i="1" dirty="0">
              <a:solidFill>
                <a:srgbClr val="000000"/>
              </a:solidFill>
            </a:endParaRPr>
          </a:p>
        </p:txBody>
      </p:sp>
      <p:sp>
        <p:nvSpPr>
          <p:cNvPr id="45" name="Line 19"/>
          <p:cNvSpPr>
            <a:spLocks noChangeShapeType="1"/>
          </p:cNvSpPr>
          <p:nvPr/>
        </p:nvSpPr>
        <p:spPr bwMode="auto">
          <a:xfrm>
            <a:off x="3056044" y="1982701"/>
            <a:ext cx="1484372" cy="0"/>
          </a:xfrm>
          <a:prstGeom prst="line">
            <a:avLst/>
          </a:prstGeom>
          <a:noFill/>
          <a:ln w="9525">
            <a:solidFill>
              <a:schemeClr val="tx1"/>
            </a:solidFill>
            <a:miter lim="800000"/>
            <a:headEnd type="triangle" w="med" len="me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46" name="Text Box 11"/>
          <p:cNvSpPr txBox="1">
            <a:spLocks noChangeArrowheads="1"/>
          </p:cNvSpPr>
          <p:nvPr/>
        </p:nvSpPr>
        <p:spPr bwMode="auto">
          <a:xfrm>
            <a:off x="2884610" y="1687426"/>
            <a:ext cx="1814512"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anose="020B0604030504040204" pitchFamily="34" charset="0"/>
                <a:ea typeface="SimSun" panose="02010600030101010101" pitchFamily="2" charset="-122"/>
              </a:defRPr>
            </a:lvl1pPr>
            <a:lvl2pPr eaLnBrk="0" hangingPunct="0">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FFFFFF"/>
                </a:solidFill>
                <a:latin typeface="Verdana" panose="020B0604030504040204" pitchFamily="34" charset="0"/>
                <a:ea typeface="SimSun" panose="02010600030101010101" pitchFamily="2" charset="-122"/>
              </a:defRPr>
            </a:lvl2pPr>
            <a:lvl3pPr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Verdana" panose="020B0604030504040204" pitchFamily="34" charset="0"/>
                <a:ea typeface="SimSun" panose="02010600030101010101" pitchFamily="2" charset="-122"/>
              </a:defRPr>
            </a:lvl3pPr>
            <a:lvl4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4pPr>
            <a:lvl5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FFFFFF"/>
                </a:solidFill>
                <a:latin typeface="Verdana" panose="020B0604030504040204" pitchFamily="34" charset="0"/>
                <a:ea typeface="SimSun" panose="02010600030101010101" pitchFamily="2" charset="-122"/>
              </a:defRPr>
            </a:lvl9pPr>
          </a:lstStyle>
          <a:p>
            <a:pPr algn="ctr" eaLnBrk="1" hangingPunct="1">
              <a:spcBef>
                <a:spcPct val="50000"/>
              </a:spcBef>
            </a:pPr>
            <a:r>
              <a:rPr lang="fr-FR" altLang="fr-FR" sz="1300" i="1">
                <a:solidFill>
                  <a:srgbClr val="000000"/>
                </a:solidFill>
              </a:rPr>
              <a:t>20m</a:t>
            </a:r>
          </a:p>
        </p:txBody>
      </p:sp>
      <p:cxnSp>
        <p:nvCxnSpPr>
          <p:cNvPr id="3" name="Connecteur droit avec flèche 2"/>
          <p:cNvCxnSpPr>
            <a:stCxn id="34" idx="2"/>
            <a:endCxn id="30" idx="7"/>
          </p:cNvCxnSpPr>
          <p:nvPr/>
        </p:nvCxnSpPr>
        <p:spPr>
          <a:xfrm flipH="1">
            <a:off x="6507584" y="2049190"/>
            <a:ext cx="596736" cy="2726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6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Summary</a:t>
            </a:r>
            <a:endParaRPr/>
          </a:p>
        </p:txBody>
      </p:sp>
      <p:sp>
        <p:nvSpPr>
          <p:cNvPr id="471" name="Google Shape;471;p6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2800"/>
              <a:buFont typeface="Arial"/>
              <a:buNone/>
            </a:pPr>
            <a:r>
              <a:rPr lang="en-GB" sz="2800" b="0" i="0" u="none" strike="noStrike" cap="none" dirty="0">
                <a:solidFill>
                  <a:schemeClr val="dk1"/>
                </a:solidFill>
                <a:latin typeface="Arial"/>
                <a:ea typeface="Arial"/>
                <a:cs typeface="Arial"/>
                <a:sym typeface="Arial"/>
              </a:rPr>
              <a:t>Each action of communication has it’s own form </a:t>
            </a:r>
            <a:r>
              <a:rPr lang="en-GB" sz="2800" b="0" i="0" u="none" strike="noStrike" cap="none" dirty="0" smtClean="0">
                <a:solidFill>
                  <a:schemeClr val="dk1"/>
                </a:solidFill>
                <a:latin typeface="Arial"/>
                <a:ea typeface="Arial"/>
                <a:cs typeface="Arial"/>
                <a:sym typeface="Arial"/>
              </a:rPr>
              <a:t>of outcome </a:t>
            </a:r>
            <a:r>
              <a:rPr lang="en-GB" sz="2800" b="0" i="0" u="none" strike="noStrike" cap="none" dirty="0">
                <a:solidFill>
                  <a:schemeClr val="dk1"/>
                </a:solidFill>
                <a:latin typeface="Arial"/>
                <a:ea typeface="Arial"/>
                <a:cs typeface="Arial"/>
                <a:sym typeface="Arial"/>
              </a:rPr>
              <a:t>whether it be positive or negative. As referees we need to identify these early and manage them effectively.</a:t>
            </a:r>
            <a:endParaRPr dirty="0"/>
          </a:p>
          <a:p>
            <a:pPr marL="342900" marR="0" lvl="0" indent="-342900" algn="l" rtl="0">
              <a:spcBef>
                <a:spcPts val="560"/>
              </a:spcBef>
              <a:spcAft>
                <a:spcPts val="0"/>
              </a:spcAft>
              <a:buClr>
                <a:schemeClr val="dk1"/>
              </a:buClr>
              <a:buSzPts val="2800"/>
              <a:buFont typeface="Arial"/>
              <a:buNone/>
            </a:pPr>
            <a:endParaRPr sz="2800" b="0" i="0" u="none" strike="noStrike" cap="none" dirty="0">
              <a:solidFill>
                <a:schemeClr val="dk1"/>
              </a:solidFill>
              <a:latin typeface="Arial"/>
              <a:ea typeface="Arial"/>
              <a:cs typeface="Arial"/>
              <a:sym typeface="Arial"/>
            </a:endParaRPr>
          </a:p>
          <a:p>
            <a:pPr marL="342900" marR="0" lvl="0" indent="-342900" algn="l" rtl="0">
              <a:spcBef>
                <a:spcPts val="560"/>
              </a:spcBef>
              <a:spcAft>
                <a:spcPts val="0"/>
              </a:spcAft>
              <a:buClr>
                <a:schemeClr val="dk1"/>
              </a:buClr>
              <a:buSzPts val="2800"/>
              <a:buFont typeface="Arial"/>
              <a:buNone/>
            </a:pPr>
            <a:r>
              <a:rPr lang="en-GB" sz="2800" b="0" i="0" u="none" strike="noStrike" cap="none" dirty="0">
                <a:solidFill>
                  <a:schemeClr val="dk1"/>
                </a:solidFill>
                <a:latin typeface="Arial"/>
                <a:ea typeface="Arial"/>
                <a:cs typeface="Arial"/>
                <a:sym typeface="Arial"/>
              </a:rPr>
              <a:t>Some types of communication are used more than others and some are more effective however it is important to understand them, and how to use them collectively.</a:t>
            </a:r>
            <a:endParaRPr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65"/>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11</a:t>
            </a:r>
            <a:br>
              <a:rPr lang="en-GB" sz="441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CONFLICT MANAGEMENT</a:t>
            </a:r>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6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Building Rapport</a:t>
            </a:r>
            <a:endParaRPr/>
          </a:p>
        </p:txBody>
      </p:sp>
      <p:sp>
        <p:nvSpPr>
          <p:cNvPr id="483" name="Google Shape;483;p66"/>
          <p:cNvSpPr/>
          <p:nvPr/>
        </p:nvSpPr>
        <p:spPr>
          <a:xfrm>
            <a:off x="827584" y="1844824"/>
            <a:ext cx="8145253"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a:solidFill>
                  <a:schemeClr val="lt1"/>
                </a:solidFill>
                <a:latin typeface="Arial"/>
                <a:ea typeface="Arial"/>
                <a:cs typeface="Arial"/>
                <a:sym typeface="Arial"/>
              </a:rPr>
              <a:t>How would you go about building rapport with players?</a:t>
            </a:r>
            <a:endParaRPr sz="2400" b="0" i="0" u="none" strike="noStrike" cap="none">
              <a:solidFill>
                <a:schemeClr val="lt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pic>
        <p:nvPicPr>
          <p:cNvPr id="489" name="Google Shape;489;p67"/>
          <p:cNvPicPr preferRelativeResize="0"/>
          <p:nvPr/>
        </p:nvPicPr>
        <p:blipFill rotWithShape="1">
          <a:blip r:embed="rId3">
            <a:alphaModFix/>
          </a:blip>
          <a:srcRect t="12200" b="12201"/>
          <a:stretch/>
        </p:blipFill>
        <p:spPr>
          <a:xfrm>
            <a:off x="827584" y="3429000"/>
            <a:ext cx="4572000" cy="2592288"/>
          </a:xfrm>
          <a:prstGeom prst="rect">
            <a:avLst/>
          </a:prstGeom>
          <a:noFill/>
          <a:ln>
            <a:noFill/>
          </a:ln>
        </p:spPr>
      </p:pic>
      <p:sp>
        <p:nvSpPr>
          <p:cNvPr id="490" name="Google Shape;490;p6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Common Sources of Conflict</a:t>
            </a:r>
            <a:endParaRPr/>
          </a:p>
        </p:txBody>
      </p:sp>
      <p:sp>
        <p:nvSpPr>
          <p:cNvPr id="491" name="Google Shape;491;p67"/>
          <p:cNvSpPr/>
          <p:nvPr/>
        </p:nvSpPr>
        <p:spPr>
          <a:xfrm>
            <a:off x="827584" y="1844824"/>
            <a:ext cx="8145253" cy="2664296"/>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0" indent="-457200" algn="l" rtl="0">
              <a:spcBef>
                <a:spcPts val="0"/>
              </a:spcBef>
              <a:spcAft>
                <a:spcPts val="0"/>
              </a:spcAft>
              <a:buClr>
                <a:schemeClr val="lt1"/>
              </a:buClr>
              <a:buSzPts val="2000"/>
              <a:buFont typeface="Arial"/>
              <a:buAutoNum type="arabicPeriod"/>
            </a:pPr>
            <a:r>
              <a:rPr lang="en-GB" sz="2000">
                <a:solidFill>
                  <a:schemeClr val="lt1"/>
                </a:solidFill>
                <a:latin typeface="Arial"/>
                <a:ea typeface="Arial"/>
                <a:cs typeface="Arial"/>
                <a:sym typeface="Arial"/>
              </a:rPr>
              <a:t>Teams are frustrated with themselves and their lack of skill; </a:t>
            </a:r>
            <a:endParaRPr/>
          </a:p>
          <a:p>
            <a:pPr marL="457200" marR="0" lvl="0" indent="-457200" algn="l" rtl="0">
              <a:spcBef>
                <a:spcPts val="0"/>
              </a:spcBef>
              <a:spcAft>
                <a:spcPts val="0"/>
              </a:spcAft>
              <a:buClr>
                <a:schemeClr val="lt1"/>
              </a:buClr>
              <a:buSzPts val="2000"/>
              <a:buFont typeface="Arial"/>
              <a:buAutoNum type="arabicPeriod"/>
            </a:pPr>
            <a:r>
              <a:rPr lang="en-GB" sz="2000">
                <a:solidFill>
                  <a:schemeClr val="lt1"/>
                </a:solidFill>
                <a:latin typeface="Arial"/>
                <a:ea typeface="Arial"/>
                <a:cs typeface="Arial"/>
                <a:sym typeface="Arial"/>
              </a:rPr>
              <a:t>Teams are frustrated by the skill of the opposition; </a:t>
            </a:r>
            <a:endParaRPr/>
          </a:p>
          <a:p>
            <a:pPr marL="457200" marR="0" lvl="0" indent="-457200" algn="l" rtl="0">
              <a:spcBef>
                <a:spcPts val="0"/>
              </a:spcBef>
              <a:spcAft>
                <a:spcPts val="0"/>
              </a:spcAft>
              <a:buClr>
                <a:schemeClr val="lt1"/>
              </a:buClr>
              <a:buSzPts val="2000"/>
              <a:buFont typeface="Arial"/>
              <a:buAutoNum type="arabicPeriod"/>
            </a:pPr>
            <a:r>
              <a:rPr lang="en-GB" sz="2000">
                <a:solidFill>
                  <a:schemeClr val="lt1"/>
                </a:solidFill>
                <a:latin typeface="Arial"/>
                <a:ea typeface="Arial"/>
                <a:cs typeface="Arial"/>
                <a:sym typeface="Arial"/>
              </a:rPr>
              <a:t>Teams are frustrated with the rulings / actions performed by the referee </a:t>
            </a:r>
            <a:endParaRPr/>
          </a:p>
          <a:p>
            <a:pPr marL="457200" marR="0" lvl="0" indent="-457200" algn="l" rtl="0">
              <a:spcBef>
                <a:spcPts val="0"/>
              </a:spcBef>
              <a:spcAft>
                <a:spcPts val="0"/>
              </a:spcAft>
              <a:buClr>
                <a:schemeClr val="lt1"/>
              </a:buClr>
              <a:buSzPts val="2000"/>
              <a:buFont typeface="Arial"/>
              <a:buAutoNum type="arabicPeriod"/>
            </a:pPr>
            <a:r>
              <a:rPr lang="en-GB" sz="2000">
                <a:solidFill>
                  <a:schemeClr val="lt1"/>
                </a:solidFill>
                <a:latin typeface="Arial"/>
                <a:ea typeface="Arial"/>
                <a:cs typeface="Arial"/>
                <a:sym typeface="Arial"/>
              </a:rPr>
              <a:t>Players who have little knowledge about the game get frustrated when they get picked up and they don’t know the rules.</a:t>
            </a:r>
            <a:endParaRPr/>
          </a:p>
          <a:p>
            <a:pPr marL="457200" marR="0" lvl="1" indent="0" algn="l" rtl="0">
              <a:spcBef>
                <a:spcPts val="0"/>
              </a:spcBef>
              <a:spcAft>
                <a:spcPts val="0"/>
              </a:spcAft>
              <a:buNone/>
            </a:pPr>
            <a:endParaRPr sz="2400" b="0" i="0" u="none" strike="noStrike" cap="none">
              <a:solidFill>
                <a:schemeClr val="lt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68"/>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Prevention is Best</a:t>
            </a:r>
            <a:endParaRPr/>
          </a:p>
        </p:txBody>
      </p:sp>
      <p:sp>
        <p:nvSpPr>
          <p:cNvPr id="498" name="Google Shape;498;p68"/>
          <p:cNvSpPr/>
          <p:nvPr/>
        </p:nvSpPr>
        <p:spPr>
          <a:xfrm>
            <a:off x="827584" y="1844824"/>
            <a:ext cx="8145253" cy="1368152"/>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a:solidFill>
                  <a:schemeClr val="lt1"/>
                </a:solidFill>
                <a:latin typeface="Calibri"/>
                <a:ea typeface="Calibri"/>
                <a:cs typeface="Calibri"/>
                <a:sym typeface="Calibri"/>
              </a:rPr>
              <a:t>So how can you ensure that you set the right mood/mind set to avoid conflict?</a:t>
            </a:r>
            <a:endParaRPr/>
          </a:p>
        </p:txBody>
      </p:sp>
      <p:pic>
        <p:nvPicPr>
          <p:cNvPr id="499" name="Google Shape;499;p68"/>
          <p:cNvPicPr preferRelativeResize="0"/>
          <p:nvPr/>
        </p:nvPicPr>
        <p:blipFill rotWithShape="1">
          <a:blip r:embed="rId3">
            <a:alphaModFix/>
          </a:blip>
          <a:srcRect/>
          <a:stretch/>
        </p:blipFill>
        <p:spPr>
          <a:xfrm>
            <a:off x="971600" y="3861048"/>
            <a:ext cx="1847850" cy="2466975"/>
          </a:xfrm>
          <a:prstGeom prst="rect">
            <a:avLst/>
          </a:prstGeom>
          <a:noFill/>
          <a:ln>
            <a:noFill/>
          </a:ln>
        </p:spPr>
      </p:pic>
      <p:sp>
        <p:nvSpPr>
          <p:cNvPr id="500" name="Google Shape;500;p68"/>
          <p:cNvSpPr txBox="1"/>
          <p:nvPr/>
        </p:nvSpPr>
        <p:spPr>
          <a:xfrm>
            <a:off x="971600" y="3508618"/>
            <a:ext cx="2736304"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Positive Attitude</a:t>
            </a:r>
            <a:endParaRPr/>
          </a:p>
        </p:txBody>
      </p:sp>
      <p:pic>
        <p:nvPicPr>
          <p:cNvPr id="501" name="Google Shape;501;p68"/>
          <p:cNvPicPr preferRelativeResize="0"/>
          <p:nvPr/>
        </p:nvPicPr>
        <p:blipFill rotWithShape="1">
          <a:blip r:embed="rId4">
            <a:alphaModFix/>
          </a:blip>
          <a:srcRect/>
          <a:stretch/>
        </p:blipFill>
        <p:spPr>
          <a:xfrm>
            <a:off x="3635896" y="3789040"/>
            <a:ext cx="2133600" cy="1714500"/>
          </a:xfrm>
          <a:prstGeom prst="rect">
            <a:avLst/>
          </a:prstGeom>
          <a:noFill/>
          <a:ln>
            <a:noFill/>
          </a:ln>
        </p:spPr>
      </p:pic>
      <p:pic>
        <p:nvPicPr>
          <p:cNvPr id="502" name="Google Shape;502;p68"/>
          <p:cNvPicPr preferRelativeResize="0"/>
          <p:nvPr/>
        </p:nvPicPr>
        <p:blipFill rotWithShape="1">
          <a:blip r:embed="rId5">
            <a:alphaModFix/>
          </a:blip>
          <a:srcRect/>
          <a:stretch/>
        </p:blipFill>
        <p:spPr>
          <a:xfrm>
            <a:off x="6084168" y="3356992"/>
            <a:ext cx="2146124" cy="206084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9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0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pic>
        <p:nvPicPr>
          <p:cNvPr id="508" name="Google Shape;508;p69"/>
          <p:cNvPicPr preferRelativeResize="0"/>
          <p:nvPr/>
        </p:nvPicPr>
        <p:blipFill rotWithShape="1">
          <a:blip r:embed="rId3">
            <a:alphaModFix/>
          </a:blip>
          <a:srcRect/>
          <a:stretch/>
        </p:blipFill>
        <p:spPr>
          <a:xfrm>
            <a:off x="1043608" y="1628800"/>
            <a:ext cx="7237071" cy="3816424"/>
          </a:xfrm>
          <a:prstGeom prst="rect">
            <a:avLst/>
          </a:prstGeom>
          <a:noFill/>
          <a:ln>
            <a:noFill/>
          </a:ln>
        </p:spPr>
      </p:pic>
      <p:sp>
        <p:nvSpPr>
          <p:cNvPr id="509" name="Google Shape;509;p69"/>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Tools to Handle Conflict</a:t>
            </a:r>
            <a:endParaRPr/>
          </a:p>
        </p:txBody>
      </p:sp>
      <p:sp>
        <p:nvSpPr>
          <p:cNvPr id="510" name="Google Shape;510;p69"/>
          <p:cNvSpPr/>
          <p:nvPr/>
        </p:nvSpPr>
        <p:spPr>
          <a:xfrm>
            <a:off x="827584" y="1844824"/>
            <a:ext cx="8145253" cy="1368152"/>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a:solidFill>
                  <a:schemeClr val="lt1"/>
                </a:solidFill>
                <a:latin typeface="Calibri"/>
                <a:ea typeface="Calibri"/>
                <a:cs typeface="Calibri"/>
                <a:sym typeface="Calibri"/>
              </a:rPr>
              <a:t>What options do you have to control misconduct or situations that are escalating?</a:t>
            </a:r>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7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The Escalation Process</a:t>
            </a:r>
            <a:endParaRPr/>
          </a:p>
        </p:txBody>
      </p:sp>
      <p:pic>
        <p:nvPicPr>
          <p:cNvPr id="517" name="Google Shape;517;p70"/>
          <p:cNvPicPr preferRelativeResize="0"/>
          <p:nvPr/>
        </p:nvPicPr>
        <p:blipFill rotWithShape="1">
          <a:blip r:embed="rId3">
            <a:alphaModFix/>
          </a:blip>
          <a:srcRect/>
          <a:stretch/>
        </p:blipFill>
        <p:spPr>
          <a:xfrm>
            <a:off x="1259632" y="1772816"/>
            <a:ext cx="6408712" cy="3816424"/>
          </a:xfrm>
          <a:prstGeom prst="rect">
            <a:avLst/>
          </a:prstGeom>
          <a:noFill/>
          <a:ln>
            <a:noFill/>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Google Shape;522;p71"/>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CHAPTER 12</a:t>
            </a:r>
            <a:r>
              <a:rPr lang="en-GB" sz="4410" b="1" i="0" u="none" strike="noStrike" cap="none">
                <a:solidFill>
                  <a:schemeClr val="dk1"/>
                </a:solidFill>
                <a:latin typeface="Arial"/>
                <a:ea typeface="Arial"/>
                <a:cs typeface="Arial"/>
                <a:sym typeface="Arial"/>
              </a:rPr>
              <a:t/>
            </a:r>
            <a:br>
              <a:rPr lang="en-GB" sz="441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END OF GAME</a:t>
            </a:r>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72"/>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End of Game</a:t>
            </a:r>
            <a:endParaRPr/>
          </a:p>
        </p:txBody>
      </p:sp>
      <p:pic>
        <p:nvPicPr>
          <p:cNvPr id="529" name="Google Shape;529;p72" descr="http://3.bp.blogspot.com/-DVUwukbcGqA/Uba3swbYdPI/AAAAAAAAADw/cL3wqUS-IVA/s1600/stop-button.jpg"/>
          <p:cNvPicPr preferRelativeResize="0"/>
          <p:nvPr/>
        </p:nvPicPr>
        <p:blipFill rotWithShape="1">
          <a:blip r:embed="rId3">
            <a:alphaModFix/>
          </a:blip>
          <a:srcRect/>
          <a:stretch/>
        </p:blipFill>
        <p:spPr>
          <a:xfrm>
            <a:off x="7452320" y="1052736"/>
            <a:ext cx="1550988" cy="1421738"/>
          </a:xfrm>
          <a:prstGeom prst="rect">
            <a:avLst/>
          </a:prstGeom>
          <a:noFill/>
          <a:ln>
            <a:noFill/>
          </a:ln>
        </p:spPr>
      </p:pic>
      <p:sp>
        <p:nvSpPr>
          <p:cNvPr id="530" name="Google Shape;530;p72"/>
          <p:cNvSpPr/>
          <p:nvPr/>
        </p:nvSpPr>
        <p:spPr>
          <a:xfrm>
            <a:off x="899592" y="1366342"/>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a:ea typeface="Arial"/>
                <a:cs typeface="Arial"/>
                <a:sym typeface="Arial"/>
              </a:rPr>
              <a:t>What happens at the end of half/full time hooter?</a:t>
            </a:r>
            <a:endParaRPr/>
          </a:p>
        </p:txBody>
      </p:sp>
      <p:pic>
        <p:nvPicPr>
          <p:cNvPr id="531" name="Google Shape;531;p72" descr="http://www.google.co.uk/url?sa=i&amp;source=images&amp;cd=&amp;ved=0CAUQjBw&amp;url=https%3A%2F%2Frugbyasteroid.files.wordpress.com%2F2010%2F02%2Facme-thunderer-whistle.jpg&amp;ei=7skqVfKfNIfaOLqwgOgF&amp;psig=AFQjCNGxrimC1NPu36zYalWebOqHwSrG8A&amp;ust=1428953966953594"/>
          <p:cNvPicPr preferRelativeResize="0"/>
          <p:nvPr/>
        </p:nvPicPr>
        <p:blipFill rotWithShape="1">
          <a:blip r:embed="rId4">
            <a:alphaModFix/>
          </a:blip>
          <a:srcRect/>
          <a:stretch/>
        </p:blipFill>
        <p:spPr>
          <a:xfrm>
            <a:off x="661496" y="2158430"/>
            <a:ext cx="2125885" cy="2125885"/>
          </a:xfrm>
          <a:prstGeom prst="rect">
            <a:avLst/>
          </a:prstGeom>
          <a:noFill/>
          <a:ln>
            <a:noFill/>
          </a:ln>
        </p:spPr>
      </p:pic>
      <p:sp>
        <p:nvSpPr>
          <p:cNvPr id="532" name="Google Shape;532;p72"/>
          <p:cNvSpPr/>
          <p:nvPr/>
        </p:nvSpPr>
        <p:spPr>
          <a:xfrm>
            <a:off x="899592" y="2366273"/>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a:ea typeface="Arial"/>
                <a:cs typeface="Arial"/>
                <a:sym typeface="Arial"/>
              </a:rPr>
              <a:t>What happens if there is a penalty after the hooter?</a:t>
            </a:r>
            <a:endParaRPr/>
          </a:p>
        </p:txBody>
      </p:sp>
      <p:sp>
        <p:nvSpPr>
          <p:cNvPr id="533" name="Google Shape;533;p72"/>
          <p:cNvSpPr/>
          <p:nvPr/>
        </p:nvSpPr>
        <p:spPr>
          <a:xfrm>
            <a:off x="925136" y="3414611"/>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a:ea typeface="Arial"/>
                <a:cs typeface="Arial"/>
                <a:sym typeface="Arial"/>
              </a:rPr>
              <a:t>What is the signal and whistle tone for end of half/game?</a:t>
            </a:r>
            <a:endParaRPr/>
          </a:p>
        </p:txBody>
      </p:sp>
      <p:pic>
        <p:nvPicPr>
          <p:cNvPr id="534" name="Google Shape;534;p72" descr="http://www.buzzardrugby.co.uk/two/olympic/images/misc/knockout.gif"/>
          <p:cNvPicPr preferRelativeResize="0"/>
          <p:nvPr/>
        </p:nvPicPr>
        <p:blipFill rotWithShape="1">
          <a:blip r:embed="rId5">
            <a:alphaModFix/>
          </a:blip>
          <a:srcRect/>
          <a:stretch/>
        </p:blipFill>
        <p:spPr>
          <a:xfrm>
            <a:off x="5076056" y="4284315"/>
            <a:ext cx="3467100" cy="1304925"/>
          </a:xfrm>
          <a:prstGeom prst="rect">
            <a:avLst/>
          </a:prstGeom>
          <a:noFill/>
          <a:ln>
            <a:noFill/>
          </a:ln>
        </p:spPr>
      </p:pic>
      <p:sp>
        <p:nvSpPr>
          <p:cNvPr id="535" name="Google Shape;535;p72"/>
          <p:cNvSpPr/>
          <p:nvPr/>
        </p:nvSpPr>
        <p:spPr>
          <a:xfrm>
            <a:off x="899592" y="4540733"/>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a:ea typeface="Arial"/>
                <a:cs typeface="Arial"/>
                <a:sym typeface="Arial"/>
              </a:rPr>
              <a:t>What if it’s a knockout game and the scores are tied at full time?</a:t>
            </a:r>
            <a:endParaRPr/>
          </a:p>
        </p:txBody>
      </p:sp>
      <p:sp>
        <p:nvSpPr>
          <p:cNvPr id="536" name="Google Shape;536;p72"/>
          <p:cNvSpPr/>
          <p:nvPr/>
        </p:nvSpPr>
        <p:spPr>
          <a:xfrm>
            <a:off x="899592" y="5589240"/>
            <a:ext cx="7920880" cy="792088"/>
          </a:xfrm>
          <a:prstGeom prst="rect">
            <a:avLst/>
          </a:prstGeom>
          <a:solidFill>
            <a:srgbClr val="17365D">
              <a:alpha val="53725"/>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a:ea typeface="Arial"/>
                <a:cs typeface="Arial"/>
                <a:sym typeface="Arial"/>
              </a:rPr>
              <a:t>What happens with the scorecard?</a:t>
            </a:r>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73"/>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CHAPTER 13</a:t>
            </a:r>
            <a:r>
              <a:rPr lang="en-GB" sz="4410" b="1" i="0" u="none" strike="noStrike" cap="none">
                <a:solidFill>
                  <a:schemeClr val="dk1"/>
                </a:solidFill>
                <a:latin typeface="Arial"/>
                <a:ea typeface="Arial"/>
                <a:cs typeface="Arial"/>
                <a:sym typeface="Arial"/>
              </a:rPr>
              <a:t/>
            </a:r>
            <a:br>
              <a:rPr lang="en-GB" sz="441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SPORTS OFFICIALS RESPONSIBILITES</a:t>
            </a:r>
            <a:endParaRPr sz="3600" b="1" i="0" u="none" strike="noStrike" cap="none">
              <a:solidFill>
                <a:schemeClr val="dk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20"/>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Composition</a:t>
            </a:r>
            <a:endParaRPr/>
          </a:p>
        </p:txBody>
      </p:sp>
      <p:sp>
        <p:nvSpPr>
          <p:cNvPr id="124" name="Google Shape;124;p20"/>
          <p:cNvSpPr/>
          <p:nvPr/>
        </p:nvSpPr>
        <p:spPr>
          <a:xfrm>
            <a:off x="899592" y="1671099"/>
            <a:ext cx="7992888" cy="3702118"/>
          </a:xfrm>
          <a:prstGeom prst="rect">
            <a:avLst/>
          </a:prstGeom>
          <a:solidFill>
            <a:srgbClr val="17365D">
              <a:alpha val="35686"/>
            </a:srgbClr>
          </a:solid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How long is a game of touch?</a:t>
            </a:r>
            <a:endParaRPr/>
          </a:p>
          <a:p>
            <a:pPr marL="457200" marR="0" lvl="0" indent="-279400" algn="l" rtl="0">
              <a:spcBef>
                <a:spcPts val="0"/>
              </a:spcBef>
              <a:spcAft>
                <a:spcPts val="0"/>
              </a:spcAft>
              <a:buClr>
                <a:schemeClr val="dk1"/>
              </a:buClr>
              <a:buSzPts val="2800"/>
              <a:buFont typeface="Arial"/>
              <a:buNone/>
            </a:pPr>
            <a:endParaRPr sz="2800">
              <a:solidFill>
                <a:schemeClr val="lt1"/>
              </a:solidFill>
              <a:latin typeface="Arial"/>
              <a:ea typeface="Arial"/>
              <a:cs typeface="Arial"/>
              <a:sym typeface="Arial"/>
            </a:endParaRPr>
          </a:p>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What are the maximum number of people per side? (male/female &amp; mixed)</a:t>
            </a:r>
            <a:endParaRPr/>
          </a:p>
          <a:p>
            <a:pPr marL="457200" marR="0" lvl="0" indent="-279400" algn="l" rtl="0">
              <a:spcBef>
                <a:spcPts val="0"/>
              </a:spcBef>
              <a:spcAft>
                <a:spcPts val="0"/>
              </a:spcAft>
              <a:buClr>
                <a:schemeClr val="dk1"/>
              </a:buClr>
              <a:buSzPts val="2800"/>
              <a:buFont typeface="Arial"/>
              <a:buNone/>
            </a:pPr>
            <a:endParaRPr sz="2800">
              <a:solidFill>
                <a:schemeClr val="lt1"/>
              </a:solidFill>
              <a:latin typeface="Arial"/>
              <a:ea typeface="Arial"/>
              <a:cs typeface="Arial"/>
              <a:sym typeface="Arial"/>
            </a:endParaRPr>
          </a:p>
          <a:p>
            <a:pPr marL="457200" marR="0" lvl="0" indent="-457200" algn="l" rtl="0">
              <a:spcBef>
                <a:spcPts val="0"/>
              </a:spcBef>
              <a:spcAft>
                <a:spcPts val="0"/>
              </a:spcAft>
              <a:buClr>
                <a:schemeClr val="lt1"/>
              </a:buClr>
              <a:buSzPts val="2800"/>
              <a:buFont typeface="Arial"/>
              <a:buChar char="•"/>
            </a:pPr>
            <a:r>
              <a:rPr lang="en-GB" sz="2800">
                <a:solidFill>
                  <a:schemeClr val="lt1"/>
                </a:solidFill>
                <a:latin typeface="Arial"/>
                <a:ea typeface="Arial"/>
                <a:cs typeface="Arial"/>
                <a:sym typeface="Arial"/>
              </a:rPr>
              <a:t>How many players do you need to start a game?</a:t>
            </a:r>
            <a:endParaRPr/>
          </a:p>
          <a:p>
            <a:pPr marL="457200" marR="0" lvl="0" indent="-279400" algn="l" rtl="0">
              <a:spcBef>
                <a:spcPts val="0"/>
              </a:spcBef>
              <a:spcAft>
                <a:spcPts val="0"/>
              </a:spcAft>
              <a:buClr>
                <a:schemeClr val="dk1"/>
              </a:buClr>
              <a:buSzPts val="2800"/>
              <a:buFont typeface="Arial"/>
              <a:buNone/>
            </a:pPr>
            <a:endParaRPr sz="2800">
              <a:solidFill>
                <a:schemeClr val="lt1"/>
              </a:solidFill>
              <a:latin typeface="Arial"/>
              <a:ea typeface="Arial"/>
              <a:cs typeface="Arial"/>
              <a:sym typeface="Arial"/>
            </a:endParaRPr>
          </a:p>
          <a:p>
            <a:pPr marL="457200" marR="0" lvl="0" indent="-279400" algn="l" rtl="0">
              <a:spcBef>
                <a:spcPts val="0"/>
              </a:spcBef>
              <a:spcAft>
                <a:spcPts val="0"/>
              </a:spcAft>
              <a:buClr>
                <a:schemeClr val="dk1"/>
              </a:buClr>
              <a:buSzPts val="2800"/>
              <a:buFont typeface="Arial"/>
              <a:buNone/>
            </a:pPr>
            <a:endParaRPr sz="2800">
              <a:solidFill>
                <a:schemeClr val="lt1"/>
              </a:solidFill>
              <a:latin typeface="Arial"/>
              <a:ea typeface="Arial"/>
              <a:cs typeface="Arial"/>
              <a:sym typeface="Arial"/>
            </a:endParaRPr>
          </a:p>
          <a:p>
            <a:pPr marL="0" marR="0" lvl="0" indent="0" algn="l" rtl="0">
              <a:spcBef>
                <a:spcPts val="0"/>
              </a:spcBef>
              <a:spcAft>
                <a:spcPts val="0"/>
              </a:spcAft>
              <a:buNone/>
            </a:pPr>
            <a:endParaRPr sz="2800">
              <a:solidFill>
                <a:schemeClr val="lt1"/>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74"/>
          <p:cNvSpPr/>
          <p:nvPr/>
        </p:nvSpPr>
        <p:spPr>
          <a:xfrm>
            <a:off x="827584" y="1844824"/>
            <a:ext cx="8145253" cy="1368152"/>
          </a:xfrm>
          <a:prstGeom prst="rect">
            <a:avLst/>
          </a:prstGeom>
          <a:solidFill>
            <a:srgbClr val="17365D">
              <a:alpha val="53725"/>
            </a:srgbClr>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GB" sz="2400" b="0" i="0" u="none" strike="noStrike" cap="none">
                <a:solidFill>
                  <a:schemeClr val="lt1"/>
                </a:solidFill>
                <a:latin typeface="Calibri"/>
                <a:ea typeface="Calibri"/>
                <a:cs typeface="Calibri"/>
                <a:sym typeface="Calibri"/>
              </a:rPr>
              <a:t>Our official responsibilities are to:</a:t>
            </a:r>
            <a:endParaRPr/>
          </a:p>
          <a:p>
            <a:pPr marL="800100" marR="0" lvl="1" indent="-342900" algn="l" rtl="0">
              <a:spcBef>
                <a:spcPts val="0"/>
              </a:spcBef>
              <a:spcAft>
                <a:spcPts val="0"/>
              </a:spcAft>
              <a:buClr>
                <a:schemeClr val="lt1"/>
              </a:buClr>
              <a:buSzPts val="2160"/>
              <a:buFont typeface="Calibri"/>
              <a:buChar char="-"/>
            </a:pPr>
            <a:r>
              <a:rPr lang="en-GB" sz="2400" b="0" i="0" u="none" strike="noStrike" cap="none">
                <a:solidFill>
                  <a:schemeClr val="lt1"/>
                </a:solidFill>
                <a:latin typeface="Calibri"/>
                <a:ea typeface="Calibri"/>
                <a:cs typeface="Calibri"/>
                <a:sym typeface="Calibri"/>
              </a:rPr>
              <a:t>Enforce the rules of touch</a:t>
            </a:r>
            <a:endParaRPr/>
          </a:p>
          <a:p>
            <a:pPr marL="800100" marR="0" lvl="1" indent="-342900" algn="l" rtl="0">
              <a:spcBef>
                <a:spcPts val="0"/>
              </a:spcBef>
              <a:spcAft>
                <a:spcPts val="0"/>
              </a:spcAft>
              <a:buClr>
                <a:schemeClr val="lt1"/>
              </a:buClr>
              <a:buSzPts val="2160"/>
              <a:buFont typeface="Calibri"/>
              <a:buChar char="-"/>
            </a:pPr>
            <a:r>
              <a:rPr lang="en-GB" sz="2400" b="0" i="0" u="none" strike="noStrike" cap="none">
                <a:solidFill>
                  <a:schemeClr val="lt1"/>
                </a:solidFill>
                <a:latin typeface="Calibri"/>
                <a:ea typeface="Calibri"/>
                <a:cs typeface="Calibri"/>
                <a:sym typeface="Calibri"/>
              </a:rPr>
              <a:t>Facilitate the match</a:t>
            </a:r>
            <a:endParaRPr/>
          </a:p>
        </p:txBody>
      </p:sp>
      <p:sp>
        <p:nvSpPr>
          <p:cNvPr id="547" name="Google Shape;547;p7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Your Responsibilites</a:t>
            </a:r>
            <a:endParaRPr sz="3600" b="1" i="0" u="none" strike="noStrike" cap="none">
              <a:solidFill>
                <a:schemeClr val="dk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14"/>
        <p:cNvGrpSpPr/>
        <p:nvPr/>
      </p:nvGrpSpPr>
      <p:grpSpPr>
        <a:xfrm>
          <a:off x="0" y="0"/>
          <a:ext cx="0" cy="0"/>
          <a:chOff x="0" y="0"/>
          <a:chExt cx="0" cy="0"/>
        </a:xfrm>
      </p:grpSpPr>
      <p:sp>
        <p:nvSpPr>
          <p:cNvPr id="615" name="Google Shape;615;p76"/>
          <p:cNvSpPr txBox="1"/>
          <p:nvPr/>
        </p:nvSpPr>
        <p:spPr>
          <a:xfrm>
            <a:off x="1881187" y="1067786"/>
            <a:ext cx="6629400" cy="5521927"/>
          </a:xfrm>
          <a:prstGeom prst="rect">
            <a:avLst/>
          </a:prstGeom>
          <a:noFill/>
          <a:ln>
            <a:noFill/>
          </a:ln>
        </p:spPr>
        <p:txBody>
          <a:bodyPr spcFirstLastPara="1" wrap="square" lIns="90000" tIns="46800" rIns="90000" bIns="46800" anchor="t" anchorCtr="0">
            <a:noAutofit/>
          </a:bodyPr>
          <a:lstStyle/>
          <a:p>
            <a:pPr lvl="0" indent="-91440">
              <a:spcBef>
                <a:spcPts val="1200"/>
              </a:spcBef>
              <a:buSzPts val="1440"/>
              <a:buFont typeface="Noto Sans Symbols"/>
              <a:buChar char="■"/>
            </a:pPr>
            <a:r>
              <a:rPr lang="en-US" sz="2400" dirty="0" smtClean="0">
                <a:latin typeface="Verdana"/>
                <a:ea typeface="Verdana"/>
                <a:cs typeface="Verdana"/>
                <a:sym typeface="Verdana"/>
              </a:rPr>
              <a:t> </a:t>
            </a:r>
            <a:r>
              <a:rPr lang="en-US" sz="2400" dirty="0">
                <a:latin typeface="Verdana"/>
                <a:ea typeface="Verdana"/>
                <a:cs typeface="Verdana"/>
                <a:sym typeface="Verdana"/>
              </a:rPr>
              <a:t>Level 5 : Practical </a:t>
            </a:r>
            <a:r>
              <a:rPr lang="en-US" sz="2400" dirty="0" smtClean="0">
                <a:latin typeface="Verdana"/>
                <a:ea typeface="Verdana"/>
                <a:cs typeface="Verdana"/>
                <a:sym typeface="Verdana"/>
              </a:rPr>
              <a:t>	</a:t>
            </a:r>
            <a:endParaRPr lang="en-US" sz="1600" dirty="0" smtClean="0">
              <a:latin typeface="Verdana"/>
              <a:ea typeface="Verdana"/>
              <a:cs typeface="Verdana"/>
              <a:sym typeface="Verdana"/>
            </a:endParaRPr>
          </a:p>
          <a:p>
            <a:pPr lvl="0">
              <a:spcBef>
                <a:spcPts val="1700"/>
              </a:spcBef>
              <a:buClr>
                <a:schemeClr val="dk1"/>
              </a:buClr>
              <a:buSzPts val="2400"/>
            </a:pPr>
            <a:endParaRPr lang="fr-FR" sz="2400" dirty="0" smtClean="0">
              <a:latin typeface="Verdana"/>
              <a:ea typeface="Verdana"/>
              <a:cs typeface="Verdana"/>
              <a:sym typeface="Verdana"/>
            </a:endParaRPr>
          </a:p>
          <a:p>
            <a:pPr lvl="0" indent="-91440">
              <a:spcBef>
                <a:spcPts val="1200"/>
              </a:spcBef>
              <a:buClr>
                <a:srgbClr val="FF3300"/>
              </a:buClr>
              <a:buSzPts val="1440"/>
              <a:buFont typeface="Noto Sans Symbols"/>
              <a:buChar char="■"/>
            </a:pPr>
            <a:r>
              <a:rPr lang="fr-FR" sz="2400" dirty="0" smtClean="0">
                <a:latin typeface="Verdana"/>
                <a:ea typeface="Verdana"/>
                <a:cs typeface="Verdana"/>
                <a:sym typeface="Verdana"/>
              </a:rPr>
              <a:t> </a:t>
            </a:r>
            <a:r>
              <a:rPr lang="fr-FR" sz="2400" dirty="0" err="1">
                <a:latin typeface="Verdana"/>
                <a:ea typeface="Verdana"/>
                <a:cs typeface="Verdana"/>
                <a:sym typeface="Verdana"/>
              </a:rPr>
              <a:t>Level</a:t>
            </a:r>
            <a:r>
              <a:rPr lang="fr-FR" sz="2400" dirty="0">
                <a:latin typeface="Verdana"/>
                <a:ea typeface="Verdana"/>
                <a:cs typeface="Verdana"/>
                <a:sym typeface="Verdana"/>
              </a:rPr>
              <a:t> 4 : </a:t>
            </a:r>
            <a:r>
              <a:rPr lang="fr-FR" sz="2400" dirty="0" err="1">
                <a:latin typeface="Verdana"/>
                <a:ea typeface="Verdana"/>
                <a:cs typeface="Verdana"/>
                <a:sym typeface="Verdana"/>
              </a:rPr>
              <a:t>Practical</a:t>
            </a:r>
            <a:r>
              <a:rPr lang="fr-FR" sz="2400" dirty="0">
                <a:latin typeface="Verdana"/>
                <a:ea typeface="Verdana"/>
                <a:cs typeface="Verdana"/>
                <a:sym typeface="Verdana"/>
              </a:rPr>
              <a:t> 	</a:t>
            </a:r>
            <a:endParaRPr lang="fr-FR" sz="2400" dirty="0"/>
          </a:p>
          <a:p>
            <a:pPr lvl="0">
              <a:spcBef>
                <a:spcPts val="1700"/>
              </a:spcBef>
              <a:buClr>
                <a:schemeClr val="dk1"/>
              </a:buClr>
              <a:buSzPts val="2400"/>
            </a:pPr>
            <a:endParaRPr lang="en-US" sz="2400" dirty="0">
              <a:latin typeface="Verdana"/>
              <a:ea typeface="Verdana"/>
              <a:cs typeface="Verdana"/>
              <a:sym typeface="Verdana"/>
            </a:endParaRPr>
          </a:p>
          <a:p>
            <a:pPr lvl="0" indent="-91440">
              <a:spcBef>
                <a:spcPts val="1200"/>
              </a:spcBef>
              <a:buClr>
                <a:srgbClr val="FFFF00"/>
              </a:buClr>
              <a:buSzPts val="1440"/>
              <a:buFont typeface="Noto Sans Symbols"/>
              <a:buChar char="■"/>
            </a:pPr>
            <a:r>
              <a:rPr lang="en-US" sz="2400" dirty="0">
                <a:latin typeface="Verdana"/>
                <a:ea typeface="Verdana"/>
                <a:cs typeface="Verdana"/>
                <a:sym typeface="Verdana"/>
              </a:rPr>
              <a:t> Level 3 : Practical 	</a:t>
            </a:r>
            <a:endParaRPr lang="en-US" dirty="0"/>
          </a:p>
          <a:p>
            <a:pPr marL="2286000" lvl="5">
              <a:spcBef>
                <a:spcPts val="1200"/>
              </a:spcBef>
            </a:pPr>
            <a:r>
              <a:rPr lang="en-US" sz="1600" dirty="0">
                <a:latin typeface="Verdana"/>
                <a:ea typeface="Verdana"/>
                <a:cs typeface="Verdana"/>
                <a:sym typeface="Verdana"/>
              </a:rPr>
              <a:t>		</a:t>
            </a:r>
            <a:endParaRPr lang="en-US" dirty="0"/>
          </a:p>
          <a:p>
            <a:pPr marL="0" marR="0" lvl="0" indent="0" algn="l" rtl="0">
              <a:spcBef>
                <a:spcPts val="1700"/>
              </a:spcBef>
              <a:spcAft>
                <a:spcPts val="0"/>
              </a:spcAft>
              <a:buClr>
                <a:schemeClr val="dk1"/>
              </a:buClr>
              <a:buSzPts val="2400"/>
              <a:buFont typeface="Arial"/>
              <a:buNone/>
            </a:pPr>
            <a:endParaRPr sz="400" dirty="0" smtClean="0">
              <a:solidFill>
                <a:srgbClr val="000000"/>
              </a:solidFill>
              <a:latin typeface="Verdana"/>
              <a:ea typeface="Verdana"/>
              <a:cs typeface="Verdana"/>
              <a:sym typeface="Verdana"/>
            </a:endParaRPr>
          </a:p>
          <a:p>
            <a:pPr marL="0" marR="0" lvl="0" indent="-91440" algn="l" rtl="0">
              <a:spcBef>
                <a:spcPts val="1200"/>
              </a:spcBef>
              <a:spcAft>
                <a:spcPts val="0"/>
              </a:spcAft>
              <a:buClr>
                <a:srgbClr val="009999"/>
              </a:buClr>
              <a:buSzPts val="1440"/>
              <a:buFont typeface="Noto Sans Symbols"/>
              <a:buChar char="■"/>
            </a:pPr>
            <a:r>
              <a:rPr lang="en-GB" sz="2400" dirty="0" smtClean="0">
                <a:solidFill>
                  <a:srgbClr val="000000"/>
                </a:solidFill>
                <a:latin typeface="Verdana"/>
                <a:ea typeface="Verdana"/>
                <a:cs typeface="Verdana"/>
                <a:sym typeface="Verdana"/>
              </a:rPr>
              <a:t> </a:t>
            </a:r>
            <a:r>
              <a:rPr lang="en-GB" sz="2400" dirty="0">
                <a:solidFill>
                  <a:srgbClr val="000000"/>
                </a:solidFill>
                <a:latin typeface="Verdana"/>
                <a:ea typeface="Verdana"/>
                <a:cs typeface="Verdana"/>
                <a:sym typeface="Verdana"/>
              </a:rPr>
              <a:t>Level 2 : Theory 	</a:t>
            </a:r>
            <a:endParaRPr lang="en-GB" sz="1600" dirty="0" smtClean="0">
              <a:solidFill>
                <a:srgbClr val="000000"/>
              </a:solidFill>
              <a:latin typeface="Verdana"/>
              <a:ea typeface="Verdana"/>
              <a:cs typeface="Verdana"/>
              <a:sym typeface="Verdana"/>
            </a:endParaRPr>
          </a:p>
          <a:p>
            <a:pPr lvl="0">
              <a:spcBef>
                <a:spcPts val="1200"/>
              </a:spcBef>
              <a:buSzPts val="1440"/>
            </a:pPr>
            <a:endParaRPr lang="en-US" dirty="0" smtClean="0"/>
          </a:p>
          <a:p>
            <a:pPr lvl="0">
              <a:spcBef>
                <a:spcPts val="1200"/>
              </a:spcBef>
              <a:buSzPts val="1440"/>
            </a:pPr>
            <a:endParaRPr lang="en-US" dirty="0"/>
          </a:p>
          <a:p>
            <a:pPr lvl="0" indent="-91440">
              <a:buClr>
                <a:srgbClr val="1F497D"/>
              </a:buClr>
              <a:buSzPts val="1440"/>
              <a:buFont typeface="Noto Sans Symbols"/>
              <a:buChar char="■"/>
            </a:pPr>
            <a:r>
              <a:rPr lang="en-US" sz="2400" dirty="0">
                <a:latin typeface="Verdana"/>
                <a:ea typeface="Verdana"/>
                <a:cs typeface="Verdana"/>
                <a:sym typeface="Verdana"/>
              </a:rPr>
              <a:t> Leve1 1: Foundation</a:t>
            </a:r>
            <a:endParaRPr lang="en-US" sz="2400" dirty="0"/>
          </a:p>
          <a:p>
            <a:pPr marR="0" lvl="0" algn="l" rtl="0">
              <a:spcBef>
                <a:spcPts val="1200"/>
              </a:spcBef>
              <a:spcAft>
                <a:spcPts val="0"/>
              </a:spcAft>
              <a:buClr>
                <a:srgbClr val="009999"/>
              </a:buClr>
              <a:buSzPts val="1440"/>
            </a:pPr>
            <a:endParaRPr dirty="0"/>
          </a:p>
        </p:txBody>
      </p:sp>
      <p:pic>
        <p:nvPicPr>
          <p:cNvPr id="616" name="Google Shape;616;p76"/>
          <p:cNvPicPr preferRelativeResize="0"/>
          <p:nvPr/>
        </p:nvPicPr>
        <p:blipFill rotWithShape="1">
          <a:blip r:embed="rId3">
            <a:alphaModFix/>
          </a:blip>
          <a:srcRect/>
          <a:stretch/>
        </p:blipFill>
        <p:spPr>
          <a:xfrm>
            <a:off x="294556" y="5553076"/>
            <a:ext cx="1524000" cy="1036637"/>
          </a:xfrm>
          <a:prstGeom prst="rect">
            <a:avLst/>
          </a:prstGeom>
          <a:noFill/>
          <a:ln>
            <a:noFill/>
          </a:ln>
        </p:spPr>
      </p:pic>
      <p:pic>
        <p:nvPicPr>
          <p:cNvPr id="617" name="Google Shape;617;p76"/>
          <p:cNvPicPr preferRelativeResize="0"/>
          <p:nvPr/>
        </p:nvPicPr>
        <p:blipFill rotWithShape="1">
          <a:blip r:embed="rId4">
            <a:alphaModFix/>
          </a:blip>
          <a:srcRect/>
          <a:stretch/>
        </p:blipFill>
        <p:spPr>
          <a:xfrm>
            <a:off x="357188" y="2087605"/>
            <a:ext cx="1547812" cy="1179513"/>
          </a:xfrm>
          <a:prstGeom prst="rect">
            <a:avLst/>
          </a:prstGeom>
          <a:noFill/>
          <a:ln>
            <a:noFill/>
          </a:ln>
        </p:spPr>
      </p:pic>
      <p:pic>
        <p:nvPicPr>
          <p:cNvPr id="618" name="Google Shape;618;p76"/>
          <p:cNvPicPr preferRelativeResize="0"/>
          <p:nvPr/>
        </p:nvPicPr>
        <p:blipFill rotWithShape="1">
          <a:blip r:embed="rId5">
            <a:alphaModFix/>
          </a:blip>
          <a:srcRect/>
          <a:stretch/>
        </p:blipFill>
        <p:spPr>
          <a:xfrm>
            <a:off x="419819" y="975604"/>
            <a:ext cx="1524000" cy="1190625"/>
          </a:xfrm>
          <a:prstGeom prst="rect">
            <a:avLst/>
          </a:prstGeom>
          <a:noFill/>
          <a:ln>
            <a:noFill/>
          </a:ln>
        </p:spPr>
      </p:pic>
      <p:pic>
        <p:nvPicPr>
          <p:cNvPr id="619" name="Google Shape;619;p76"/>
          <p:cNvPicPr preferRelativeResize="0"/>
          <p:nvPr/>
        </p:nvPicPr>
        <p:blipFill rotWithShape="1">
          <a:blip r:embed="rId6">
            <a:alphaModFix/>
          </a:blip>
          <a:srcRect/>
          <a:stretch/>
        </p:blipFill>
        <p:spPr>
          <a:xfrm>
            <a:off x="294556" y="4300495"/>
            <a:ext cx="1610444" cy="1187450"/>
          </a:xfrm>
          <a:prstGeom prst="rect">
            <a:avLst/>
          </a:prstGeom>
          <a:noFill/>
          <a:ln>
            <a:noFill/>
          </a:ln>
        </p:spPr>
      </p:pic>
      <p:pic>
        <p:nvPicPr>
          <p:cNvPr id="620" name="Google Shape;620;p76"/>
          <p:cNvPicPr preferRelativeResize="0"/>
          <p:nvPr/>
        </p:nvPicPr>
        <p:blipFill rotWithShape="1">
          <a:blip r:embed="rId7">
            <a:alphaModFix/>
          </a:blip>
          <a:srcRect/>
          <a:stretch/>
        </p:blipFill>
        <p:spPr>
          <a:xfrm>
            <a:off x="357188" y="3278230"/>
            <a:ext cx="1524000" cy="1100095"/>
          </a:xfrm>
          <a:prstGeom prst="rect">
            <a:avLst/>
          </a:prstGeom>
          <a:noFill/>
          <a:ln>
            <a:noFill/>
          </a:ln>
        </p:spPr>
      </p:pic>
      <p:sp>
        <p:nvSpPr>
          <p:cNvPr id="621" name="Google Shape;621;p76"/>
          <p:cNvSpPr txBox="1"/>
          <p:nvPr/>
        </p:nvSpPr>
        <p:spPr>
          <a:xfrm>
            <a:off x="1259632" y="3009"/>
            <a:ext cx="82296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3600"/>
              <a:buFont typeface="Calibri"/>
              <a:buNone/>
            </a:pPr>
            <a:r>
              <a:rPr lang="en-GB" sz="3600" b="1">
                <a:solidFill>
                  <a:srgbClr val="000000"/>
                </a:solidFill>
                <a:latin typeface="Calibri"/>
                <a:ea typeface="Calibri"/>
                <a:cs typeface="Calibri"/>
                <a:sym typeface="Calibri"/>
              </a:rPr>
              <a:t>Touch Europe Referee Levels</a:t>
            </a:r>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0"/>
            <a:r>
              <a:rPr lang="en-US" sz="4000" b="1" dirty="0"/>
              <a:t>Touch Europe Referee Career </a:t>
            </a:r>
            <a:r>
              <a:rPr lang="en-US" sz="4000" b="1" dirty="0" smtClean="0"/>
              <a:t>Path</a:t>
            </a:r>
            <a:endParaRPr lang="fr-FR" sz="4000" dirty="0"/>
          </a:p>
        </p:txBody>
      </p:sp>
      <p:sp>
        <p:nvSpPr>
          <p:cNvPr id="3" name="Rectangle à coins arrondis 2"/>
          <p:cNvSpPr/>
          <p:nvPr/>
        </p:nvSpPr>
        <p:spPr>
          <a:xfrm>
            <a:off x="645459" y="5272265"/>
            <a:ext cx="1532965" cy="605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Referee L1</a:t>
            </a:r>
            <a:endParaRPr lang="fr-FR" dirty="0"/>
          </a:p>
        </p:txBody>
      </p:sp>
      <p:sp>
        <p:nvSpPr>
          <p:cNvPr id="4" name="Rectangle à coins arrondis 3"/>
          <p:cNvSpPr/>
          <p:nvPr/>
        </p:nvSpPr>
        <p:spPr>
          <a:xfrm>
            <a:off x="645459" y="4389241"/>
            <a:ext cx="1532965" cy="60511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smtClean="0"/>
              <a:t>Referee L2</a:t>
            </a:r>
            <a:endParaRPr lang="fr-FR" dirty="0"/>
          </a:p>
        </p:txBody>
      </p:sp>
      <p:sp>
        <p:nvSpPr>
          <p:cNvPr id="5" name="Rectangle à coins arrondis 4"/>
          <p:cNvSpPr/>
          <p:nvPr/>
        </p:nvSpPr>
        <p:spPr>
          <a:xfrm>
            <a:off x="645459" y="3506217"/>
            <a:ext cx="1532965" cy="605117"/>
          </a:xfrm>
          <a:prstGeom prst="roundRect">
            <a:avLst/>
          </a:prstGeom>
          <a:solidFill>
            <a:srgbClr val="FFFF00"/>
          </a:solidFill>
          <a:ln>
            <a:solidFill>
              <a:srgbClr val="FFC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smtClean="0">
                <a:solidFill>
                  <a:schemeClr val="tx1"/>
                </a:solidFill>
              </a:rPr>
              <a:t>Referee L3</a:t>
            </a:r>
            <a:endParaRPr lang="fr-FR" dirty="0">
              <a:solidFill>
                <a:schemeClr val="tx1"/>
              </a:solidFill>
            </a:endParaRPr>
          </a:p>
        </p:txBody>
      </p:sp>
      <p:sp>
        <p:nvSpPr>
          <p:cNvPr id="6" name="Rectangle à coins arrondis 5"/>
          <p:cNvSpPr/>
          <p:nvPr/>
        </p:nvSpPr>
        <p:spPr>
          <a:xfrm>
            <a:off x="645459" y="2623193"/>
            <a:ext cx="1532965" cy="605117"/>
          </a:xfrm>
          <a:prstGeom prst="roundRect">
            <a:avLst/>
          </a:prstGeom>
          <a:solidFill>
            <a:srgbClr val="FF0000"/>
          </a:solidFill>
          <a:ln>
            <a:solidFill>
              <a:srgbClr val="C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smtClean="0">
                <a:solidFill>
                  <a:schemeClr val="bg1"/>
                </a:solidFill>
              </a:rPr>
              <a:t>Referee L4</a:t>
            </a:r>
            <a:endParaRPr lang="fr-FR" dirty="0">
              <a:solidFill>
                <a:schemeClr val="bg1"/>
              </a:solidFill>
            </a:endParaRPr>
          </a:p>
        </p:txBody>
      </p:sp>
      <p:sp>
        <p:nvSpPr>
          <p:cNvPr id="7" name="Rectangle à coins arrondis 6"/>
          <p:cNvSpPr/>
          <p:nvPr/>
        </p:nvSpPr>
        <p:spPr>
          <a:xfrm>
            <a:off x="645458" y="1740169"/>
            <a:ext cx="1532965" cy="605117"/>
          </a:xfrm>
          <a:prstGeom prst="roundRect">
            <a:avLst/>
          </a:prstGeom>
          <a:solidFill>
            <a:schemeClr val="tx1"/>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smtClean="0">
                <a:solidFill>
                  <a:schemeClr val="bg1"/>
                </a:solidFill>
              </a:rPr>
              <a:t>Referee L5</a:t>
            </a:r>
            <a:endParaRPr lang="fr-FR" dirty="0">
              <a:solidFill>
                <a:schemeClr val="bg1"/>
              </a:solidFill>
            </a:endParaRPr>
          </a:p>
        </p:txBody>
      </p:sp>
      <p:cxnSp>
        <p:nvCxnSpPr>
          <p:cNvPr id="9" name="Connecteur droit avec flèche 8"/>
          <p:cNvCxnSpPr>
            <a:stCxn id="3" idx="0"/>
            <a:endCxn id="4" idx="2"/>
          </p:cNvCxnSpPr>
          <p:nvPr/>
        </p:nvCxnSpPr>
        <p:spPr>
          <a:xfrm flipV="1">
            <a:off x="1411942" y="4994358"/>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Connecteur droit avec flèche 9"/>
          <p:cNvCxnSpPr>
            <a:stCxn id="4" idx="0"/>
            <a:endCxn id="5" idx="2"/>
          </p:cNvCxnSpPr>
          <p:nvPr/>
        </p:nvCxnSpPr>
        <p:spPr>
          <a:xfrm flipV="1">
            <a:off x="1411942" y="4111334"/>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a:stCxn id="5" idx="0"/>
            <a:endCxn id="6" idx="2"/>
          </p:cNvCxnSpPr>
          <p:nvPr/>
        </p:nvCxnSpPr>
        <p:spPr>
          <a:xfrm flipV="1">
            <a:off x="1411942" y="3228310"/>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a:stCxn id="6" idx="0"/>
            <a:endCxn id="7" idx="2"/>
          </p:cNvCxnSpPr>
          <p:nvPr/>
        </p:nvCxnSpPr>
        <p:spPr>
          <a:xfrm flipH="1" flipV="1">
            <a:off x="1411941" y="2345286"/>
            <a:ext cx="1"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Rectangle à coins arrondis 18"/>
          <p:cNvSpPr/>
          <p:nvPr/>
        </p:nvSpPr>
        <p:spPr>
          <a:xfrm>
            <a:off x="2944906" y="5272264"/>
            <a:ext cx="1532965" cy="605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Coach L1</a:t>
            </a:r>
            <a:endParaRPr lang="fr-FR" dirty="0"/>
          </a:p>
        </p:txBody>
      </p:sp>
      <p:sp>
        <p:nvSpPr>
          <p:cNvPr id="20" name="Rectangle à coins arrondis 19"/>
          <p:cNvSpPr/>
          <p:nvPr/>
        </p:nvSpPr>
        <p:spPr>
          <a:xfrm>
            <a:off x="2944906" y="4389240"/>
            <a:ext cx="1532965" cy="60511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smtClean="0"/>
              <a:t>Coach L2</a:t>
            </a:r>
            <a:endParaRPr lang="fr-FR" dirty="0"/>
          </a:p>
        </p:txBody>
      </p:sp>
      <p:sp>
        <p:nvSpPr>
          <p:cNvPr id="21" name="Rectangle à coins arrondis 20"/>
          <p:cNvSpPr/>
          <p:nvPr/>
        </p:nvSpPr>
        <p:spPr>
          <a:xfrm>
            <a:off x="2944906" y="3506216"/>
            <a:ext cx="1532965" cy="605117"/>
          </a:xfrm>
          <a:prstGeom prst="roundRect">
            <a:avLst/>
          </a:prstGeom>
          <a:solidFill>
            <a:srgbClr val="FFFF00"/>
          </a:solidFill>
          <a:ln>
            <a:solidFill>
              <a:srgbClr val="FFC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smtClean="0">
                <a:solidFill>
                  <a:schemeClr val="tx1"/>
                </a:solidFill>
              </a:rPr>
              <a:t>Coach L3</a:t>
            </a:r>
            <a:endParaRPr lang="fr-FR" dirty="0">
              <a:solidFill>
                <a:schemeClr val="tx1"/>
              </a:solidFill>
            </a:endParaRPr>
          </a:p>
        </p:txBody>
      </p:sp>
      <p:sp>
        <p:nvSpPr>
          <p:cNvPr id="22" name="Rectangle à coins arrondis 21"/>
          <p:cNvSpPr/>
          <p:nvPr/>
        </p:nvSpPr>
        <p:spPr>
          <a:xfrm>
            <a:off x="2944906" y="2623192"/>
            <a:ext cx="1532965" cy="605117"/>
          </a:xfrm>
          <a:prstGeom prst="roundRect">
            <a:avLst/>
          </a:prstGeom>
          <a:solidFill>
            <a:srgbClr val="FF0000"/>
          </a:solidFill>
          <a:ln>
            <a:solidFill>
              <a:srgbClr val="C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smtClean="0">
                <a:solidFill>
                  <a:schemeClr val="bg1"/>
                </a:solidFill>
              </a:rPr>
              <a:t>Coach L4</a:t>
            </a:r>
            <a:endParaRPr lang="fr-FR" dirty="0">
              <a:solidFill>
                <a:schemeClr val="bg1"/>
              </a:solidFill>
            </a:endParaRPr>
          </a:p>
        </p:txBody>
      </p:sp>
      <p:sp>
        <p:nvSpPr>
          <p:cNvPr id="23" name="Rectangle à coins arrondis 22"/>
          <p:cNvSpPr/>
          <p:nvPr/>
        </p:nvSpPr>
        <p:spPr>
          <a:xfrm>
            <a:off x="2944905" y="1740168"/>
            <a:ext cx="1532965" cy="605117"/>
          </a:xfrm>
          <a:prstGeom prst="roundRect">
            <a:avLst/>
          </a:prstGeom>
          <a:solidFill>
            <a:schemeClr val="tx1"/>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smtClean="0">
                <a:solidFill>
                  <a:schemeClr val="bg1"/>
                </a:solidFill>
              </a:rPr>
              <a:t>Coach L5</a:t>
            </a:r>
            <a:endParaRPr lang="fr-FR" dirty="0">
              <a:solidFill>
                <a:schemeClr val="bg1"/>
              </a:solidFill>
            </a:endParaRPr>
          </a:p>
        </p:txBody>
      </p:sp>
      <p:cxnSp>
        <p:nvCxnSpPr>
          <p:cNvPr id="24" name="Connecteur droit avec flèche 23"/>
          <p:cNvCxnSpPr>
            <a:stCxn id="19" idx="0"/>
            <a:endCxn id="20" idx="2"/>
          </p:cNvCxnSpPr>
          <p:nvPr/>
        </p:nvCxnSpPr>
        <p:spPr>
          <a:xfrm flipV="1">
            <a:off x="3711389" y="4994357"/>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a:stCxn id="20" idx="0"/>
            <a:endCxn id="21" idx="2"/>
          </p:cNvCxnSpPr>
          <p:nvPr/>
        </p:nvCxnSpPr>
        <p:spPr>
          <a:xfrm flipV="1">
            <a:off x="3711389" y="4111333"/>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Connecteur droit avec flèche 25"/>
          <p:cNvCxnSpPr>
            <a:stCxn id="21" idx="0"/>
            <a:endCxn id="22" idx="2"/>
          </p:cNvCxnSpPr>
          <p:nvPr/>
        </p:nvCxnSpPr>
        <p:spPr>
          <a:xfrm flipV="1">
            <a:off x="3711389" y="3228309"/>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Connecteur droit avec flèche 26"/>
          <p:cNvCxnSpPr>
            <a:stCxn id="22" idx="0"/>
            <a:endCxn id="23" idx="2"/>
          </p:cNvCxnSpPr>
          <p:nvPr/>
        </p:nvCxnSpPr>
        <p:spPr>
          <a:xfrm flipH="1" flipV="1">
            <a:off x="3711388" y="2345285"/>
            <a:ext cx="1"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Rectangle à coins arrondis 27"/>
          <p:cNvSpPr/>
          <p:nvPr/>
        </p:nvSpPr>
        <p:spPr>
          <a:xfrm>
            <a:off x="5141259" y="5272264"/>
            <a:ext cx="1532965" cy="605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smtClean="0"/>
              <a:t>Presenter</a:t>
            </a:r>
            <a:r>
              <a:rPr lang="fr-FR" dirty="0" smtClean="0"/>
              <a:t> L1</a:t>
            </a:r>
            <a:endParaRPr lang="fr-FR" dirty="0"/>
          </a:p>
        </p:txBody>
      </p:sp>
      <p:sp>
        <p:nvSpPr>
          <p:cNvPr id="29" name="Rectangle à coins arrondis 28"/>
          <p:cNvSpPr/>
          <p:nvPr/>
        </p:nvSpPr>
        <p:spPr>
          <a:xfrm>
            <a:off x="5141259" y="4389240"/>
            <a:ext cx="1532965" cy="60511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err="1" smtClean="0"/>
              <a:t>Presenter</a:t>
            </a:r>
            <a:r>
              <a:rPr lang="fr-FR" dirty="0" smtClean="0"/>
              <a:t> L1</a:t>
            </a:r>
            <a:endParaRPr lang="fr-FR" dirty="0"/>
          </a:p>
        </p:txBody>
      </p:sp>
      <p:sp>
        <p:nvSpPr>
          <p:cNvPr id="30" name="Rectangle à coins arrondis 29"/>
          <p:cNvSpPr/>
          <p:nvPr/>
        </p:nvSpPr>
        <p:spPr>
          <a:xfrm>
            <a:off x="5141259" y="3506216"/>
            <a:ext cx="1532965" cy="605117"/>
          </a:xfrm>
          <a:prstGeom prst="roundRect">
            <a:avLst/>
          </a:prstGeom>
          <a:solidFill>
            <a:srgbClr val="FFFF00"/>
          </a:solidFill>
          <a:ln>
            <a:solidFill>
              <a:srgbClr val="FFC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err="1" smtClean="0">
                <a:solidFill>
                  <a:schemeClr val="tx1"/>
                </a:solidFill>
              </a:rPr>
              <a:t>Presenter</a:t>
            </a:r>
            <a:r>
              <a:rPr lang="fr-FR" dirty="0" smtClean="0">
                <a:solidFill>
                  <a:schemeClr val="tx1"/>
                </a:solidFill>
              </a:rPr>
              <a:t> L3</a:t>
            </a:r>
            <a:endParaRPr lang="fr-FR" dirty="0">
              <a:solidFill>
                <a:schemeClr val="tx1"/>
              </a:solidFill>
            </a:endParaRPr>
          </a:p>
        </p:txBody>
      </p:sp>
      <p:cxnSp>
        <p:nvCxnSpPr>
          <p:cNvPr id="31" name="Connecteur droit avec flèche 30"/>
          <p:cNvCxnSpPr>
            <a:stCxn id="28" idx="0"/>
            <a:endCxn id="29" idx="2"/>
          </p:cNvCxnSpPr>
          <p:nvPr/>
        </p:nvCxnSpPr>
        <p:spPr>
          <a:xfrm flipV="1">
            <a:off x="5907742" y="4994357"/>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Connecteur droit avec flèche 31"/>
          <p:cNvCxnSpPr>
            <a:stCxn id="29" idx="0"/>
            <a:endCxn id="30" idx="2"/>
          </p:cNvCxnSpPr>
          <p:nvPr/>
        </p:nvCxnSpPr>
        <p:spPr>
          <a:xfrm flipV="1">
            <a:off x="5907742" y="4111333"/>
            <a:ext cx="0" cy="277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Rectangle à coins arrondis 32"/>
          <p:cNvSpPr/>
          <p:nvPr/>
        </p:nvSpPr>
        <p:spPr>
          <a:xfrm>
            <a:off x="5141258" y="2596804"/>
            <a:ext cx="1532965" cy="605117"/>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fr-FR" dirty="0" err="1" smtClean="0">
                <a:solidFill>
                  <a:schemeClr val="tx1"/>
                </a:solidFill>
              </a:rPr>
              <a:t>Presenter</a:t>
            </a:r>
            <a:r>
              <a:rPr lang="fr-FR" dirty="0" smtClean="0">
                <a:solidFill>
                  <a:schemeClr val="tx1"/>
                </a:solidFill>
              </a:rPr>
              <a:t> </a:t>
            </a:r>
            <a:r>
              <a:rPr lang="fr-FR" dirty="0" err="1" smtClean="0">
                <a:solidFill>
                  <a:schemeClr val="tx1"/>
                </a:solidFill>
              </a:rPr>
              <a:t>Recapt</a:t>
            </a:r>
            <a:endParaRPr lang="fr-FR" dirty="0">
              <a:solidFill>
                <a:schemeClr val="tx1"/>
              </a:solidFill>
            </a:endParaRPr>
          </a:p>
        </p:txBody>
      </p:sp>
      <p:sp>
        <p:nvSpPr>
          <p:cNvPr id="37" name="Rectangle à coins arrondis 36"/>
          <p:cNvSpPr/>
          <p:nvPr/>
        </p:nvSpPr>
        <p:spPr>
          <a:xfrm>
            <a:off x="7287880" y="4389240"/>
            <a:ext cx="1532965" cy="605117"/>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fr-FR" dirty="0" smtClean="0">
                <a:solidFill>
                  <a:schemeClr val="tx1"/>
                </a:solidFill>
              </a:rPr>
              <a:t>NDR</a:t>
            </a:r>
            <a:endParaRPr lang="fr-FR" dirty="0">
              <a:solidFill>
                <a:schemeClr val="tx1"/>
              </a:solidFill>
            </a:endParaRPr>
          </a:p>
        </p:txBody>
      </p:sp>
      <p:sp>
        <p:nvSpPr>
          <p:cNvPr id="38" name="Rectangle à coins arrondis 37"/>
          <p:cNvSpPr/>
          <p:nvPr/>
        </p:nvSpPr>
        <p:spPr>
          <a:xfrm>
            <a:off x="7287881" y="1304079"/>
            <a:ext cx="1532965" cy="605117"/>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fr-FR" dirty="0">
                <a:solidFill>
                  <a:schemeClr val="tx1"/>
                </a:solidFill>
              </a:rPr>
              <a:t>E</a:t>
            </a:r>
            <a:r>
              <a:rPr lang="fr-FR" dirty="0" smtClean="0">
                <a:solidFill>
                  <a:schemeClr val="tx1"/>
                </a:solidFill>
              </a:rPr>
              <a:t>DR</a:t>
            </a:r>
            <a:endParaRPr lang="fr-FR" dirty="0">
              <a:solidFill>
                <a:schemeClr val="tx1"/>
              </a:solidFill>
            </a:endParaRPr>
          </a:p>
        </p:txBody>
      </p:sp>
      <p:sp>
        <p:nvSpPr>
          <p:cNvPr id="41" name="ZoneTexte 40"/>
          <p:cNvSpPr txBox="1"/>
          <p:nvPr/>
        </p:nvSpPr>
        <p:spPr>
          <a:xfrm>
            <a:off x="645458" y="6176521"/>
            <a:ext cx="1532965" cy="30777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fr-FR" dirty="0" smtClean="0"/>
              <a:t>Referee</a:t>
            </a:r>
            <a:endParaRPr lang="fr-FR" dirty="0"/>
          </a:p>
        </p:txBody>
      </p:sp>
      <p:sp>
        <p:nvSpPr>
          <p:cNvPr id="42" name="ZoneTexte 41"/>
          <p:cNvSpPr txBox="1"/>
          <p:nvPr/>
        </p:nvSpPr>
        <p:spPr>
          <a:xfrm>
            <a:off x="2944905" y="6176521"/>
            <a:ext cx="1532965" cy="30777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fr-FR" dirty="0" smtClean="0"/>
              <a:t>Coach</a:t>
            </a:r>
            <a:endParaRPr lang="fr-FR" dirty="0"/>
          </a:p>
        </p:txBody>
      </p:sp>
      <p:sp>
        <p:nvSpPr>
          <p:cNvPr id="43" name="ZoneTexte 42"/>
          <p:cNvSpPr txBox="1"/>
          <p:nvPr/>
        </p:nvSpPr>
        <p:spPr>
          <a:xfrm>
            <a:off x="5141257" y="6176521"/>
            <a:ext cx="1532965" cy="30777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fr-FR" dirty="0" err="1" smtClean="0"/>
              <a:t>Presenter</a:t>
            </a:r>
            <a:endParaRPr lang="fr-FR" dirty="0"/>
          </a:p>
        </p:txBody>
      </p:sp>
      <p:cxnSp>
        <p:nvCxnSpPr>
          <p:cNvPr id="45" name="Connecteur droit 44"/>
          <p:cNvCxnSpPr/>
          <p:nvPr/>
        </p:nvCxnSpPr>
        <p:spPr>
          <a:xfrm>
            <a:off x="2570673" y="1587265"/>
            <a:ext cx="0" cy="496604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6" name="Connecteur droit 45"/>
          <p:cNvCxnSpPr/>
          <p:nvPr/>
        </p:nvCxnSpPr>
        <p:spPr>
          <a:xfrm>
            <a:off x="4853797" y="1544210"/>
            <a:ext cx="0" cy="496604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7" name="Connecteur droit 46"/>
          <p:cNvCxnSpPr/>
          <p:nvPr/>
        </p:nvCxnSpPr>
        <p:spPr>
          <a:xfrm>
            <a:off x="6924137" y="1587264"/>
            <a:ext cx="0" cy="4966041"/>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47730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pic>
        <p:nvPicPr>
          <p:cNvPr id="135" name="Google Shape;135;p21"/>
          <p:cNvPicPr preferRelativeResize="0"/>
          <p:nvPr/>
        </p:nvPicPr>
        <p:blipFill rotWithShape="1">
          <a:blip r:embed="rId3">
            <a:alphaModFix/>
          </a:blip>
          <a:srcRect/>
          <a:stretch/>
        </p:blipFill>
        <p:spPr>
          <a:xfrm>
            <a:off x="4322733" y="4798458"/>
            <a:ext cx="2435008" cy="1280343"/>
          </a:xfrm>
          <a:prstGeom prst="rect">
            <a:avLst/>
          </a:prstGeom>
          <a:noFill/>
          <a:ln>
            <a:noFill/>
          </a:ln>
        </p:spPr>
      </p:pic>
      <p:pic>
        <p:nvPicPr>
          <p:cNvPr id="1026" name="Picture 2" descr="RÃ©sultat de recherche d'images pour &quot;lunette sport&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80955" y="4851818"/>
            <a:ext cx="2317037" cy="1419712"/>
          </a:xfrm>
          <a:prstGeom prst="rect">
            <a:avLst/>
          </a:prstGeom>
          <a:noFill/>
          <a:extLst>
            <a:ext uri="{909E8E84-426E-40DD-AFC4-6F175D3DCCD1}">
              <a14:hiddenFill xmlns:a14="http://schemas.microsoft.com/office/drawing/2010/main">
                <a:solidFill>
                  <a:srgbClr val="FFFFFF"/>
                </a:solidFill>
              </a14:hiddenFill>
            </a:ext>
          </a:extLst>
        </p:spPr>
      </p:pic>
      <p:sp>
        <p:nvSpPr>
          <p:cNvPr id="129" name="Google Shape;129;p2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Player Attire and Safety</a:t>
            </a:r>
            <a:endParaRPr/>
          </a:p>
        </p:txBody>
      </p:sp>
      <p:sp>
        <p:nvSpPr>
          <p:cNvPr id="130" name="Google Shape;130;p21"/>
          <p:cNvSpPr/>
          <p:nvPr/>
        </p:nvSpPr>
        <p:spPr>
          <a:xfrm>
            <a:off x="827584" y="1387245"/>
            <a:ext cx="8145253" cy="946677"/>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dirty="0">
                <a:solidFill>
                  <a:schemeClr val="lt1"/>
                </a:solidFill>
                <a:latin typeface="Calibri"/>
                <a:ea typeface="Calibri"/>
                <a:cs typeface="Calibri"/>
                <a:sym typeface="Calibri"/>
              </a:rPr>
              <a:t>Which of the following items </a:t>
            </a:r>
            <a:r>
              <a:rPr lang="en-GB" sz="2400" b="0" i="0" u="none" strike="noStrike" cap="none" dirty="0" smtClean="0">
                <a:solidFill>
                  <a:schemeClr val="lt1"/>
                </a:solidFill>
                <a:latin typeface="Calibri"/>
                <a:ea typeface="Calibri"/>
                <a:cs typeface="Calibri"/>
                <a:sym typeface="Calibri"/>
              </a:rPr>
              <a:t>allowed?</a:t>
            </a:r>
          </a:p>
          <a:p>
            <a:pPr marL="800100" marR="0" lvl="1" indent="-342900" algn="l" rtl="0">
              <a:spcBef>
                <a:spcPts val="0"/>
              </a:spcBef>
              <a:spcAft>
                <a:spcPts val="0"/>
              </a:spcAft>
              <a:buClr>
                <a:schemeClr val="lt1"/>
              </a:buClr>
              <a:buSzPts val="2160"/>
              <a:buFont typeface="Arial"/>
              <a:buChar char="•"/>
            </a:pPr>
            <a:r>
              <a:rPr lang="en-GB" sz="2400" dirty="0" smtClean="0">
                <a:solidFill>
                  <a:schemeClr val="lt1"/>
                </a:solidFill>
                <a:latin typeface="Calibri"/>
                <a:cs typeface="Calibri"/>
                <a:sym typeface="Calibri"/>
              </a:rPr>
              <a:t>When these items must be controlled?</a:t>
            </a:r>
            <a:endParaRPr dirty="0"/>
          </a:p>
        </p:txBody>
      </p:sp>
      <p:pic>
        <p:nvPicPr>
          <p:cNvPr id="131" name="Google Shape;131;p21"/>
          <p:cNvPicPr preferRelativeResize="0"/>
          <p:nvPr/>
        </p:nvPicPr>
        <p:blipFill rotWithShape="1">
          <a:blip r:embed="rId5">
            <a:alphaModFix/>
          </a:blip>
          <a:srcRect/>
          <a:stretch/>
        </p:blipFill>
        <p:spPr>
          <a:xfrm>
            <a:off x="514356" y="2538862"/>
            <a:ext cx="2466975" cy="1847850"/>
          </a:xfrm>
          <a:prstGeom prst="rect">
            <a:avLst/>
          </a:prstGeom>
          <a:noFill/>
          <a:ln>
            <a:noFill/>
          </a:ln>
        </p:spPr>
      </p:pic>
      <p:pic>
        <p:nvPicPr>
          <p:cNvPr id="132" name="Google Shape;132;p21"/>
          <p:cNvPicPr preferRelativeResize="0"/>
          <p:nvPr/>
        </p:nvPicPr>
        <p:blipFill rotWithShape="1">
          <a:blip r:embed="rId6">
            <a:alphaModFix/>
          </a:blip>
          <a:srcRect/>
          <a:stretch/>
        </p:blipFill>
        <p:spPr>
          <a:xfrm>
            <a:off x="3339473" y="2358224"/>
            <a:ext cx="2362572" cy="2362572"/>
          </a:xfrm>
          <a:prstGeom prst="rect">
            <a:avLst/>
          </a:prstGeom>
          <a:noFill/>
          <a:ln>
            <a:noFill/>
          </a:ln>
        </p:spPr>
      </p:pic>
      <p:pic>
        <p:nvPicPr>
          <p:cNvPr id="133" name="Google Shape;133;p21"/>
          <p:cNvPicPr preferRelativeResize="0"/>
          <p:nvPr/>
        </p:nvPicPr>
        <p:blipFill rotWithShape="1">
          <a:blip r:embed="rId7">
            <a:alphaModFix/>
          </a:blip>
          <a:srcRect/>
          <a:stretch/>
        </p:blipFill>
        <p:spPr>
          <a:xfrm>
            <a:off x="6261694" y="2449517"/>
            <a:ext cx="2381250" cy="1933575"/>
          </a:xfrm>
          <a:prstGeom prst="rect">
            <a:avLst/>
          </a:prstGeom>
          <a:noFill/>
          <a:ln>
            <a:noFill/>
          </a:ln>
        </p:spPr>
      </p:pic>
      <p:pic>
        <p:nvPicPr>
          <p:cNvPr id="134" name="Google Shape;134;p21"/>
          <p:cNvPicPr preferRelativeResize="0"/>
          <p:nvPr/>
        </p:nvPicPr>
        <p:blipFill rotWithShape="1">
          <a:blip r:embed="rId8">
            <a:alphaModFix/>
          </a:blip>
          <a:srcRect/>
          <a:stretch/>
        </p:blipFill>
        <p:spPr>
          <a:xfrm>
            <a:off x="240672" y="4746584"/>
            <a:ext cx="1593521" cy="1804984"/>
          </a:xfrm>
          <a:prstGeom prst="rect">
            <a:avLst/>
          </a:prstGeom>
          <a:noFill/>
          <a:ln>
            <a:noFill/>
          </a:ln>
        </p:spPr>
      </p:pic>
      <p:pic>
        <p:nvPicPr>
          <p:cNvPr id="137" name="Google Shape;137;p21"/>
          <p:cNvPicPr preferRelativeResize="0"/>
          <p:nvPr/>
        </p:nvPicPr>
        <p:blipFill rotWithShape="1">
          <a:blip r:embed="rId9">
            <a:alphaModFix/>
          </a:blip>
          <a:srcRect/>
          <a:stretch/>
        </p:blipFill>
        <p:spPr>
          <a:xfrm>
            <a:off x="2714411" y="5753619"/>
            <a:ext cx="741325" cy="721816"/>
          </a:xfrm>
          <a:prstGeom prst="rect">
            <a:avLst/>
          </a:prstGeom>
          <a:noFill/>
          <a:ln>
            <a:noFill/>
          </a:ln>
        </p:spPr>
      </p:pic>
      <p:pic>
        <p:nvPicPr>
          <p:cNvPr id="140" name="Google Shape;140;p21"/>
          <p:cNvPicPr preferRelativeResize="0"/>
          <p:nvPr/>
        </p:nvPicPr>
        <p:blipFill rotWithShape="1">
          <a:blip r:embed="rId10">
            <a:alphaModFix/>
          </a:blip>
          <a:srcRect/>
          <a:stretch/>
        </p:blipFill>
        <p:spPr>
          <a:xfrm>
            <a:off x="5363370" y="5217887"/>
            <a:ext cx="785282" cy="868915"/>
          </a:xfrm>
          <a:prstGeom prst="rect">
            <a:avLst/>
          </a:prstGeom>
          <a:noFill/>
          <a:ln>
            <a:noFill/>
          </a:ln>
        </p:spPr>
      </p:pic>
      <p:pic>
        <p:nvPicPr>
          <p:cNvPr id="14" name="Google Shape;140;p21"/>
          <p:cNvPicPr preferRelativeResize="0"/>
          <p:nvPr/>
        </p:nvPicPr>
        <p:blipFill rotWithShape="1">
          <a:blip r:embed="rId10">
            <a:alphaModFix/>
          </a:blip>
          <a:srcRect/>
          <a:stretch/>
        </p:blipFill>
        <p:spPr>
          <a:xfrm>
            <a:off x="176365" y="3514177"/>
            <a:ext cx="785282" cy="868915"/>
          </a:xfrm>
          <a:prstGeom prst="rect">
            <a:avLst/>
          </a:prstGeom>
          <a:noFill/>
          <a:ln>
            <a:noFill/>
          </a:ln>
        </p:spPr>
      </p:pic>
      <p:pic>
        <p:nvPicPr>
          <p:cNvPr id="15" name="Google Shape;140;p21"/>
          <p:cNvPicPr preferRelativeResize="0"/>
          <p:nvPr/>
        </p:nvPicPr>
        <p:blipFill rotWithShape="1">
          <a:blip r:embed="rId10">
            <a:alphaModFix/>
          </a:blip>
          <a:srcRect/>
          <a:stretch/>
        </p:blipFill>
        <p:spPr>
          <a:xfrm>
            <a:off x="2946832" y="3778998"/>
            <a:ext cx="785282" cy="868915"/>
          </a:xfrm>
          <a:prstGeom prst="rect">
            <a:avLst/>
          </a:prstGeom>
          <a:noFill/>
          <a:ln>
            <a:noFill/>
          </a:ln>
        </p:spPr>
      </p:pic>
      <p:pic>
        <p:nvPicPr>
          <p:cNvPr id="16" name="Google Shape;140;p21"/>
          <p:cNvPicPr preferRelativeResize="0"/>
          <p:nvPr/>
        </p:nvPicPr>
        <p:blipFill rotWithShape="1">
          <a:blip r:embed="rId10">
            <a:alphaModFix/>
          </a:blip>
          <a:srcRect/>
          <a:stretch/>
        </p:blipFill>
        <p:spPr>
          <a:xfrm>
            <a:off x="7150629" y="3844439"/>
            <a:ext cx="785282" cy="868915"/>
          </a:xfrm>
          <a:prstGeom prst="rect">
            <a:avLst/>
          </a:prstGeom>
          <a:noFill/>
          <a:ln>
            <a:noFill/>
          </a:ln>
        </p:spPr>
      </p:pic>
      <p:pic>
        <p:nvPicPr>
          <p:cNvPr id="18" name="Google Shape;140;p21"/>
          <p:cNvPicPr preferRelativeResize="0"/>
          <p:nvPr/>
        </p:nvPicPr>
        <p:blipFill rotWithShape="1">
          <a:blip r:embed="rId10">
            <a:alphaModFix/>
          </a:blip>
          <a:srcRect/>
          <a:stretch/>
        </p:blipFill>
        <p:spPr>
          <a:xfrm>
            <a:off x="-41254" y="5319161"/>
            <a:ext cx="785282" cy="86891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pic>
        <p:nvPicPr>
          <p:cNvPr id="145" name="Google Shape;145;p22"/>
          <p:cNvPicPr preferRelativeResize="0"/>
          <p:nvPr/>
        </p:nvPicPr>
        <p:blipFill rotWithShape="1">
          <a:blip r:embed="rId3">
            <a:alphaModFix/>
          </a:blip>
          <a:srcRect/>
          <a:stretch/>
        </p:blipFill>
        <p:spPr>
          <a:xfrm>
            <a:off x="1238250" y="620688"/>
            <a:ext cx="6142062" cy="6142062"/>
          </a:xfrm>
          <a:prstGeom prst="rect">
            <a:avLst/>
          </a:prstGeom>
          <a:noFill/>
          <a:ln>
            <a:noFill/>
          </a:ln>
        </p:spPr>
      </p:pic>
      <p:sp>
        <p:nvSpPr>
          <p:cNvPr id="146" name="Google Shape;146;p22"/>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The Ball</a:t>
            </a:r>
            <a:endParaRPr/>
          </a:p>
        </p:txBody>
      </p:sp>
      <p:sp>
        <p:nvSpPr>
          <p:cNvPr id="147" name="Google Shape;147;p22"/>
          <p:cNvSpPr/>
          <p:nvPr/>
        </p:nvSpPr>
        <p:spPr>
          <a:xfrm>
            <a:off x="787243" y="3302750"/>
            <a:ext cx="8145253" cy="1296144"/>
          </a:xfrm>
          <a:prstGeom prst="rect">
            <a:avLst/>
          </a:prstGeom>
          <a:solidFill>
            <a:srgbClr val="17365D">
              <a:alpha val="53725"/>
            </a:srgbClr>
          </a:solidFill>
          <a:ln>
            <a:noFill/>
          </a:ln>
        </p:spPr>
        <p:txBody>
          <a:bodyPr spcFirstLastPara="1" wrap="square" lIns="91425" tIns="45700" rIns="91425" bIns="45700" anchor="ctr" anchorCtr="0">
            <a:noAutofit/>
          </a:bodyPr>
          <a:lstStyle/>
          <a:p>
            <a:pPr marL="800100" marR="0" lvl="1" indent="-342900" algn="l" rtl="0">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A Touch ball is officially 36cm long and 55cm in circumference. Size 4 is approximately the same</a:t>
            </a:r>
            <a:endParaRPr/>
          </a:p>
        </p:txBody>
      </p:sp>
      <p:sp>
        <p:nvSpPr>
          <p:cNvPr id="2" name="ZoneTexte 1"/>
          <p:cNvSpPr txBox="1"/>
          <p:nvPr/>
        </p:nvSpPr>
        <p:spPr>
          <a:xfrm>
            <a:off x="128337" y="1544040"/>
            <a:ext cx="2856910" cy="1107996"/>
          </a:xfrm>
          <a:prstGeom prst="rect">
            <a:avLst/>
          </a:prstGeom>
          <a:noFill/>
        </p:spPr>
        <p:txBody>
          <a:bodyPr wrap="square" rtlCol="0">
            <a:spAutoFit/>
          </a:bodyPr>
          <a:lstStyle/>
          <a:p>
            <a:r>
              <a:rPr lang="fr-FR" sz="6600" dirty="0" smtClean="0">
                <a:solidFill>
                  <a:schemeClr val="tx1"/>
                </a:solidFill>
              </a:rPr>
              <a:t>Size ?</a:t>
            </a:r>
            <a:endParaRPr lang="fr-FR" sz="66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3"/>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2</a:t>
            </a:r>
            <a:r>
              <a:rPr lang="en-GB" sz="4410" b="1" i="0" u="none" strike="noStrike" cap="none">
                <a:solidFill>
                  <a:schemeClr val="dk1"/>
                </a:solidFill>
                <a:latin typeface="Arial"/>
                <a:ea typeface="Arial"/>
                <a:cs typeface="Arial"/>
                <a:sym typeface="Arial"/>
              </a:rPr>
              <a:t/>
            </a:r>
            <a:br>
              <a:rPr lang="en-GB" sz="441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
            </a: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PRE-GAME</a:t>
            </a:r>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TotalTime>
  <Words>2555</Words>
  <Application>Microsoft Office PowerPoint</Application>
  <PresentationFormat>Affichage à l'écran (4:3)</PresentationFormat>
  <Paragraphs>454</Paragraphs>
  <Slides>62</Slides>
  <Notes>61</Notes>
  <HiddenSlides>0</HiddenSlides>
  <MMClips>0</MMClips>
  <ScaleCrop>false</ScaleCrop>
  <HeadingPairs>
    <vt:vector size="8" baseType="variant">
      <vt:variant>
        <vt:lpstr>Polices utilisées</vt:lpstr>
      </vt:variant>
      <vt:variant>
        <vt:i4>5</vt:i4>
      </vt:variant>
      <vt:variant>
        <vt:lpstr>Thème</vt:lpstr>
      </vt:variant>
      <vt:variant>
        <vt:i4>1</vt:i4>
      </vt:variant>
      <vt:variant>
        <vt:lpstr>Serveurs OLE incorporés</vt:lpstr>
      </vt:variant>
      <vt:variant>
        <vt:i4>0</vt:i4>
      </vt:variant>
      <vt:variant>
        <vt:lpstr>Titres des diapositives</vt:lpstr>
      </vt:variant>
      <vt:variant>
        <vt:i4>62</vt:i4>
      </vt:variant>
    </vt:vector>
  </HeadingPairs>
  <TitlesOfParts>
    <vt:vector size="68" baseType="lpstr">
      <vt:lpstr>SimSun</vt:lpstr>
      <vt:lpstr>Arial</vt:lpstr>
      <vt:lpstr>Calibri</vt:lpstr>
      <vt:lpstr>Noto Sans Symbols</vt:lpstr>
      <vt:lpstr>Verdana</vt:lpstr>
      <vt:lpstr>Blank</vt:lpstr>
      <vt:lpstr>WELCOME  LEVEL 1 REFEREE COURSE</vt:lpstr>
      <vt:lpstr>Agenda</vt:lpstr>
      <vt:lpstr>Motivations</vt:lpstr>
      <vt:lpstr>MODULE 1  GAME OVERVIEW</vt:lpstr>
      <vt:lpstr>Field of Play</vt:lpstr>
      <vt:lpstr>Composition</vt:lpstr>
      <vt:lpstr>Player Attire and Safety</vt:lpstr>
      <vt:lpstr>The Ball</vt:lpstr>
      <vt:lpstr>MODULE 2  PRE-GAME</vt:lpstr>
      <vt:lpstr>Pre-Game Overview</vt:lpstr>
      <vt:lpstr>Proper Starting Mindset</vt:lpstr>
      <vt:lpstr>Agreeing how you will buddy referee</vt:lpstr>
      <vt:lpstr>Referee Pre-Game Preparation</vt:lpstr>
      <vt:lpstr>Captain’s Talk</vt:lpstr>
      <vt:lpstr>MODULE 3 STARTING THE GAME</vt:lpstr>
      <vt:lpstr>Starting the Game</vt:lpstr>
      <vt:lpstr>Starting the Game</vt:lpstr>
      <vt:lpstr>Taking the Tap</vt:lpstr>
      <vt:lpstr>MODULE 4 THE TOUCH</vt:lpstr>
      <vt:lpstr>THE TOUCH</vt:lpstr>
      <vt:lpstr>THE TOUCH</vt:lpstr>
      <vt:lpstr>THE TOUCH</vt:lpstr>
      <vt:lpstr>ONSIDE</vt:lpstr>
      <vt:lpstr>MODULE 5  CHANGE OF POSSESSION</vt:lpstr>
      <vt:lpstr>When “things” go wrong</vt:lpstr>
      <vt:lpstr>Change of possession: triggers</vt:lpstr>
      <vt:lpstr>Change of possession: what’s next?</vt:lpstr>
      <vt:lpstr>Présentation PowerPoint</vt:lpstr>
      <vt:lpstr>MODULE 6 PENALTIES</vt:lpstr>
      <vt:lpstr>Penalties</vt:lpstr>
      <vt:lpstr>Penalties</vt:lpstr>
      <vt:lpstr>CHAPTER 7  INTERCHANGES</vt:lpstr>
      <vt:lpstr>Interchanges</vt:lpstr>
      <vt:lpstr>Interchanges</vt:lpstr>
      <vt:lpstr>Interchanges</vt:lpstr>
      <vt:lpstr>MODULE 8  SCORING</vt:lpstr>
      <vt:lpstr>Scoring</vt:lpstr>
      <vt:lpstr>Présentation PowerPoint</vt:lpstr>
      <vt:lpstr>MODULE 9  REFEREE POSITIONING</vt:lpstr>
      <vt:lpstr>Positioning</vt:lpstr>
      <vt:lpstr>MODULE 10  COMMUNICATION</vt:lpstr>
      <vt:lpstr>OVERVIEW</vt:lpstr>
      <vt:lpstr>  Definitions</vt:lpstr>
      <vt:lpstr>   Perception Filters</vt:lpstr>
      <vt:lpstr>   People will see different things</vt:lpstr>
      <vt:lpstr>Types of communication</vt:lpstr>
      <vt:lpstr>Impacts and Outcomes</vt:lpstr>
      <vt:lpstr>Scenarios</vt:lpstr>
      <vt:lpstr>Scenarios</vt:lpstr>
      <vt:lpstr>  Summary</vt:lpstr>
      <vt:lpstr>MODULE 11  CONFLICT MANAGEMENT</vt:lpstr>
      <vt:lpstr>Building Rapport</vt:lpstr>
      <vt:lpstr>Common Sources of Conflict</vt:lpstr>
      <vt:lpstr>Prevention is Best</vt:lpstr>
      <vt:lpstr>Tools to Handle Conflict</vt:lpstr>
      <vt:lpstr>The Escalation Process</vt:lpstr>
      <vt:lpstr>CHAPTER 12  END OF GAME</vt:lpstr>
      <vt:lpstr>End of Game</vt:lpstr>
      <vt:lpstr>CHAPTER 13  SPORTS OFFICIALS RESPONSIBILITES</vt:lpstr>
      <vt:lpstr>Your Responsibilites</vt:lpstr>
      <vt:lpstr>Présentation PowerPoint</vt:lpstr>
      <vt:lpstr>Touch Europe Referee Career Path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LEVEL 1 REFEREE COURSE</dc:title>
  <cp:lastModifiedBy>CHASSANDE BARRIOZ Sebastien</cp:lastModifiedBy>
  <cp:revision>22</cp:revision>
  <dcterms:modified xsi:type="dcterms:W3CDTF">2019-03-19T07:29:26Z</dcterms:modified>
</cp:coreProperties>
</file>