
<file path=[Content_Types].xml><?xml version="1.0" encoding="utf-8"?>
<Types xmlns="http://schemas.openxmlformats.org/package/2006/content-types">
  <Default ContentType="image/jpeg" Extension="jpg"/>
  <Default ContentType="application/vnd.openxmlformats-officedocument.vmlDrawing" Extension="vml"/>
  <Default ContentType="image/gif" Extension="gif"/>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71" roundtripDataSignature="AMtx7mioCz9t2Mu/0gAiF6w13uqPFKet1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Peter Faassen de Heer"/>
  <p:cmAuthor clrIdx="1" id="1" initials="" lastIdx="1" name="Sebastien Chassande-barrioz"/>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EFCB98-02CC-47A0-9140-984DDC66C36C}">
  <a:tblStyle styleId="{70EFCB98-02CC-47A0-9140-984DDC66C36C}"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821EA834-E41C-479A-BF81-1C8DAB34B36A}"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b="off" i="off"/>
      <a:tcStyle>
        <a:fill>
          <a:solidFill>
            <a:srgbClr val="CEE2EA"/>
          </a:solidFill>
        </a:fill>
      </a:tcStyle>
    </a:band1H>
    <a:band2H>
      <a:tcTxStyle b="off" i="off"/>
    </a:band2H>
    <a:band1V>
      <a:tcTxStyle b="off" i="off"/>
      <a:tcStyle>
        <a:fill>
          <a:solidFill>
            <a:srgbClr val="CEE2EA"/>
          </a:solidFill>
        </a:fill>
      </a:tcStyle>
    </a:band1V>
    <a:band2V>
      <a:tcTxStyle b="off" i="off"/>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customschemas.google.com/relationships/presentationmetadata" Target="metadata"/><Relationship Id="rId70" Type="http://schemas.openxmlformats.org/officeDocument/2006/relationships/slide" Target="slides/slide63.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slide" Target="slides/slide59.xml"/><Relationship Id="rId21" Type="http://schemas.openxmlformats.org/officeDocument/2006/relationships/slide" Target="slides/slide14.xml"/><Relationship Id="rId65" Type="http://schemas.openxmlformats.org/officeDocument/2006/relationships/slide" Target="slides/slide58.xml"/><Relationship Id="rId24" Type="http://schemas.openxmlformats.org/officeDocument/2006/relationships/slide" Target="slides/slide17.xml"/><Relationship Id="rId68" Type="http://schemas.openxmlformats.org/officeDocument/2006/relationships/slide" Target="slides/slide61.xml"/><Relationship Id="rId23" Type="http://schemas.openxmlformats.org/officeDocument/2006/relationships/slide" Target="slides/slide16.xml"/><Relationship Id="rId67" Type="http://schemas.openxmlformats.org/officeDocument/2006/relationships/slide" Target="slides/slide60.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slide" Target="slides/slide62.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0-08-03T20:32:14.865">
    <p:pos x="4814" y="993"/>
    <p:text>This sentence doesn't read right.  Remove 'hooter'.</p:text>
    <p:extLst>
      <p:ext uri="{C676402C-5697-4E1C-873F-D02D1690AC5C}">
        <p15:threadingInfo timeZoneBias="0"/>
      </p:ext>
      <p:ext uri="http://customooxmlschemas.google.com/">
        <go:slidesCustomData xmlns:go="http://customooxmlschemas.google.com/" commentPostId="AAAAKDhlTb4"/>
      </p:ext>
    </p:extLst>
  </p:cm>
  <p:cm authorId="1" idx="1" dt="2020-08-03T20:32:14.865">
    <p:pos x="4814" y="993"/>
    <p:text>????</p:text>
    <p:extLst>
      <p:ext uri="{C676402C-5697-4E1C-873F-D02D1690AC5C}">
        <p15:threadingInfo timeZoneBias="0">
          <p15:parentCm authorId="0" idx="1"/>
        </p15:threadingInfo>
      </p:ext>
      <p:ext uri="http://customooxmlschemas.google.com/">
        <go:slidesCustomData xmlns:go="http://customooxmlschemas.google.com/" commentPostId="AAAAKDhlTgw"/>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 name="Google Shape;156;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Has anyone had experience of this?(if yes) What did the referee (or you) do?</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Check of shoes and nails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Field check</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Why would it be important to do these checks? (Referee Responsibilities)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Player safety</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70" name="Google Shape;170;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90" name="Google Shape;19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What does the winning captain get?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To start off with the ball</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Determine the direction of play for the first half</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Choice of interchange box</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Free set of steak knives….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a:p>
          <a:p>
            <a:pPr indent="0" lvl="0" marL="0" marR="0" rtl="0" algn="l">
              <a:lnSpc>
                <a:spcPct val="100000"/>
              </a:lnSpc>
              <a:spcBef>
                <a:spcPts val="0"/>
              </a:spcBef>
              <a:spcAft>
                <a:spcPts val="0"/>
              </a:spcAft>
              <a:buSzPts val="1400"/>
              <a:buNone/>
            </a:pPr>
            <a:r>
              <a:t/>
            </a:r>
            <a:endParaRPr b="0" i="1"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98" name="Google Shape;198;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Ask people to point out or describe where everyone would be standing at the start of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Who stands where?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attaching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Half way line facing their score line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defending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10m line facing the attacking team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Where should the on-field referee stand?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Just in front of or behind the defensive line, with a clear line of sight to the attacking player with the ball.</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Hand raised in the air, whistle ready.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should the side-line/buddy referee(s)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Just inline with the defensive line on the 10m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12" name="Google Shape;212;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Referee’s cast a ‘shadow’ in the game. This shadow is everything you say and do, and everything you don’t say or do.</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Ask:</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What do you think I mean by that?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(pause)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Prompt questions: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What is the impact of a referee’s whistle tone?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Why would a referee’s posture be important?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Say: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b="0" i="0" sz="1200" u="none" cap="none" strike="noStrike">
              <a:solidFill>
                <a:schemeClr val="dk1"/>
              </a:solidFill>
              <a:latin typeface="Calibri"/>
              <a:ea typeface="Calibri"/>
              <a:cs typeface="Calibri"/>
              <a:sym typeface="Calibri"/>
            </a:endParaRPr>
          </a:p>
        </p:txBody>
      </p:sp>
      <p:sp>
        <p:nvSpPr>
          <p:cNvPr id="256" name="Google Shape;256;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4" name="Google Shape;264;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by the defender or the attacker.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Touches should be claimed by the defender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on any part of the body, hair or clothing or the ball.</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It must be made with a minimum of force</a:t>
            </a:r>
            <a:endParaRPr/>
          </a:p>
        </p:txBody>
      </p:sp>
      <p:sp>
        <p:nvSpPr>
          <p:cNvPr id="288" name="Google Shape;288;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Following a Touch, the attacker must perform a roll ball at the mark</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mark is where the Touch occurred</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If the Touch count reaches 6, a change of possession occurs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03" name="Google Shape;303;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controlled. The ball must be placed on the ground with a minimum of a foot passing 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ball does not have to be rolled, but if it is it must not be rolled not more than 1m.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performed with effort to be parallel to the sidelines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14" name="Google Shape;314;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Once the Touch occurs, the defence must retreat “7m”. The defence may not advance until they reach the 7m line.</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referee anticipates the next Touch and positions on the new “7m”, 1-2 players left or right of the ball.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support referees  are to be in line with the control referee at the new “7m”.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23" name="Google Shape;323;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0" name="Google Shape;330;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5" name="Google Shape;335;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b="1" i="0" lang="en-GB" sz="1200" u="none" cap="none" strike="noStrike">
                <a:solidFill>
                  <a:srgbClr val="FF0000"/>
                </a:solidFill>
                <a:latin typeface="Calibri"/>
                <a:ea typeface="Calibri"/>
                <a:cs typeface="Calibri"/>
                <a:sym typeface="Calibri"/>
              </a:rPr>
              <a:t>Practice the signals </a:t>
            </a:r>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6th touch</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out of play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ball to ground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rollball</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tap</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caught</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places the ball on or over the scoreline</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p:txBody>
      </p:sp>
      <p:sp>
        <p:nvSpPr>
          <p:cNvPr id="343" name="Google Shape;343;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Discuss how play restarts after a change of possession (roll ball on the mark, touch count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restarts, defence gets back onside)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Also discuss what the mark is and where it is.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Discuss where the referee needs to be after the</a:t>
            </a:r>
            <a:endParaRPr b="0" i="0" sz="1200" u="none" cap="none" strike="noStrike">
              <a:solidFill>
                <a:schemeClr val="dk1"/>
              </a:solidFill>
              <a:latin typeface="Calibri"/>
              <a:ea typeface="Calibri"/>
              <a:cs typeface="Calibri"/>
              <a:sym typeface="Calibri"/>
            </a:endParaRPr>
          </a:p>
        </p:txBody>
      </p:sp>
      <p:sp>
        <p:nvSpPr>
          <p:cNvPr id="350" name="Google Shape;350;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6" name="Google Shape;356;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6" name="Google Shape;386;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1" name="Google Shape;391;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92" name="Google Shape;392;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Practice signals</a:t>
            </a:r>
            <a:endParaRPr b="1" i="0" sz="1200" u="none" cap="none" strike="noStrike">
              <a:solidFill>
                <a:schemeClr val="dk1"/>
              </a:solidFill>
              <a:latin typeface="Calibri"/>
              <a:ea typeface="Calibri"/>
              <a:cs typeface="Calibri"/>
              <a:sym typeface="Calibri"/>
            </a:endParaRPr>
          </a:p>
        </p:txBody>
      </p:sp>
      <p:sp>
        <p:nvSpPr>
          <p:cNvPr id="400" name="Google Shape;400;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7" name="Google Shape;407;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Much harder work being the onfield ref, so if there are 2/3 referees, onfield responsibility should be shared evenly</a:t>
            </a:r>
            <a:endParaRPr/>
          </a:p>
        </p:txBody>
      </p:sp>
      <p:sp>
        <p:nvSpPr>
          <p:cNvPr id="413" name="Google Shape;413;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Expand on Score and Change of possession interchanges, second click with bring up penalty and player subbing - just mention but say this isn’t required for L1</a:t>
            </a:r>
            <a:endParaRPr b="0" i="0" sz="1200" u="none" cap="none" strike="noStrike">
              <a:solidFill>
                <a:schemeClr val="dk1"/>
              </a:solidFill>
              <a:latin typeface="Calibri"/>
              <a:ea typeface="Calibri"/>
              <a:cs typeface="Calibri"/>
              <a:sym typeface="Calibri"/>
            </a:endParaRPr>
          </a:p>
        </p:txBody>
      </p:sp>
      <p:sp>
        <p:nvSpPr>
          <p:cNvPr id="423" name="Google Shape;423;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scores, onfield ref needs to come off to mark the score, so sideline ref should head for 10m line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change of possession, ball should be within approx. 10m of sideline</a:t>
            </a:r>
            <a:endParaRPr b="0" i="0" sz="1200" u="none" cap="none" strike="noStrike">
              <a:solidFill>
                <a:schemeClr val="dk1"/>
              </a:solidFill>
              <a:latin typeface="Calibri"/>
              <a:ea typeface="Calibri"/>
              <a:cs typeface="Calibri"/>
              <a:sym typeface="Calibri"/>
            </a:endParaRPr>
          </a:p>
        </p:txBody>
      </p:sp>
      <p:sp>
        <p:nvSpPr>
          <p:cNvPr id="431" name="Google Shape;431;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3" name="Google Shape;453;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8" name="Google Shape;458;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59" name="Google Shape;459;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6" name="Google Shape;466;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7m, and the ball is outside the 7m; defenders are to move forward from their scoreline and continue to do so until a touch is affected. Explain also when this ends – at the next touch, or if the ball comes within the 7m zone.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67" name="Google Shape;467;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5" name="Google Shape;475;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0" name="Google Shape;480;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81" name="Google Shape;481;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7" name="Google Shape;497;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2" name="Google Shape;502;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8" name="Google Shape;508;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4" name="Google Shape;514;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0" name="Google Shape;520;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Read aloud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How many people read ‘the’ twice?</a:t>
            </a:r>
            <a:endParaRPr b="0" i="0" sz="1200" u="none" cap="none" strike="noStrike">
              <a:solidFill>
                <a:schemeClr val="dk1"/>
              </a:solidFill>
              <a:latin typeface="Calibri"/>
              <a:ea typeface="Calibri"/>
              <a:cs typeface="Calibri"/>
              <a:sym typeface="Calibri"/>
            </a:endParaRPr>
          </a:p>
        </p:txBody>
      </p:sp>
      <p:sp>
        <p:nvSpPr>
          <p:cNvPr id="521" name="Google Shape;521;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7" name="Google Shape;527;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Voice-Tone – 38%</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Body Language – 55%</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Words – 7%</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28" name="Google Shape;528;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4" name="Google Shape;534;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1" name="Google Shape;541;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0" lvl="0" marL="0" marR="0" rtl="0" algn="l">
              <a:lnSpc>
                <a:spcPct val="100000"/>
              </a:lnSpc>
              <a:spcBef>
                <a:spcPts val="0"/>
              </a:spcBef>
              <a:spcAft>
                <a:spcPts val="0"/>
              </a:spcAft>
              <a:buClr>
                <a:schemeClr val="dk1"/>
              </a:buClr>
              <a:buSzPts val="1200"/>
              <a:buFont typeface="Arial"/>
              <a:buChar char="•"/>
            </a:pPr>
            <a:r>
              <a:rPr lang="en-GB"/>
              <a:t>Communication from the referee team to ask to the defender to move forward</a:t>
            </a:r>
            <a:endParaRPr/>
          </a:p>
          <a:p>
            <a:pPr indent="0" lvl="0" marL="0" marR="0" rtl="0" algn="l">
              <a:lnSpc>
                <a:spcPct val="100000"/>
              </a:lnSpc>
              <a:spcBef>
                <a:spcPts val="0"/>
              </a:spcBef>
              <a:spcAft>
                <a:spcPts val="0"/>
              </a:spcAft>
              <a:buClr>
                <a:schemeClr val="dk1"/>
              </a:buClr>
              <a:buSzPts val="1200"/>
              <a:buFont typeface="Arial"/>
              <a:buChar char="•"/>
            </a:pPr>
            <a:r>
              <a:rPr lang="en-GB"/>
              <a:t>Use global communication AND specific nommination</a:t>
            </a:r>
            <a:r>
              <a:rPr b="0" i="0" lang="en-GB" sz="1200" u="none" cap="none" strike="noStrike">
                <a:solidFill>
                  <a:schemeClr val="dk1"/>
                </a:solidFill>
                <a:latin typeface="Calibri"/>
                <a:ea typeface="Calibri"/>
                <a:cs typeface="Calibri"/>
                <a:sym typeface="Calibri"/>
              </a:rPr>
              <a: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0" lvl="0" marL="0" marR="0" rtl="0" algn="l">
              <a:lnSpc>
                <a:spcPct val="100000"/>
              </a:lnSpc>
              <a:spcBef>
                <a:spcPts val="0"/>
              </a:spcBef>
              <a:spcAft>
                <a:spcPts val="0"/>
              </a:spcAft>
              <a:buClr>
                <a:schemeClr val="dk1"/>
              </a:buClr>
              <a:buSzPts val="1200"/>
              <a:buFont typeface="Arial"/>
              <a:buChar char="•"/>
            </a:pPr>
            <a:r>
              <a:rPr lang="en-GB"/>
              <a:t>Says nothing and award a penalty</a:t>
            </a:r>
            <a:r>
              <a:rPr b="0" i="0" lang="en-GB" sz="1200" u="none" cap="none" strike="noStrike">
                <a:solidFill>
                  <a:schemeClr val="dk1"/>
                </a:solidFill>
                <a:latin typeface="Calibri"/>
                <a:ea typeface="Calibri"/>
                <a:cs typeface="Calibri"/>
                <a:sym typeface="Calibri"/>
              </a:rPr>
              <a:t>.</a:t>
            </a:r>
            <a:endParaRPr b="0" i="0" sz="1200" u="none" cap="none" strike="noStrike">
              <a:solidFill>
                <a:schemeClr val="dk1"/>
              </a:solidFill>
              <a:latin typeface="Calibri"/>
              <a:ea typeface="Calibri"/>
              <a:cs typeface="Calibri"/>
              <a:sym typeface="Calibri"/>
            </a:endParaRPr>
          </a:p>
          <a:p>
            <a:pPr indent="-12700" lvl="0" marL="0" marR="0" rtl="0" algn="l">
              <a:lnSpc>
                <a:spcPct val="100000"/>
              </a:lnSpc>
              <a:spcBef>
                <a:spcPts val="0"/>
              </a:spcBef>
              <a:spcAft>
                <a:spcPts val="0"/>
              </a:spcAft>
              <a:buSzPts val="1400"/>
              <a:buChar char="•"/>
            </a:pPr>
            <a:r>
              <a:rPr lang="en-GB"/>
              <a:t>Don’t talk enough early to avoid the problem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42" name="Google Shape;542;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0" name="Google Shape;550;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 The offside player makes a touch, a penalty is called, stopping the attacking team’s flow.</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51" name="Google Shape;551;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 name="Google Shape;559;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5" name="Google Shape;565;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0" name="Google Shape;570;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71" name="Google Shape;571;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7" name="Google Shape;577;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78" name="Google Shape;578;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5" name="Google Shape;585;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86" name="Google Shape;586;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6" name="Google Shape;596;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97" name="Google Shape;597;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4" name="Google Shape;604;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05" name="Google Shape;605;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1" name="Google Shape;611;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6" name="Google Shape;616;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Q&amp;A session to encourage audience participation, so questions scroll up 1 at a time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b="0" i="0" sz="1200" u="none" cap="none" strike="noStrike">
              <a:solidFill>
                <a:schemeClr val="dk1"/>
              </a:solidFill>
              <a:latin typeface="Calibri"/>
              <a:ea typeface="Calibri"/>
              <a:cs typeface="Calibri"/>
              <a:sym typeface="Calibri"/>
            </a:endParaRPr>
          </a:p>
        </p:txBody>
      </p:sp>
      <p:sp>
        <p:nvSpPr>
          <p:cNvPr id="617" name="Google Shape;617;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0" name="Google Shape;630;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Au sujet du drop off évoquer (car dans l’examen) :</a:t>
            </a:r>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1 possession mini pour chaque équipe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Retrait d’1 joueur au début du drop-off et a 2 et 4 minutes sauf si l’équipe a moins de 3 joueurs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Règles de mixité conservées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droit de réponse à chaque essai</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limite de temps</a:t>
            </a:r>
            <a:endParaRPr/>
          </a:p>
        </p:txBody>
      </p:sp>
      <p:sp>
        <p:nvSpPr>
          <p:cNvPr id="631" name="Google Shape;631;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 name="Google Shape;11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8" name="Google Shape;638;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p6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3" name="Google Shape;643;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649" name="Google Shape;649;p62: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650" name="Google Shape;650;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51" name="Google Shape;651;p62: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2" name="Google Shape;662;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 name="Google Shape;151;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65"/>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0" name="Google Shape;20;p6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1" name="Google Shape;21;p6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6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7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1" name="Google Shape;71;p74"/>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2" name="Google Shape;72;p7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7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4" name="Google Shape;74;p7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75"/>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7" name="Google Shape;77;p75"/>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8" name="Google Shape;78;p7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7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7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p:cSld name="1_Section Header">
    <p:spTree>
      <p:nvGrpSpPr>
        <p:cNvPr id="82" name="Shape 82"/>
        <p:cNvGrpSpPr/>
        <p:nvPr/>
      </p:nvGrpSpPr>
      <p:grpSpPr>
        <a:xfrm>
          <a:off x="0" y="0"/>
          <a:ext cx="0" cy="0"/>
          <a:chOff x="0" y="0"/>
          <a:chExt cx="0" cy="0"/>
        </a:xfrm>
      </p:grpSpPr>
      <p:sp>
        <p:nvSpPr>
          <p:cNvPr id="83" name="Google Shape;83;p77"/>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84" name="Google Shape;84;p7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7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7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6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5" name="Google Shape;25;p6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6" name="Google Shape;26;p6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6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8" name="Google Shape;28;p6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31" name="Google Shape;31;p6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 name="Google Shape;32;p6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3" name="Google Shape;33;p6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6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6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6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1" name="Google Shape;41;p7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2" name="Google Shape;42;p7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7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7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7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7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8" name="Google Shape;48;p7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49" name="Google Shape;49;p7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0" name="Google Shape;50;p7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51" name="Google Shape;51;p7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2" name="Google Shape;52;p7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3" name="Google Shape;53;p7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7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7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57" name="Google Shape;57;p7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8" name="Google Shape;58;p7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59" name="Google Shape;59;p7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7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7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7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64" name="Google Shape;64;p73"/>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5" name="Google Shape;65;p7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66" name="Google Shape;66;p7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8" name="Google Shape;68;p7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2.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6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6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6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64"/>
          <p:cNvPicPr preferRelativeResize="0"/>
          <p:nvPr/>
        </p:nvPicPr>
        <p:blipFill rotWithShape="1">
          <a:blip r:embed="rId1">
            <a:alphaModFix/>
          </a:blip>
          <a:srcRect b="0" l="0" r="0" t="0"/>
          <a:stretch/>
        </p:blipFill>
        <p:spPr>
          <a:xfrm>
            <a:off x="7566793" y="399522"/>
            <a:ext cx="1426222" cy="845603"/>
          </a:xfrm>
          <a:prstGeom prst="rect">
            <a:avLst/>
          </a:prstGeom>
          <a:noFill/>
          <a:ln>
            <a:noFill/>
          </a:ln>
        </p:spPr>
      </p:pic>
      <p:pic>
        <p:nvPicPr>
          <p:cNvPr descr="TER_Logo_top.png" id="16" name="Google Shape;16;p64"/>
          <p:cNvPicPr preferRelativeResize="0"/>
          <p:nvPr/>
        </p:nvPicPr>
        <p:blipFill rotWithShape="1">
          <a:blip r:embed="rId2">
            <a:alphaModFix/>
          </a:blip>
          <a:srcRect b="0" l="0" r="0" t="0"/>
          <a:stretch/>
        </p:blipFill>
        <p:spPr>
          <a:xfrm>
            <a:off x="0" y="327515"/>
            <a:ext cx="917747" cy="989619"/>
          </a:xfrm>
          <a:prstGeom prst="rect">
            <a:avLst/>
          </a:prstGeom>
          <a:noFill/>
          <a:ln>
            <a:noFill/>
          </a:ln>
        </p:spPr>
      </p:pic>
      <p:pic>
        <p:nvPicPr>
          <p:cNvPr descr="TER_Logo_bottom.png" id="17" name="Google Shape;17;p64"/>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vmlDrawing" Target="../drawings/vmlDrawing1.vml"/><Relationship Id="rId4" Type="http://schemas.openxmlformats.org/officeDocument/2006/relationships/oleObject" Target="../embeddings/oleObject1.bin"/><Relationship Id="rId5" Type="http://schemas.openxmlformats.org/officeDocument/2006/relationships/oleObject" Target="../embeddings/oleObject1.bin"/><Relationship Id="rId6"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21.png"/><Relationship Id="rId6"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jp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5.png"/><Relationship Id="rId7"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2.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32.png"/><Relationship Id="rId6" Type="http://schemas.openxmlformats.org/officeDocument/2006/relationships/image" Target="../media/image31.png"/><Relationship Id="rId7"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3.jp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6.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51.jpg"/><Relationship Id="rId4" Type="http://schemas.openxmlformats.org/officeDocument/2006/relationships/image" Target="../media/image44.png"/><Relationship Id="rId5" Type="http://schemas.openxmlformats.org/officeDocument/2006/relationships/image" Target="../media/image48.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8.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comments" Target="../comments/comment1.xml"/><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4.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4.png"/><Relationship Id="rId4" Type="http://schemas.openxmlformats.org/officeDocument/2006/relationships/image" Target="../media/image55.jpg"/><Relationship Id="rId5" Type="http://schemas.openxmlformats.org/officeDocument/2006/relationships/image" Target="../media/image56.jpg"/><Relationship Id="rId6" Type="http://schemas.openxmlformats.org/officeDocument/2006/relationships/image" Target="../media/image52.jpg"/><Relationship Id="rId7" Type="http://schemas.openxmlformats.org/officeDocument/2006/relationships/image" Target="../media/image53.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7.xml.rels><?xml version="1.0" encoding="UTF-8" standalone="yes"?><Relationships xmlns="http://schemas.openxmlformats.org/package/2006/relationships"><Relationship Id="rId10"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4.jpg"/><Relationship Id="rId9" Type="http://schemas.openxmlformats.org/officeDocument/2006/relationships/image" Target="../media/image18.png"/><Relationship Id="rId5" Type="http://schemas.openxmlformats.org/officeDocument/2006/relationships/image" Target="../media/image8.png"/><Relationship Id="rId6" Type="http://schemas.openxmlformats.org/officeDocument/2006/relationships/image" Target="../media/image10.png"/><Relationship Id="rId7" Type="http://schemas.openxmlformats.org/officeDocument/2006/relationships/image" Target="../media/image5.png"/><Relationship Id="rId8"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WELCOME</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Arial"/>
                <a:ea typeface="Arial"/>
                <a:cs typeface="Arial"/>
                <a:sym typeface="Arial"/>
              </a:rPr>
              <a:t>LEVEL 1 REFEREE COURSE</a:t>
            </a:r>
            <a:endParaRPr/>
          </a:p>
        </p:txBody>
      </p:sp>
      <p:pic>
        <p:nvPicPr>
          <p:cNvPr id="92" name="Google Shape;92;p1"/>
          <p:cNvPicPr preferRelativeResize="0"/>
          <p:nvPr/>
        </p:nvPicPr>
        <p:blipFill rotWithShape="1">
          <a:blip r:embed="rId3">
            <a:alphaModFix/>
          </a:blip>
          <a:srcRect b="0" l="0" r="0" t="0"/>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Pre-Game Overview</a:t>
            </a:r>
            <a:endParaRPr/>
          </a:p>
        </p:txBody>
      </p:sp>
      <p:sp>
        <p:nvSpPr>
          <p:cNvPr id="159" name="Google Shape;159;p10"/>
          <p:cNvSpPr/>
          <p:nvPr/>
        </p:nvSpPr>
        <p:spPr>
          <a:xfrm>
            <a:off x="932154" y="1693241"/>
            <a:ext cx="7546021" cy="175334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What equipment should each referee  have with them at the start of a game?</a:t>
            </a:r>
            <a:endParaRPr b="0" i="0" sz="1400" u="none" cap="none" strike="noStrike">
              <a:solidFill>
                <a:srgbClr val="000000"/>
              </a:solidFill>
              <a:latin typeface="Arial"/>
              <a:ea typeface="Arial"/>
              <a:cs typeface="Arial"/>
              <a:sym typeface="Arial"/>
            </a:endParaRPr>
          </a:p>
        </p:txBody>
      </p:sp>
      <p:sp>
        <p:nvSpPr>
          <p:cNvPr id="160" name="Google Shape;160;p10"/>
          <p:cNvSpPr txBox="1"/>
          <p:nvPr/>
        </p:nvSpPr>
        <p:spPr>
          <a:xfrm>
            <a:off x="1468314" y="3763108"/>
            <a:ext cx="5009488" cy="2308324"/>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Uniform</a:t>
            </a:r>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A whistle + a spare</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2 water bottles (1 each sideline)</a:t>
            </a:r>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Coin for the toss</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Watch (covered)</a:t>
            </a:r>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Proper Starting Mindset</a:t>
            </a:r>
            <a:endParaRPr/>
          </a:p>
        </p:txBody>
      </p:sp>
      <p:sp>
        <p:nvSpPr>
          <p:cNvPr id="166" name="Google Shape;166;p11"/>
          <p:cNvSpPr/>
          <p:nvPr/>
        </p:nvSpPr>
        <p:spPr>
          <a:xfrm>
            <a:off x="923278" y="2132857"/>
            <a:ext cx="7430609" cy="249241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The strength of the team is each individual member.  The strength of each member is the team.</a:t>
            </a:r>
            <a:endParaRPr b="0" i="0" sz="1400" u="none" cap="none" strike="noStrike">
              <a:solidFill>
                <a:srgbClr val="000000"/>
              </a:solidFill>
              <a:latin typeface="Arial"/>
              <a:ea typeface="Arial"/>
              <a:cs typeface="Arial"/>
              <a:sym typeface="Arial"/>
            </a:endParaRPr>
          </a:p>
          <a:p>
            <a:pPr indent="0" lvl="1" marL="457200" marR="0" rtl="0" algn="r">
              <a:lnSpc>
                <a:spcPct val="100000"/>
              </a:lnSpc>
              <a:spcBef>
                <a:spcPts val="0"/>
              </a:spcBef>
              <a:spcAft>
                <a:spcPts val="0"/>
              </a:spcAft>
              <a:buClr>
                <a:srgbClr val="000000"/>
              </a:buClr>
              <a:buSzPts val="2400"/>
              <a:buFont typeface="Arial"/>
              <a:buNone/>
            </a:pPr>
            <a:r>
              <a:rPr b="0" i="1" lang="en-GB" sz="2400" u="none" cap="none" strike="noStrike">
                <a:solidFill>
                  <a:schemeClr val="lt1"/>
                </a:solidFill>
                <a:latin typeface="Calibri"/>
                <a:ea typeface="Calibri"/>
                <a:cs typeface="Calibri"/>
                <a:sym typeface="Calibri"/>
              </a:rPr>
              <a:t>                                                                             Phil Jackson</a:t>
            </a:r>
            <a:br>
              <a:rPr b="0" i="1" lang="en-GB" sz="2400" u="none" cap="none" strike="noStrike">
                <a:solidFill>
                  <a:schemeClr val="lt1"/>
                </a:solidFill>
                <a:latin typeface="Calibri"/>
                <a:ea typeface="Calibri"/>
                <a:cs typeface="Calibri"/>
                <a:sym typeface="Calibri"/>
              </a:rPr>
            </a:br>
            <a:r>
              <a:rPr b="0" i="1" lang="en-GB" sz="1600" u="none" cap="none" strike="noStrike">
                <a:solidFill>
                  <a:schemeClr val="lt1"/>
                </a:solidFill>
                <a:latin typeface="Calibri"/>
                <a:ea typeface="Calibri"/>
                <a:cs typeface="Calibri"/>
                <a:sym typeface="Calibri"/>
              </a:rPr>
              <a:t>(</a:t>
            </a:r>
            <a:r>
              <a:rPr i="1" lang="en-GB" sz="1600">
                <a:solidFill>
                  <a:schemeClr val="lt1"/>
                </a:solidFill>
                <a:latin typeface="Calibri"/>
                <a:ea typeface="Calibri"/>
                <a:cs typeface="Calibri"/>
                <a:sym typeface="Calibri"/>
              </a:rPr>
              <a:t>E</a:t>
            </a:r>
            <a:r>
              <a:rPr b="0" i="1" lang="en-GB" sz="1600" u="none" cap="none" strike="noStrike">
                <a:solidFill>
                  <a:schemeClr val="lt1"/>
                </a:solidFill>
                <a:latin typeface="Calibri"/>
                <a:ea typeface="Calibri"/>
                <a:cs typeface="Calibri"/>
                <a:sym typeface="Calibri"/>
              </a:rPr>
              <a:t>lite NBA coach)</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p:nvPr/>
        </p:nvSpPr>
        <p:spPr>
          <a:xfrm>
            <a:off x="899592" y="1671099"/>
            <a:ext cx="7992888" cy="2965256"/>
          </a:xfrm>
          <a:prstGeom prst="rect">
            <a:avLst/>
          </a:prstGeom>
          <a:solidFill>
            <a:srgbClr val="17365D">
              <a:alpha val="35294"/>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Which side is the score card on?</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and when will you interchange?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Who is checking the field and players?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173" name="Google Shape;173;p1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Buddy referee discussion </a:t>
            </a:r>
            <a:endParaRPr/>
          </a:p>
        </p:txBody>
      </p:sp>
      <p:grpSp>
        <p:nvGrpSpPr>
          <p:cNvPr id="174" name="Google Shape;174;p12"/>
          <p:cNvGrpSpPr/>
          <p:nvPr/>
        </p:nvGrpSpPr>
        <p:grpSpPr>
          <a:xfrm>
            <a:off x="806545" y="3364553"/>
            <a:ext cx="4412688" cy="2876521"/>
            <a:chOff x="1764248" y="2220297"/>
            <a:chExt cx="5760000" cy="4279570"/>
          </a:xfrm>
        </p:grpSpPr>
        <p:grpSp>
          <p:nvGrpSpPr>
            <p:cNvPr id="175" name="Google Shape;175;p12"/>
            <p:cNvGrpSpPr/>
            <p:nvPr/>
          </p:nvGrpSpPr>
          <p:grpSpPr>
            <a:xfrm>
              <a:off x="1764248" y="2564904"/>
              <a:ext cx="5760000" cy="3600000"/>
              <a:chOff x="1331913" y="2927349"/>
              <a:chExt cx="5760000" cy="3600000"/>
            </a:xfrm>
          </p:grpSpPr>
          <p:sp>
            <p:nvSpPr>
              <p:cNvPr id="176" name="Google Shape;176;p12"/>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7" name="Google Shape;177;p12"/>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8" name="Google Shape;178;p12"/>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9" name="Google Shape;179;p12"/>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0" name="Google Shape;180;p12"/>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181" name="Google Shape;181;p12"/>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182" name="Google Shape;182;p12"/>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sp>
        <p:nvSpPr>
          <p:cNvPr id="183" name="Google Shape;183;p12"/>
          <p:cNvSpPr/>
          <p:nvPr/>
        </p:nvSpPr>
        <p:spPr>
          <a:xfrm>
            <a:off x="5210355"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184" name="Google Shape;184;p12"/>
          <p:cNvSpPr/>
          <p:nvPr/>
        </p:nvSpPr>
        <p:spPr>
          <a:xfrm>
            <a:off x="5225345"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185" name="Google Shape;185;p12"/>
          <p:cNvSpPr/>
          <p:nvPr/>
        </p:nvSpPr>
        <p:spPr>
          <a:xfrm>
            <a:off x="601314"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186" name="Google Shape;186;p12"/>
          <p:cNvSpPr/>
          <p:nvPr/>
        </p:nvSpPr>
        <p:spPr>
          <a:xfrm>
            <a:off x="616304"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Referee Pre-Game Preparation</a:t>
            </a:r>
            <a:endParaRPr/>
          </a:p>
        </p:txBody>
      </p:sp>
      <p:pic>
        <p:nvPicPr>
          <p:cNvPr descr="http://www.betterrugbycoaching.com/images/rugby-drill-content/rugby_drill_image224.gif" id="193" name="Google Shape;193;p13"/>
          <p:cNvPicPr preferRelativeResize="0"/>
          <p:nvPr/>
        </p:nvPicPr>
        <p:blipFill rotWithShape="1">
          <a:blip r:embed="rId3">
            <a:alphaModFix/>
          </a:blip>
          <a:srcRect b="0" l="0" r="0" t="0"/>
          <a:stretch/>
        </p:blipFill>
        <p:spPr>
          <a:xfrm>
            <a:off x="2249824" y="3308750"/>
            <a:ext cx="4886750" cy="3282775"/>
          </a:xfrm>
          <a:prstGeom prst="rect">
            <a:avLst/>
          </a:prstGeom>
          <a:noFill/>
          <a:ln>
            <a:noFill/>
          </a:ln>
        </p:spPr>
      </p:pic>
      <p:sp>
        <p:nvSpPr>
          <p:cNvPr id="194" name="Google Shape;194;p13"/>
          <p:cNvSpPr/>
          <p:nvPr/>
        </p:nvSpPr>
        <p:spPr>
          <a:xfrm>
            <a:off x="899600" y="1671100"/>
            <a:ext cx="7992900" cy="1447200"/>
          </a:xfrm>
          <a:prstGeom prst="rect">
            <a:avLst/>
          </a:prstGeom>
          <a:solidFill>
            <a:srgbClr val="17365D">
              <a:alpha val="35290"/>
            </a:srgbClr>
          </a:solidFill>
          <a:ln>
            <a:noFill/>
          </a:ln>
        </p:spPr>
        <p:txBody>
          <a:bodyPr anchorCtr="0" anchor="t" bIns="45700" lIns="91425" spcFirstLastPara="1" rIns="91425" wrap="square" tIns="45700">
            <a:noAutofit/>
          </a:bodyPr>
          <a:lstStyle/>
          <a:p>
            <a:pPr indent="-431800" lvl="0" marL="457200" marR="0" rtl="0" algn="l">
              <a:lnSpc>
                <a:spcPct val="100000"/>
              </a:lnSpc>
              <a:spcBef>
                <a:spcPts val="0"/>
              </a:spcBef>
              <a:spcAft>
                <a:spcPts val="0"/>
              </a:spcAft>
              <a:buClr>
                <a:schemeClr val="lt1"/>
              </a:buClr>
              <a:buSzPts val="2400"/>
              <a:buFont typeface="Arial"/>
              <a:buChar char="•"/>
            </a:pPr>
            <a:r>
              <a:rPr lang="en-GB" sz="2400">
                <a:solidFill>
                  <a:schemeClr val="lt1"/>
                </a:solidFill>
              </a:rPr>
              <a:t>To have its own warm up procedure</a:t>
            </a:r>
            <a:endParaRPr b="0" i="0" sz="10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lang="en-GB" sz="2400">
                <a:solidFill>
                  <a:schemeClr val="lt1"/>
                </a:solidFill>
              </a:rPr>
              <a:t>Similar to on field moves</a:t>
            </a:r>
            <a:endParaRPr sz="2400">
              <a:solidFill>
                <a:schemeClr val="lt1"/>
              </a:solidFill>
            </a:endParaRPr>
          </a:p>
          <a:p>
            <a:pPr indent="-431800" lvl="0" marL="457200" marR="0" rtl="0" algn="l">
              <a:lnSpc>
                <a:spcPct val="100000"/>
              </a:lnSpc>
              <a:spcBef>
                <a:spcPts val="0"/>
              </a:spcBef>
              <a:spcAft>
                <a:spcPts val="0"/>
              </a:spcAft>
              <a:buClr>
                <a:schemeClr val="lt1"/>
              </a:buClr>
              <a:buSzPts val="2400"/>
              <a:buChar char="•"/>
            </a:pPr>
            <a:r>
              <a:rPr lang="en-GB" sz="2400">
                <a:solidFill>
                  <a:schemeClr val="lt1"/>
                </a:solidFill>
              </a:rPr>
              <a:t>Examples:</a:t>
            </a:r>
            <a:endParaRPr sz="2400">
              <a:solidFill>
                <a:schemeClr val="lt1"/>
              </a:solidFill>
            </a:endParaRPr>
          </a:p>
          <a:p>
            <a:pPr indent="0" lvl="0" marL="0" marR="0" rtl="0" algn="l">
              <a:lnSpc>
                <a:spcPct val="100000"/>
              </a:lnSpc>
              <a:spcBef>
                <a:spcPts val="0"/>
              </a:spcBef>
              <a:spcAft>
                <a:spcPts val="0"/>
              </a:spcAft>
              <a:buClr>
                <a:srgbClr val="000000"/>
              </a:buClr>
              <a:buSzPts val="2800"/>
              <a:buFont typeface="Arial"/>
              <a:buNone/>
            </a:pPr>
            <a:r>
              <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Captain’s Talk</a:t>
            </a:r>
            <a:endParaRPr/>
          </a:p>
        </p:txBody>
      </p:sp>
      <p:sp>
        <p:nvSpPr>
          <p:cNvPr id="201" name="Google Shape;201;p14"/>
          <p:cNvSpPr/>
          <p:nvPr/>
        </p:nvSpPr>
        <p:spPr>
          <a:xfrm>
            <a:off x="899592" y="1671099"/>
            <a:ext cx="7992888" cy="2092009"/>
          </a:xfrm>
          <a:prstGeom prst="rect">
            <a:avLst/>
          </a:prstGeom>
          <a:solidFill>
            <a:srgbClr val="17365D">
              <a:alpha val="35294"/>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captain’s talk (coin toss) provide an opportunity for?</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winning captain get?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202" name="Google Shape;202;p14"/>
          <p:cNvSpPr txBox="1"/>
          <p:nvPr/>
        </p:nvSpPr>
        <p:spPr>
          <a:xfrm>
            <a:off x="1185925" y="4139625"/>
            <a:ext cx="7302900" cy="1569600"/>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which team has initial tap-off</a:t>
            </a:r>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a:t>
            </a:r>
            <a:r>
              <a:rPr lang="en-GB" sz="2400"/>
              <a:t>the </a:t>
            </a:r>
            <a:r>
              <a:rPr b="0" i="0" lang="en-GB" sz="2400" u="none" cap="none" strike="noStrike">
                <a:solidFill>
                  <a:srgbClr val="000000"/>
                </a:solidFill>
                <a:latin typeface="Arial"/>
                <a:ea typeface="Arial"/>
                <a:cs typeface="Arial"/>
                <a:sym typeface="Arial"/>
              </a:rPr>
              <a:t>sub-box for the game</a:t>
            </a:r>
            <a:endParaRPr b="0" i="0" sz="2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a:t>
            </a:r>
            <a:r>
              <a:rPr lang="en-GB" sz="2400"/>
              <a:t>e of the </a:t>
            </a:r>
            <a:r>
              <a:rPr b="0" i="0" lang="en-GB" sz="2400" u="none" cap="none" strike="noStrike">
                <a:solidFill>
                  <a:srgbClr val="000000"/>
                </a:solidFill>
                <a:latin typeface="Arial"/>
                <a:ea typeface="Arial"/>
                <a:cs typeface="Arial"/>
                <a:sym typeface="Arial"/>
              </a:rPr>
              <a:t>direction of play for the first half</a:t>
            </a:r>
            <a:endParaRPr b="0" i="0" sz="2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aphicFrame>
        <p:nvGraphicFramePr>
          <p:cNvPr id="203" name="Google Shape;203;p14"/>
          <p:cNvGraphicFramePr/>
          <p:nvPr/>
        </p:nvGraphicFramePr>
        <p:xfrm>
          <a:off x="7826792" y="1671099"/>
          <a:ext cx="1065688" cy="845068"/>
        </p:xfrm>
        <a:graphic>
          <a:graphicData uri="http://schemas.openxmlformats.org/presentationml/2006/ole">
            <mc:AlternateContent>
              <mc:Choice Requires="v">
                <p:oleObj r:id="rId4" imgH="845068" imgW="1065688" progId="" spid="_x0000_s1">
                  <p:embed/>
                </p:oleObj>
              </mc:Choice>
              <mc:Fallback>
                <p:oleObj r:id="rId5" imgH="845068" imgW="1065688" progId="">
                  <p:embed/>
                  <p:pic>
                    <p:nvPicPr>
                      <p:cNvPr id="203" name="Google Shape;203;p14"/>
                      <p:cNvPicPr preferRelativeResize="0"/>
                      <p:nvPr/>
                    </p:nvPicPr>
                    <p:blipFill rotWithShape="1">
                      <a:blip r:embed="rId6">
                        <a:alphaModFix/>
                      </a:blip>
                      <a:srcRect b="0" l="0" r="0" t="0"/>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5"/>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3</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15" name="Google Shape;215;p16"/>
          <p:cNvSpPr/>
          <p:nvPr/>
        </p:nvSpPr>
        <p:spPr>
          <a:xfrm>
            <a:off x="899592" y="1399848"/>
            <a:ext cx="7992888" cy="661000"/>
          </a:xfrm>
          <a:prstGeom prst="rect">
            <a:avLst/>
          </a:prstGeom>
          <a:solidFill>
            <a:srgbClr val="17365D">
              <a:alpha val="35294"/>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Who stands where?</a:t>
            </a:r>
            <a:endParaRPr b="0" i="0" sz="1400" u="none" cap="none" strike="noStrike">
              <a:solidFill>
                <a:srgbClr val="000000"/>
              </a:solidFill>
              <a:latin typeface="Arial"/>
              <a:ea typeface="Arial"/>
              <a:cs typeface="Arial"/>
              <a:sym typeface="Arial"/>
            </a:endParaRPr>
          </a:p>
        </p:txBody>
      </p:sp>
      <p:grpSp>
        <p:nvGrpSpPr>
          <p:cNvPr id="216" name="Google Shape;216;p16"/>
          <p:cNvGrpSpPr/>
          <p:nvPr/>
        </p:nvGrpSpPr>
        <p:grpSpPr>
          <a:xfrm>
            <a:off x="1854679" y="2622430"/>
            <a:ext cx="5003322" cy="3247457"/>
            <a:chOff x="1764248" y="2220297"/>
            <a:chExt cx="5760000" cy="4279570"/>
          </a:xfrm>
        </p:grpSpPr>
        <p:grpSp>
          <p:nvGrpSpPr>
            <p:cNvPr id="217" name="Google Shape;217;p16"/>
            <p:cNvGrpSpPr/>
            <p:nvPr/>
          </p:nvGrpSpPr>
          <p:grpSpPr>
            <a:xfrm>
              <a:off x="1764248" y="2564904"/>
              <a:ext cx="5760000" cy="3600000"/>
              <a:chOff x="1331913" y="2927349"/>
              <a:chExt cx="5760000" cy="3600000"/>
            </a:xfrm>
          </p:grpSpPr>
          <p:sp>
            <p:nvSpPr>
              <p:cNvPr id="218" name="Google Shape;218;p16"/>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9" name="Google Shape;219;p16"/>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20" name="Google Shape;220;p16"/>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21" name="Google Shape;221;p16"/>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22" name="Google Shape;222;p16"/>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23" name="Google Shape;223;p16"/>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224" name="Google Shape;224;p16"/>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grpSp>
        <p:nvGrpSpPr>
          <p:cNvPr id="225" name="Google Shape;225;p16"/>
          <p:cNvGrpSpPr/>
          <p:nvPr/>
        </p:nvGrpSpPr>
        <p:grpSpPr>
          <a:xfrm>
            <a:off x="4356340" y="3127995"/>
            <a:ext cx="517584" cy="2405156"/>
            <a:chOff x="4356340" y="3127995"/>
            <a:chExt cx="517584" cy="2405156"/>
          </a:xfrm>
        </p:grpSpPr>
        <p:sp>
          <p:nvSpPr>
            <p:cNvPr id="226" name="Google Shape;226;p16"/>
            <p:cNvSpPr/>
            <p:nvPr/>
          </p:nvSpPr>
          <p:spPr>
            <a:xfrm>
              <a:off x="4356340" y="4149306"/>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27" name="Google Shape;227;p16"/>
            <p:cNvSpPr/>
            <p:nvPr/>
          </p:nvSpPr>
          <p:spPr>
            <a:xfrm>
              <a:off x="4528868" y="4525992"/>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28" name="Google Shape;228;p16"/>
            <p:cNvSpPr/>
            <p:nvPr/>
          </p:nvSpPr>
          <p:spPr>
            <a:xfrm>
              <a:off x="4426430" y="365150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29" name="Google Shape;229;p16"/>
            <p:cNvSpPr/>
            <p:nvPr/>
          </p:nvSpPr>
          <p:spPr>
            <a:xfrm>
              <a:off x="4574158" y="312799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0" name="Google Shape;230;p16"/>
            <p:cNvSpPr/>
            <p:nvPr/>
          </p:nvSpPr>
          <p:spPr>
            <a:xfrm>
              <a:off x="4598958" y="498458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1" name="Google Shape;231;p16"/>
            <p:cNvSpPr/>
            <p:nvPr/>
          </p:nvSpPr>
          <p:spPr>
            <a:xfrm>
              <a:off x="4701396" y="536062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grpSp>
        <p:nvGrpSpPr>
          <p:cNvPr id="232" name="Google Shape;232;p16"/>
          <p:cNvGrpSpPr/>
          <p:nvPr/>
        </p:nvGrpSpPr>
        <p:grpSpPr>
          <a:xfrm>
            <a:off x="3535753" y="3127689"/>
            <a:ext cx="199484" cy="2439960"/>
            <a:chOff x="3535753" y="3127689"/>
            <a:chExt cx="199484" cy="2439960"/>
          </a:xfrm>
        </p:grpSpPr>
        <p:sp>
          <p:nvSpPr>
            <p:cNvPr id="233" name="Google Shape;233;p16"/>
            <p:cNvSpPr/>
            <p:nvPr/>
          </p:nvSpPr>
          <p:spPr>
            <a:xfrm>
              <a:off x="3558397" y="41635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4" name="Google Shape;234;p16"/>
            <p:cNvSpPr/>
            <p:nvPr/>
          </p:nvSpPr>
          <p:spPr>
            <a:xfrm>
              <a:off x="3558396" y="36667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5" name="Google Shape;235;p16"/>
            <p:cNvSpPr/>
            <p:nvPr/>
          </p:nvSpPr>
          <p:spPr>
            <a:xfrm>
              <a:off x="3535753" y="3127689"/>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6" name="Google Shape;236;p16"/>
            <p:cNvSpPr/>
            <p:nvPr/>
          </p:nvSpPr>
          <p:spPr>
            <a:xfrm>
              <a:off x="3562709" y="453584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7" name="Google Shape;237;p16"/>
            <p:cNvSpPr/>
            <p:nvPr/>
          </p:nvSpPr>
          <p:spPr>
            <a:xfrm>
              <a:off x="3558396" y="498458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8" name="Google Shape;238;p16"/>
            <p:cNvSpPr/>
            <p:nvPr/>
          </p:nvSpPr>
          <p:spPr>
            <a:xfrm>
              <a:off x="3535753" y="539512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239" name="Google Shape;239;p16"/>
          <p:cNvSpPr/>
          <p:nvPr/>
        </p:nvSpPr>
        <p:spPr>
          <a:xfrm>
            <a:off x="3957367" y="365941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240" name="Google Shape;240;p16"/>
          <p:cNvGrpSpPr/>
          <p:nvPr/>
        </p:nvGrpSpPr>
        <p:grpSpPr>
          <a:xfrm>
            <a:off x="3612313" y="2707390"/>
            <a:ext cx="172528" cy="3113905"/>
            <a:chOff x="3612313" y="2707390"/>
            <a:chExt cx="172528" cy="3113905"/>
          </a:xfrm>
        </p:grpSpPr>
        <p:sp>
          <p:nvSpPr>
            <p:cNvPr id="241" name="Google Shape;241;p16"/>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2" name="Google Shape;242;p16"/>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243" name="Google Shape;243;p16"/>
          <p:cNvSpPr/>
          <p:nvPr/>
        </p:nvSpPr>
        <p:spPr>
          <a:xfrm>
            <a:off x="7366241" y="238542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4" name="Google Shape;244;p16"/>
          <p:cNvSpPr txBox="1"/>
          <p:nvPr/>
        </p:nvSpPr>
        <p:spPr>
          <a:xfrm>
            <a:off x="7538769" y="2317803"/>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Attack</a:t>
            </a:r>
            <a:endParaRPr/>
          </a:p>
        </p:txBody>
      </p:sp>
      <p:sp>
        <p:nvSpPr>
          <p:cNvPr id="245" name="Google Shape;245;p16"/>
          <p:cNvSpPr txBox="1"/>
          <p:nvPr/>
        </p:nvSpPr>
        <p:spPr>
          <a:xfrm>
            <a:off x="7538769" y="2613809"/>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Defence</a:t>
            </a:r>
            <a:endParaRPr b="0" i="0" sz="1400" u="none" cap="none" strike="noStrike">
              <a:solidFill>
                <a:srgbClr val="000000"/>
              </a:solidFill>
              <a:latin typeface="Arial"/>
              <a:ea typeface="Arial"/>
              <a:cs typeface="Arial"/>
              <a:sym typeface="Arial"/>
            </a:endParaRPr>
          </a:p>
        </p:txBody>
      </p:sp>
      <p:sp>
        <p:nvSpPr>
          <p:cNvPr id="246" name="Google Shape;246;p16"/>
          <p:cNvSpPr txBox="1"/>
          <p:nvPr/>
        </p:nvSpPr>
        <p:spPr>
          <a:xfrm>
            <a:off x="7538769" y="2909815"/>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Referees</a:t>
            </a:r>
            <a:endParaRPr/>
          </a:p>
        </p:txBody>
      </p:sp>
      <p:sp>
        <p:nvSpPr>
          <p:cNvPr id="247" name="Google Shape;247;p16"/>
          <p:cNvSpPr/>
          <p:nvPr/>
        </p:nvSpPr>
        <p:spPr>
          <a:xfrm>
            <a:off x="7366241" y="2971342"/>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8" name="Google Shape;248;p16"/>
          <p:cNvSpPr/>
          <p:nvPr/>
        </p:nvSpPr>
        <p:spPr>
          <a:xfrm>
            <a:off x="7366241" y="266356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9" name="Google Shape;249;p16"/>
          <p:cNvSpPr/>
          <p:nvPr/>
        </p:nvSpPr>
        <p:spPr>
          <a:xfrm>
            <a:off x="1659147" y="2907896"/>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250" name="Google Shape;250;p16"/>
          <p:cNvSpPr/>
          <p:nvPr/>
        </p:nvSpPr>
        <p:spPr>
          <a:xfrm>
            <a:off x="1674137" y="4921230"/>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251" name="Google Shape;251;p16"/>
          <p:cNvSpPr/>
          <p:nvPr/>
        </p:nvSpPr>
        <p:spPr>
          <a:xfrm>
            <a:off x="6870619" y="2897138"/>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252" name="Google Shape;252;p16"/>
          <p:cNvSpPr/>
          <p:nvPr/>
        </p:nvSpPr>
        <p:spPr>
          <a:xfrm>
            <a:off x="6885609" y="4921234"/>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17"/>
          <p:cNvPicPr preferRelativeResize="0"/>
          <p:nvPr/>
        </p:nvPicPr>
        <p:blipFill>
          <a:blip r:embed="rId3">
            <a:alphaModFix/>
          </a:blip>
          <a:stretch>
            <a:fillRect/>
          </a:stretch>
        </p:blipFill>
        <p:spPr>
          <a:xfrm>
            <a:off x="152400" y="1565174"/>
            <a:ext cx="8618726" cy="4144475"/>
          </a:xfrm>
          <a:prstGeom prst="rect">
            <a:avLst/>
          </a:prstGeom>
          <a:noFill/>
          <a:ln>
            <a:noFill/>
          </a:ln>
        </p:spPr>
      </p:pic>
      <p:sp>
        <p:nvSpPr>
          <p:cNvPr id="259" name="Google Shape;259;p1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60" name="Google Shape;260;p17"/>
          <p:cNvSpPr/>
          <p:nvPr/>
        </p:nvSpPr>
        <p:spPr>
          <a:xfrm>
            <a:off x="152400" y="1565175"/>
            <a:ext cx="8618700" cy="4144500"/>
          </a:xfrm>
          <a:prstGeom prst="rect">
            <a:avLst/>
          </a:prstGeom>
          <a:solidFill>
            <a:srgbClr val="FFFFFF">
              <a:alpha val="529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7"/>
          <p:cNvSpPr/>
          <p:nvPr/>
        </p:nvSpPr>
        <p:spPr>
          <a:xfrm>
            <a:off x="825299" y="4962467"/>
            <a:ext cx="7272900" cy="121500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The referee’s shadow</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Taking the Tap</a:t>
            </a:r>
            <a:endParaRPr/>
          </a:p>
        </p:txBody>
      </p:sp>
      <p:grpSp>
        <p:nvGrpSpPr>
          <p:cNvPr id="267" name="Google Shape;267;p18"/>
          <p:cNvGrpSpPr/>
          <p:nvPr/>
        </p:nvGrpSpPr>
        <p:grpSpPr>
          <a:xfrm>
            <a:off x="269488" y="1733436"/>
            <a:ext cx="1810003" cy="2594250"/>
            <a:chOff x="269488" y="1733436"/>
            <a:chExt cx="1810003" cy="2594250"/>
          </a:xfrm>
        </p:grpSpPr>
        <p:sp>
          <p:nvSpPr>
            <p:cNvPr id="268" name="Google Shape;268;p18"/>
            <p:cNvSpPr txBox="1"/>
            <p:nvPr/>
          </p:nvSpPr>
          <p:spPr>
            <a:xfrm>
              <a:off x="398524" y="4019909"/>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1- Place</a:t>
              </a:r>
              <a:endParaRPr/>
            </a:p>
          </p:txBody>
        </p:sp>
        <p:pic>
          <p:nvPicPr>
            <p:cNvPr id="269" name="Google Shape;269;p18"/>
            <p:cNvPicPr preferRelativeResize="0"/>
            <p:nvPr/>
          </p:nvPicPr>
          <p:blipFill rotWithShape="1">
            <a:blip r:embed="rId3">
              <a:alphaModFix/>
            </a:blip>
            <a:srcRect b="0" l="0" r="0" t="0"/>
            <a:stretch/>
          </p:blipFill>
          <p:spPr>
            <a:xfrm>
              <a:off x="269488" y="1733436"/>
              <a:ext cx="1810003" cy="2286319"/>
            </a:xfrm>
            <a:prstGeom prst="rect">
              <a:avLst/>
            </a:prstGeom>
            <a:noFill/>
            <a:ln>
              <a:noFill/>
            </a:ln>
          </p:spPr>
        </p:pic>
      </p:grpSp>
      <p:grpSp>
        <p:nvGrpSpPr>
          <p:cNvPr id="270" name="Google Shape;270;p18"/>
          <p:cNvGrpSpPr/>
          <p:nvPr/>
        </p:nvGrpSpPr>
        <p:grpSpPr>
          <a:xfrm>
            <a:off x="2390033" y="1790594"/>
            <a:ext cx="1800476" cy="2536939"/>
            <a:chOff x="2390033" y="1790594"/>
            <a:chExt cx="1800476" cy="2536939"/>
          </a:xfrm>
        </p:grpSpPr>
        <p:sp>
          <p:nvSpPr>
            <p:cNvPr id="271" name="Google Shape;271;p18"/>
            <p:cNvSpPr txBox="1"/>
            <p:nvPr/>
          </p:nvSpPr>
          <p:spPr>
            <a:xfrm>
              <a:off x="2559111"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2 - Release</a:t>
              </a:r>
              <a:endParaRPr/>
            </a:p>
          </p:txBody>
        </p:sp>
        <p:pic>
          <p:nvPicPr>
            <p:cNvPr id="272" name="Google Shape;272;p18"/>
            <p:cNvPicPr preferRelativeResize="0"/>
            <p:nvPr/>
          </p:nvPicPr>
          <p:blipFill rotWithShape="1">
            <a:blip r:embed="rId4">
              <a:alphaModFix/>
            </a:blip>
            <a:srcRect b="0" l="0" r="0" t="0"/>
            <a:stretch/>
          </p:blipFill>
          <p:spPr>
            <a:xfrm>
              <a:off x="2390033" y="1790594"/>
              <a:ext cx="1800476" cy="2229161"/>
            </a:xfrm>
            <a:prstGeom prst="rect">
              <a:avLst/>
            </a:prstGeom>
            <a:noFill/>
            <a:ln>
              <a:noFill/>
            </a:ln>
          </p:spPr>
        </p:pic>
      </p:grpSp>
      <p:grpSp>
        <p:nvGrpSpPr>
          <p:cNvPr id="273" name="Google Shape;273;p18"/>
          <p:cNvGrpSpPr/>
          <p:nvPr/>
        </p:nvGrpSpPr>
        <p:grpSpPr>
          <a:xfrm>
            <a:off x="4999739" y="1809647"/>
            <a:ext cx="1428949" cy="2517886"/>
            <a:chOff x="4999739" y="1809647"/>
            <a:chExt cx="1428949" cy="2517886"/>
          </a:xfrm>
        </p:grpSpPr>
        <p:sp>
          <p:nvSpPr>
            <p:cNvPr id="274" name="Google Shape;274;p18"/>
            <p:cNvSpPr txBox="1"/>
            <p:nvPr/>
          </p:nvSpPr>
          <p:spPr>
            <a:xfrm>
              <a:off x="5079793"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3 - Tap</a:t>
              </a:r>
              <a:endParaRPr b="0" i="0" sz="1400" u="none" cap="none" strike="noStrike">
                <a:solidFill>
                  <a:srgbClr val="000000"/>
                </a:solidFill>
                <a:latin typeface="Arial"/>
                <a:ea typeface="Arial"/>
                <a:cs typeface="Arial"/>
                <a:sym typeface="Arial"/>
              </a:endParaRPr>
            </a:p>
          </p:txBody>
        </p:sp>
        <p:pic>
          <p:nvPicPr>
            <p:cNvPr id="275" name="Google Shape;275;p18"/>
            <p:cNvPicPr preferRelativeResize="0"/>
            <p:nvPr/>
          </p:nvPicPr>
          <p:blipFill rotWithShape="1">
            <a:blip r:embed="rId5">
              <a:alphaModFix/>
            </a:blip>
            <a:srcRect b="0" l="0" r="0" t="0"/>
            <a:stretch/>
          </p:blipFill>
          <p:spPr>
            <a:xfrm>
              <a:off x="4999739" y="1809647"/>
              <a:ext cx="1428949" cy="2210108"/>
            </a:xfrm>
            <a:prstGeom prst="rect">
              <a:avLst/>
            </a:prstGeom>
            <a:noFill/>
            <a:ln>
              <a:noFill/>
            </a:ln>
          </p:spPr>
        </p:pic>
      </p:grpSp>
      <p:grpSp>
        <p:nvGrpSpPr>
          <p:cNvPr id="276" name="Google Shape;276;p18"/>
          <p:cNvGrpSpPr/>
          <p:nvPr/>
        </p:nvGrpSpPr>
        <p:grpSpPr>
          <a:xfrm>
            <a:off x="7000429" y="1660125"/>
            <a:ext cx="1806220" cy="2667408"/>
            <a:chOff x="7000429" y="2047805"/>
            <a:chExt cx="1590897" cy="2279727"/>
          </a:xfrm>
        </p:grpSpPr>
        <p:sp>
          <p:nvSpPr>
            <p:cNvPr id="277" name="Google Shape;277;p18"/>
            <p:cNvSpPr txBox="1"/>
            <p:nvPr/>
          </p:nvSpPr>
          <p:spPr>
            <a:xfrm>
              <a:off x="7305407" y="4019755"/>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4 - Pick up</a:t>
              </a:r>
              <a:endParaRPr/>
            </a:p>
          </p:txBody>
        </p:sp>
        <p:pic>
          <p:nvPicPr>
            <p:cNvPr id="278" name="Google Shape;278;p18"/>
            <p:cNvPicPr preferRelativeResize="0"/>
            <p:nvPr/>
          </p:nvPicPr>
          <p:blipFill rotWithShape="1">
            <a:blip r:embed="rId6">
              <a:alphaModFix/>
            </a:blip>
            <a:srcRect b="0" l="0" r="0" t="0"/>
            <a:stretch/>
          </p:blipFill>
          <p:spPr>
            <a:xfrm>
              <a:off x="7000429" y="2047805"/>
              <a:ext cx="1590897" cy="1971950"/>
            </a:xfrm>
            <a:prstGeom prst="rect">
              <a:avLst/>
            </a:prstGeom>
            <a:noFill/>
            <a:ln>
              <a:noFill/>
            </a:ln>
          </p:spPr>
        </p:pic>
      </p:grpSp>
      <p:sp>
        <p:nvSpPr>
          <p:cNvPr id="279" name="Google Shape;279;p18"/>
          <p:cNvSpPr txBox="1"/>
          <p:nvPr/>
        </p:nvSpPr>
        <p:spPr>
          <a:xfrm>
            <a:off x="4777867" y="4611283"/>
            <a:ext cx="2131891" cy="1169551"/>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Wait for the Whistle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Any direction</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No more than 1m</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Defence can now move forward</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4</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Agenda</a:t>
            </a:r>
            <a:endParaRPr/>
          </a:p>
        </p:txBody>
      </p:sp>
      <p:sp>
        <p:nvSpPr>
          <p:cNvPr id="98" name="Google Shape;98;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80000"/>
              </a:lnSpc>
              <a:spcBef>
                <a:spcPts val="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Why become a referee</a:t>
            </a:r>
            <a:endParaRPr/>
          </a:p>
          <a:p>
            <a:pPr indent="-342900" lvl="0" marL="342900" marR="0" rtl="0" algn="l">
              <a:lnSpc>
                <a:spcPct val="80000"/>
              </a:lnSpc>
              <a:spcBef>
                <a:spcPts val="370"/>
              </a:spcBef>
              <a:spcAft>
                <a:spcPts val="0"/>
              </a:spcAft>
              <a:buClr>
                <a:schemeClr val="dk1"/>
              </a:buClr>
              <a:buSzPts val="1850"/>
              <a:buFont typeface="Arial"/>
              <a:buChar char="•"/>
            </a:pPr>
            <a:r>
              <a:rPr lang="en-GB" sz="1850"/>
              <a:t>Game overview</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Pre-Game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Starting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The Touch</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Change of Possession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Penalties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Interchanges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Scoring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Positioning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Communication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Conflict Management</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End of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Sports Officials’ Responsibilities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291" name="Google Shape;291;p20"/>
          <p:cNvSpPr/>
          <p:nvPr/>
        </p:nvSpPr>
        <p:spPr>
          <a:xfrm>
            <a:off x="2051720" y="1399848"/>
            <a:ext cx="6120680" cy="93610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Who can make the touch?</a:t>
            </a:r>
            <a:endParaRPr b="0" i="0" sz="1400" u="none" cap="none" strike="noStrike">
              <a:solidFill>
                <a:srgbClr val="000000"/>
              </a:solidFill>
              <a:latin typeface="Arial"/>
              <a:ea typeface="Arial"/>
              <a:cs typeface="Arial"/>
              <a:sym typeface="Arial"/>
            </a:endParaRPr>
          </a:p>
        </p:txBody>
      </p:sp>
      <p:sp>
        <p:nvSpPr>
          <p:cNvPr id="292" name="Google Shape;292;p20"/>
          <p:cNvSpPr/>
          <p:nvPr/>
        </p:nvSpPr>
        <p:spPr>
          <a:xfrm>
            <a:off x="2051720" y="3140968"/>
            <a:ext cx="6120680" cy="93610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What counts as a touch?</a:t>
            </a:r>
            <a:endParaRPr b="0" i="0" sz="1400" u="none" cap="none" strike="noStrike">
              <a:solidFill>
                <a:srgbClr val="000000"/>
              </a:solidFill>
              <a:latin typeface="Arial"/>
              <a:ea typeface="Arial"/>
              <a:cs typeface="Arial"/>
              <a:sym typeface="Arial"/>
            </a:endParaRPr>
          </a:p>
        </p:txBody>
      </p:sp>
      <p:sp>
        <p:nvSpPr>
          <p:cNvPr id="293" name="Google Shape;293;p20"/>
          <p:cNvSpPr txBox="1"/>
          <p:nvPr/>
        </p:nvSpPr>
        <p:spPr>
          <a:xfrm>
            <a:off x="2195736" y="2564904"/>
            <a:ext cx="5832648"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65D"/>
              </a:buClr>
              <a:buSzPts val="2400"/>
              <a:buFont typeface="Arial"/>
              <a:buNone/>
            </a:pPr>
            <a:r>
              <a:rPr b="0" i="0" lang="en-GB" sz="2400" u="none" cap="none" strike="noStrike">
                <a:solidFill>
                  <a:srgbClr val="17365D"/>
                </a:solidFill>
                <a:latin typeface="Arial"/>
                <a:ea typeface="Arial"/>
                <a:cs typeface="Arial"/>
                <a:sym typeface="Arial"/>
              </a:rPr>
              <a:t>Both the defender and the attacker</a:t>
            </a:r>
            <a:endParaRPr b="0" i="0" sz="1400" u="none" cap="none" strike="noStrike">
              <a:solidFill>
                <a:srgbClr val="000000"/>
              </a:solidFill>
              <a:latin typeface="Arial"/>
              <a:ea typeface="Arial"/>
              <a:cs typeface="Arial"/>
              <a:sym typeface="Arial"/>
            </a:endParaRPr>
          </a:p>
        </p:txBody>
      </p:sp>
      <p:pic>
        <p:nvPicPr>
          <p:cNvPr descr="Image result for touch" id="294" name="Google Shape;294;p20"/>
          <p:cNvPicPr preferRelativeResize="0"/>
          <p:nvPr/>
        </p:nvPicPr>
        <p:blipFill rotWithShape="1">
          <a:blip r:embed="rId3">
            <a:alphaModFix/>
          </a:blip>
          <a:srcRect b="0" l="0" r="0" t="0"/>
          <a:stretch/>
        </p:blipFill>
        <p:spPr>
          <a:xfrm>
            <a:off x="2051724" y="4251000"/>
            <a:ext cx="1978575" cy="1847850"/>
          </a:xfrm>
          <a:prstGeom prst="rect">
            <a:avLst/>
          </a:prstGeom>
          <a:noFill/>
          <a:ln>
            <a:noFill/>
          </a:ln>
        </p:spPr>
      </p:pic>
      <p:pic>
        <p:nvPicPr>
          <p:cNvPr id="295" name="Google Shape;295;p20"/>
          <p:cNvPicPr preferRelativeResize="0"/>
          <p:nvPr/>
        </p:nvPicPr>
        <p:blipFill rotWithShape="1">
          <a:blip r:embed="rId4">
            <a:alphaModFix/>
          </a:blip>
          <a:srcRect b="0" l="0" r="0" t="0"/>
          <a:stretch/>
        </p:blipFill>
        <p:spPr>
          <a:xfrm>
            <a:off x="6372200" y="4289141"/>
            <a:ext cx="986315" cy="1588131"/>
          </a:xfrm>
          <a:prstGeom prst="rect">
            <a:avLst/>
          </a:prstGeom>
          <a:noFill/>
          <a:ln>
            <a:noFill/>
          </a:ln>
        </p:spPr>
      </p:pic>
      <p:pic>
        <p:nvPicPr>
          <p:cNvPr descr="http://www-static2.spulsecdn.net/pics/00/01/11/48/1114878_1_O.jpg" id="296" name="Google Shape;296;p20"/>
          <p:cNvPicPr preferRelativeResize="0"/>
          <p:nvPr/>
        </p:nvPicPr>
        <p:blipFill rotWithShape="1">
          <a:blip r:embed="rId5">
            <a:alphaModFix/>
          </a:blip>
          <a:srcRect b="0" l="0" r="0" t="0"/>
          <a:stretch/>
        </p:blipFill>
        <p:spPr>
          <a:xfrm>
            <a:off x="7433894" y="3898718"/>
            <a:ext cx="1386578" cy="1906546"/>
          </a:xfrm>
          <a:prstGeom prst="rect">
            <a:avLst/>
          </a:prstGeom>
          <a:noFill/>
          <a:ln>
            <a:noFill/>
          </a:ln>
        </p:spPr>
      </p:pic>
      <p:pic>
        <p:nvPicPr>
          <p:cNvPr id="297" name="Google Shape;297;p20"/>
          <p:cNvPicPr preferRelativeResize="0"/>
          <p:nvPr/>
        </p:nvPicPr>
        <p:blipFill>
          <a:blip r:embed="rId6">
            <a:alphaModFix/>
          </a:blip>
          <a:stretch>
            <a:fillRect/>
          </a:stretch>
        </p:blipFill>
        <p:spPr>
          <a:xfrm>
            <a:off x="4427023" y="4442278"/>
            <a:ext cx="1548450" cy="1281875"/>
          </a:xfrm>
          <a:prstGeom prst="rect">
            <a:avLst/>
          </a:prstGeom>
          <a:noFill/>
          <a:ln>
            <a:noFill/>
          </a:ln>
        </p:spPr>
      </p:pic>
      <p:pic>
        <p:nvPicPr>
          <p:cNvPr id="298" name="Google Shape;298;p20"/>
          <p:cNvPicPr preferRelativeResize="0"/>
          <p:nvPr/>
        </p:nvPicPr>
        <p:blipFill>
          <a:blip r:embed="rId7">
            <a:alphaModFix/>
          </a:blip>
          <a:stretch>
            <a:fillRect/>
          </a:stretch>
        </p:blipFill>
        <p:spPr>
          <a:xfrm>
            <a:off x="403300" y="1399850"/>
            <a:ext cx="1039386" cy="2677224"/>
          </a:xfrm>
          <a:prstGeom prst="rect">
            <a:avLst/>
          </a:prstGeom>
          <a:noFill/>
          <a:ln>
            <a:noFill/>
          </a:ln>
        </p:spPr>
      </p:pic>
      <p:sp>
        <p:nvSpPr>
          <p:cNvPr id="299" name="Google Shape;299;p20"/>
          <p:cNvSpPr/>
          <p:nvPr/>
        </p:nvSpPr>
        <p:spPr>
          <a:xfrm>
            <a:off x="156825" y="1317250"/>
            <a:ext cx="1609800" cy="2958600"/>
          </a:xfrm>
          <a:prstGeom prst="rect">
            <a:avLst/>
          </a:prstGeom>
          <a:solidFill>
            <a:srgbClr val="FFFFFF">
              <a:alpha val="529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306" name="Google Shape;306;p21"/>
          <p:cNvSpPr txBox="1"/>
          <p:nvPr>
            <p:ph idx="1" type="body"/>
          </p:nvPr>
        </p:nvSpPr>
        <p:spPr>
          <a:xfrm>
            <a:off x="3249373" y="4734748"/>
            <a:ext cx="5571099" cy="10801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40"/>
              <a:buFont typeface="Arial"/>
              <a:buNone/>
            </a:pPr>
            <a:r>
              <a:rPr b="0" i="0" lang="en-GB" sz="2400" u="none" cap="none" strike="noStrike">
                <a:solidFill>
                  <a:schemeClr val="dk1"/>
                </a:solidFill>
                <a:latin typeface="Arial"/>
                <a:ea typeface="Arial"/>
                <a:cs typeface="Arial"/>
                <a:sym typeface="Arial"/>
              </a:rPr>
              <a:t>If the Touch count reaches 6, a change of possession occurs</a:t>
            </a:r>
            <a:endParaRPr/>
          </a:p>
        </p:txBody>
      </p:sp>
      <p:sp>
        <p:nvSpPr>
          <p:cNvPr id="307" name="Google Shape;307;p21"/>
          <p:cNvSpPr/>
          <p:nvPr/>
        </p:nvSpPr>
        <p:spPr>
          <a:xfrm>
            <a:off x="899600" y="1628800"/>
            <a:ext cx="3422400" cy="272460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Following a touch, the attacker must roll the ball at 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 is where the touch occurred.</a:t>
            </a:r>
            <a:endParaRPr b="0" i="0" sz="1400" u="none" cap="none" strike="noStrike">
              <a:solidFill>
                <a:srgbClr val="000000"/>
              </a:solidFill>
              <a:latin typeface="Arial"/>
              <a:ea typeface="Arial"/>
              <a:cs typeface="Arial"/>
              <a:sym typeface="Arial"/>
            </a:endParaRPr>
          </a:p>
        </p:txBody>
      </p:sp>
      <p:pic>
        <p:nvPicPr>
          <p:cNvPr id="308" name="Google Shape;308;p21"/>
          <p:cNvPicPr preferRelativeResize="0"/>
          <p:nvPr/>
        </p:nvPicPr>
        <p:blipFill>
          <a:blip r:embed="rId3">
            <a:alphaModFix/>
          </a:blip>
          <a:stretch>
            <a:fillRect/>
          </a:stretch>
        </p:blipFill>
        <p:spPr>
          <a:xfrm>
            <a:off x="152400" y="4733523"/>
            <a:ext cx="2876950" cy="1947475"/>
          </a:xfrm>
          <a:prstGeom prst="rect">
            <a:avLst/>
          </a:prstGeom>
          <a:noFill/>
          <a:ln>
            <a:noFill/>
          </a:ln>
        </p:spPr>
      </p:pic>
      <p:pic>
        <p:nvPicPr>
          <p:cNvPr id="309" name="Google Shape;309;p21"/>
          <p:cNvPicPr preferRelativeResize="0"/>
          <p:nvPr/>
        </p:nvPicPr>
        <p:blipFill>
          <a:blip r:embed="rId4">
            <a:alphaModFix/>
          </a:blip>
          <a:stretch>
            <a:fillRect/>
          </a:stretch>
        </p:blipFill>
        <p:spPr>
          <a:xfrm>
            <a:off x="5012750" y="1628800"/>
            <a:ext cx="2803501" cy="2724649"/>
          </a:xfrm>
          <a:prstGeom prst="rect">
            <a:avLst/>
          </a:prstGeom>
          <a:noFill/>
          <a:ln>
            <a:noFill/>
          </a:ln>
        </p:spPr>
      </p:pic>
      <p:sp>
        <p:nvSpPr>
          <p:cNvPr id="310" name="Google Shape;310;p21"/>
          <p:cNvSpPr/>
          <p:nvPr/>
        </p:nvSpPr>
        <p:spPr>
          <a:xfrm>
            <a:off x="5012750" y="1412775"/>
            <a:ext cx="2803500" cy="2958600"/>
          </a:xfrm>
          <a:prstGeom prst="rect">
            <a:avLst/>
          </a:prstGeom>
          <a:solidFill>
            <a:srgbClr val="FFFFFF">
              <a:alpha val="529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2"/>
          <p:cNvSpPr/>
          <p:nvPr/>
        </p:nvSpPr>
        <p:spPr>
          <a:xfrm>
            <a:off x="103300" y="1404400"/>
            <a:ext cx="4593600" cy="385410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A </a:t>
            </a:r>
            <a:r>
              <a:rPr b="1" i="0" lang="en-GB" sz="2200" u="none" cap="none" strike="noStrike">
                <a:solidFill>
                  <a:schemeClr val="lt1"/>
                </a:solidFill>
                <a:latin typeface="Arial"/>
                <a:ea typeface="Arial"/>
                <a:cs typeface="Arial"/>
                <a:sym typeface="Arial"/>
              </a:rPr>
              <a:t>roll ball</a:t>
            </a:r>
            <a:r>
              <a:rPr b="0" i="0" lang="en-GB" sz="2200" u="none" cap="none" strike="noStrike">
                <a:solidFill>
                  <a:schemeClr val="lt1"/>
                </a:solidFill>
                <a:latin typeface="Arial"/>
                <a:ea typeface="Arial"/>
                <a:cs typeface="Arial"/>
                <a:sym typeface="Arial"/>
              </a:rPr>
              <a:t> must be </a:t>
            </a:r>
            <a:r>
              <a:rPr b="1" i="0" lang="en-GB" sz="2200" u="none" cap="none" strike="noStrike">
                <a:solidFill>
                  <a:schemeClr val="lt1"/>
                </a:solidFill>
                <a:latin typeface="Arial"/>
                <a:ea typeface="Arial"/>
                <a:cs typeface="Arial"/>
                <a:sym typeface="Arial"/>
              </a:rPr>
              <a:t>controlled.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Correct Procedure: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Ball placed</a:t>
            </a:r>
            <a:r>
              <a:rPr b="0" i="0" lang="en-GB" sz="2200" u="none" cap="none" strike="noStrike">
                <a:solidFill>
                  <a:schemeClr val="lt1"/>
                </a:solidFill>
                <a:latin typeface="Arial"/>
                <a:ea typeface="Arial"/>
                <a:cs typeface="Arial"/>
                <a:sym typeface="Arial"/>
              </a:rPr>
              <a:t> on the ground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Minimum</a:t>
            </a:r>
            <a:r>
              <a:rPr b="0" i="0" lang="en-GB" sz="2200" u="none" cap="none" strike="noStrike">
                <a:solidFill>
                  <a:schemeClr val="lt1"/>
                </a:solidFill>
                <a:latin typeface="Arial"/>
                <a:ea typeface="Arial"/>
                <a:cs typeface="Arial"/>
                <a:sym typeface="Arial"/>
              </a:rPr>
              <a:t> of a </a:t>
            </a:r>
            <a:r>
              <a:rPr b="1" i="0" lang="en-GB" sz="2200" u="none" cap="none" strike="noStrike">
                <a:solidFill>
                  <a:schemeClr val="lt1"/>
                </a:solidFill>
                <a:latin typeface="Arial"/>
                <a:ea typeface="Arial"/>
                <a:cs typeface="Arial"/>
                <a:sym typeface="Arial"/>
              </a:rPr>
              <a:t>foot passing over</a:t>
            </a:r>
            <a:endParaRPr b="0" i="0" sz="22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Make every effort to be parallel </a:t>
            </a:r>
            <a:r>
              <a:rPr b="0" i="0" lang="en-GB" sz="2200" u="none" cap="none" strike="noStrike">
                <a:solidFill>
                  <a:schemeClr val="lt1"/>
                </a:solidFill>
                <a:latin typeface="Arial"/>
                <a:ea typeface="Arial"/>
                <a:cs typeface="Arial"/>
                <a:sym typeface="Arial"/>
              </a:rPr>
              <a:t>to the </a:t>
            </a:r>
            <a:r>
              <a:rPr b="1" i="0" lang="en-GB" sz="2200" u="none" cap="none" strike="noStrike">
                <a:solidFill>
                  <a:schemeClr val="lt1"/>
                </a:solidFill>
                <a:latin typeface="Arial"/>
                <a:ea typeface="Arial"/>
                <a:cs typeface="Arial"/>
                <a:sym typeface="Arial"/>
              </a:rPr>
              <a:t>side-lines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ball </a:t>
            </a:r>
            <a:r>
              <a:rPr b="1" i="0" lang="en-GB" sz="2200" u="none" cap="none" strike="noStrike">
                <a:solidFill>
                  <a:schemeClr val="lt1"/>
                </a:solidFill>
                <a:latin typeface="Arial"/>
                <a:ea typeface="Arial"/>
                <a:cs typeface="Arial"/>
                <a:sym typeface="Arial"/>
              </a:rPr>
              <a:t>must not</a:t>
            </a:r>
            <a:r>
              <a:rPr b="0" i="0" lang="en-GB" sz="2200" u="none" cap="none" strike="noStrike">
                <a:solidFill>
                  <a:schemeClr val="lt1"/>
                </a:solidFill>
                <a:latin typeface="Arial"/>
                <a:ea typeface="Arial"/>
                <a:cs typeface="Arial"/>
                <a:sym typeface="Arial"/>
              </a:rPr>
              <a:t> be rolled more than </a:t>
            </a:r>
            <a:r>
              <a:rPr b="1" i="0" lang="en-GB" sz="2200" u="none" cap="none" strike="noStrike">
                <a:solidFill>
                  <a:schemeClr val="lt1"/>
                </a:solidFill>
                <a:latin typeface="Arial"/>
                <a:ea typeface="Arial"/>
                <a:cs typeface="Arial"/>
                <a:sym typeface="Arial"/>
              </a:rPr>
              <a:t>1m</a:t>
            </a:r>
            <a:endParaRPr b="0" i="0" sz="1400" u="none" cap="none" strike="noStrike">
              <a:solidFill>
                <a:srgbClr val="000000"/>
              </a:solidFill>
              <a:latin typeface="Arial"/>
              <a:ea typeface="Arial"/>
              <a:cs typeface="Arial"/>
              <a:sym typeface="Arial"/>
            </a:endParaRPr>
          </a:p>
        </p:txBody>
      </p:sp>
      <p:sp>
        <p:nvSpPr>
          <p:cNvPr id="317" name="Google Shape;317;p22"/>
          <p:cNvSpPr txBox="1"/>
          <p:nvPr>
            <p:ph type="title"/>
          </p:nvPr>
        </p:nvSpPr>
        <p:spPr>
          <a:xfrm>
            <a:off x="730696" y="591270"/>
            <a:ext cx="8229600" cy="821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id="318" name="Google Shape;318;p22"/>
          <p:cNvPicPr preferRelativeResize="0"/>
          <p:nvPr/>
        </p:nvPicPr>
        <p:blipFill>
          <a:blip r:embed="rId3">
            <a:alphaModFix/>
          </a:blip>
          <a:stretch>
            <a:fillRect/>
          </a:stretch>
        </p:blipFill>
        <p:spPr>
          <a:xfrm>
            <a:off x="4696975" y="1412775"/>
            <a:ext cx="3976320" cy="3845726"/>
          </a:xfrm>
          <a:prstGeom prst="rect">
            <a:avLst/>
          </a:prstGeom>
          <a:noFill/>
          <a:ln>
            <a:noFill/>
          </a:ln>
        </p:spPr>
      </p:pic>
      <p:sp>
        <p:nvSpPr>
          <p:cNvPr id="319" name="Google Shape;319;p22"/>
          <p:cNvSpPr/>
          <p:nvPr/>
        </p:nvSpPr>
        <p:spPr>
          <a:xfrm>
            <a:off x="4696975" y="1404400"/>
            <a:ext cx="3976200" cy="3854100"/>
          </a:xfrm>
          <a:prstGeom prst="rect">
            <a:avLst/>
          </a:prstGeom>
          <a:solidFill>
            <a:srgbClr val="FFFFFF">
              <a:alpha val="529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2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ONSIDE</a:t>
            </a:r>
            <a:endParaRPr/>
          </a:p>
        </p:txBody>
      </p:sp>
      <p:pic>
        <p:nvPicPr>
          <p:cNvPr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id="326" name="Google Shape;326;p23"/>
          <p:cNvPicPr preferRelativeResize="0"/>
          <p:nvPr/>
        </p:nvPicPr>
        <p:blipFill rotWithShape="1">
          <a:blip r:embed="rId3">
            <a:alphaModFix/>
          </a:blip>
          <a:srcRect b="0" l="0" r="0" t="0"/>
          <a:stretch/>
        </p:blipFill>
        <p:spPr>
          <a:xfrm>
            <a:off x="251519" y="1340767"/>
            <a:ext cx="6984777" cy="4653995"/>
          </a:xfrm>
          <a:prstGeom prst="rect">
            <a:avLst/>
          </a:prstGeom>
          <a:noFill/>
          <a:ln>
            <a:noFill/>
          </a:ln>
        </p:spPr>
      </p:pic>
      <p:sp>
        <p:nvSpPr>
          <p:cNvPr id="327" name="Google Shape;327;p23"/>
          <p:cNvSpPr/>
          <p:nvPr/>
        </p:nvSpPr>
        <p:spPr>
          <a:xfrm>
            <a:off x="251519" y="2852936"/>
            <a:ext cx="8617273" cy="2232248"/>
          </a:xfrm>
          <a:prstGeom prst="rect">
            <a:avLst/>
          </a:prstGeom>
          <a:solidFill>
            <a:srgbClr val="17375E">
              <a:alpha val="83529"/>
            </a:srgbClr>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Once the touch occurs, 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must retreat </a:t>
            </a:r>
            <a:r>
              <a:rPr b="1" i="0" lang="en-GB" sz="2200" u="none" cap="none" strike="noStrike">
                <a:solidFill>
                  <a:schemeClr val="lt1"/>
                </a:solidFill>
                <a:latin typeface="Arial"/>
                <a:ea typeface="Arial"/>
                <a:cs typeface="Arial"/>
                <a:sym typeface="Arial"/>
              </a:rPr>
              <a:t>7m</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may only advance once they reach this </a:t>
            </a:r>
            <a:r>
              <a:rPr b="1" i="0" lang="en-GB" sz="2200" u="none" cap="none" strike="noStrike">
                <a:solidFill>
                  <a:schemeClr val="lt1"/>
                </a:solidFill>
                <a:latin typeface="Arial"/>
                <a:ea typeface="Arial"/>
                <a:cs typeface="Arial"/>
                <a:sym typeface="Arial"/>
              </a:rPr>
              <a:t>onside</a:t>
            </a:r>
            <a:r>
              <a:rPr b="0" i="0" lang="en-GB" sz="2200" u="none" cap="none" strike="noStrike">
                <a:solidFill>
                  <a:schemeClr val="lt1"/>
                </a:solidFill>
                <a:latin typeface="Arial"/>
                <a:ea typeface="Arial"/>
                <a:cs typeface="Arial"/>
                <a:sym typeface="Arial"/>
              </a:rPr>
              <a:t> line, or their try line with both feet.</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2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5</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2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When “things” go wrong</a:t>
            </a:r>
            <a:endParaRPr/>
          </a:p>
        </p:txBody>
      </p:sp>
      <p:graphicFrame>
        <p:nvGraphicFramePr>
          <p:cNvPr id="338" name="Google Shape;338;p25"/>
          <p:cNvGraphicFramePr/>
          <p:nvPr/>
        </p:nvGraphicFramePr>
        <p:xfrm>
          <a:off x="683568" y="2095276"/>
          <a:ext cx="3000000" cy="3000000"/>
        </p:xfrm>
        <a:graphic>
          <a:graphicData uri="http://schemas.openxmlformats.org/drawingml/2006/table">
            <a:tbl>
              <a:tblPr bandRow="1" firstRow="1">
                <a:noFill/>
                <a:tableStyleId>{70EFCB98-02CC-47A0-9140-984DDC66C36C}</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mistakes / technical errors</a:t>
                      </a:r>
                      <a:endParaRPr b="0" sz="2800" u="none" cap="none" strike="noStrike">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T cap="flat" cmpd="sng" w="12700">
                      <a:solidFill>
                        <a:schemeClr val="dk1"/>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rule infringement</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solidFill>
                      <a:srgbClr val="1B305B"/>
                    </a:solidFill>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change of possession</a:t>
                      </a:r>
                      <a:endParaRPr sz="1400" u="none" cap="none" strike="noStrike"/>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penalty</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339" name="Google Shape;339;p25"/>
          <p:cNvSpPr txBox="1"/>
          <p:nvPr>
            <p:ph idx="1" type="body"/>
          </p:nvPr>
        </p:nvSpPr>
        <p:spPr>
          <a:xfrm>
            <a:off x="806896" y="5733256"/>
            <a:ext cx="3261048" cy="57606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0" i="1" lang="en-GB" sz="2800" u="none" cap="none" strike="noStrik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2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triggers</a:t>
            </a:r>
            <a:endParaRPr/>
          </a:p>
        </p:txBody>
      </p:sp>
      <p:sp>
        <p:nvSpPr>
          <p:cNvPr id="346" name="Google Shape;346;p26"/>
          <p:cNvSpPr/>
          <p:nvPr/>
        </p:nvSpPr>
        <p:spPr>
          <a:xfrm>
            <a:off x="755576" y="1723620"/>
            <a:ext cx="7272808" cy="368239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6th touch</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out of play</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ball to ground</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incorrect rollball</a:t>
            </a:r>
            <a:endParaRPr b="0" i="0" sz="28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half caught</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half places the ball on or over the try line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2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what’s next?</a:t>
            </a:r>
            <a:endParaRPr/>
          </a:p>
        </p:txBody>
      </p:sp>
      <p:graphicFrame>
        <p:nvGraphicFramePr>
          <p:cNvPr id="353" name="Google Shape;353;p27"/>
          <p:cNvGraphicFramePr/>
          <p:nvPr/>
        </p:nvGraphicFramePr>
        <p:xfrm>
          <a:off x="683568" y="1663228"/>
          <a:ext cx="3000000" cy="3000000"/>
        </p:xfrm>
        <a:graphic>
          <a:graphicData uri="http://schemas.openxmlformats.org/drawingml/2006/table">
            <a:tbl>
              <a:tblPr bandRow="1" firstRow="1">
                <a:noFill/>
                <a:tableStyleId>{70EFCB98-02CC-47A0-9140-984DDC66C36C}</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players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referees</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rollball…</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lang="en-GB" sz="2800" u="none" cap="none" strike="noStrike">
                          <a:solidFill>
                            <a:schemeClr val="dk1"/>
                          </a:solidFill>
                          <a:latin typeface="Calibri"/>
                          <a:ea typeface="Calibri"/>
                          <a:cs typeface="Calibri"/>
                          <a:sym typeface="Calibri"/>
                        </a:rPr>
                        <a:t>              …on the mark</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mark?</a:t>
                      </a:r>
                      <a:endParaRPr b="0" i="1"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touch count restarts</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many touches?</a:t>
                      </a:r>
                      <a:endParaRPr b="0" i="1"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defence gets onside</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far?</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referee?</a:t>
                      </a:r>
                      <a:endParaRPr b="0" i="1"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grpSp>
        <p:nvGrpSpPr>
          <p:cNvPr id="358" name="Google Shape;358;p28"/>
          <p:cNvGrpSpPr/>
          <p:nvPr/>
        </p:nvGrpSpPr>
        <p:grpSpPr>
          <a:xfrm>
            <a:off x="179388" y="1557338"/>
            <a:ext cx="4321175" cy="1655762"/>
            <a:chOff x="113" y="981"/>
            <a:chExt cx="2722" cy="1043"/>
          </a:xfrm>
        </p:grpSpPr>
        <p:sp>
          <p:nvSpPr>
            <p:cNvPr id="359" name="Google Shape;359;p28"/>
            <p:cNvSpPr txBox="1"/>
            <p:nvPr/>
          </p:nvSpPr>
          <p:spPr>
            <a:xfrm>
              <a:off x="930" y="1071"/>
              <a:ext cx="1905"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1. The touch is made by either the defending player or the player in possession.</a:t>
              </a:r>
              <a:endParaRPr b="0" i="0" sz="1400" u="none" cap="none" strike="noStrike">
                <a:solidFill>
                  <a:srgbClr val="000000"/>
                </a:solidFill>
                <a:latin typeface="Arial"/>
                <a:ea typeface="Arial"/>
                <a:cs typeface="Arial"/>
                <a:sym typeface="Arial"/>
              </a:endParaRPr>
            </a:p>
          </p:txBody>
        </p:sp>
        <p:grpSp>
          <p:nvGrpSpPr>
            <p:cNvPr id="360" name="Google Shape;360;p28"/>
            <p:cNvGrpSpPr/>
            <p:nvPr/>
          </p:nvGrpSpPr>
          <p:grpSpPr>
            <a:xfrm>
              <a:off x="113" y="981"/>
              <a:ext cx="809" cy="1043"/>
              <a:chOff x="113" y="981"/>
              <a:chExt cx="809" cy="1043"/>
            </a:xfrm>
          </p:grpSpPr>
          <p:sp>
            <p:nvSpPr>
              <p:cNvPr id="361" name="Google Shape;361;p28"/>
              <p:cNvSpPr/>
              <p:nvPr/>
            </p:nvSpPr>
            <p:spPr>
              <a:xfrm>
                <a:off x="113" y="981"/>
                <a:ext cx="809" cy="10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62" name="Google Shape;362;p28"/>
              <p:cNvPicPr preferRelativeResize="0"/>
              <p:nvPr/>
            </p:nvPicPr>
            <p:blipFill rotWithShape="1">
              <a:blip r:embed="rId3">
                <a:alphaModFix/>
              </a:blip>
              <a:srcRect b="0" l="0" r="0" t="0"/>
              <a:stretch/>
            </p:blipFill>
            <p:spPr>
              <a:xfrm>
                <a:off x="113" y="981"/>
                <a:ext cx="809" cy="1042"/>
              </a:xfrm>
              <a:prstGeom prst="rect">
                <a:avLst/>
              </a:prstGeom>
              <a:noFill/>
              <a:ln>
                <a:noFill/>
              </a:ln>
            </p:spPr>
          </p:pic>
        </p:grpSp>
      </p:grpSp>
      <p:grpSp>
        <p:nvGrpSpPr>
          <p:cNvPr id="363" name="Google Shape;363;p28"/>
          <p:cNvGrpSpPr/>
          <p:nvPr/>
        </p:nvGrpSpPr>
        <p:grpSpPr>
          <a:xfrm>
            <a:off x="4572000" y="1628775"/>
            <a:ext cx="4572000" cy="1584325"/>
            <a:chOff x="2880" y="1026"/>
            <a:chExt cx="2880" cy="998"/>
          </a:xfrm>
        </p:grpSpPr>
        <p:sp>
          <p:nvSpPr>
            <p:cNvPr id="364" name="Google Shape;364;p28"/>
            <p:cNvSpPr txBox="1"/>
            <p:nvPr/>
          </p:nvSpPr>
          <p:spPr>
            <a:xfrm>
              <a:off x="3628" y="1389"/>
              <a:ext cx="2132" cy="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2. Return to the mark</a:t>
              </a:r>
              <a:endParaRPr b="0" i="0" sz="1400" u="none" cap="none" strike="noStrike">
                <a:solidFill>
                  <a:srgbClr val="000000"/>
                </a:solidFill>
                <a:latin typeface="Arial"/>
                <a:ea typeface="Arial"/>
                <a:cs typeface="Arial"/>
                <a:sym typeface="Arial"/>
              </a:endParaRPr>
            </a:p>
          </p:txBody>
        </p:sp>
        <p:grpSp>
          <p:nvGrpSpPr>
            <p:cNvPr id="365" name="Google Shape;365;p28"/>
            <p:cNvGrpSpPr/>
            <p:nvPr/>
          </p:nvGrpSpPr>
          <p:grpSpPr>
            <a:xfrm>
              <a:off x="2880" y="1026"/>
              <a:ext cx="726" cy="998"/>
              <a:chOff x="2880" y="1026"/>
              <a:chExt cx="726" cy="998"/>
            </a:xfrm>
          </p:grpSpPr>
          <p:sp>
            <p:nvSpPr>
              <p:cNvPr id="366" name="Google Shape;366;p28"/>
              <p:cNvSpPr/>
              <p:nvPr/>
            </p:nvSpPr>
            <p:spPr>
              <a:xfrm>
                <a:off x="2880" y="1026"/>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67" name="Google Shape;367;p28"/>
              <p:cNvPicPr preferRelativeResize="0"/>
              <p:nvPr/>
            </p:nvPicPr>
            <p:blipFill rotWithShape="1">
              <a:blip r:embed="rId4">
                <a:alphaModFix/>
              </a:blip>
              <a:srcRect b="0" l="0" r="0" t="0"/>
              <a:stretch/>
            </p:blipFill>
            <p:spPr>
              <a:xfrm>
                <a:off x="2880" y="1026"/>
                <a:ext cx="726" cy="998"/>
              </a:xfrm>
              <a:prstGeom prst="rect">
                <a:avLst/>
              </a:prstGeom>
              <a:noFill/>
              <a:ln>
                <a:noFill/>
              </a:ln>
            </p:spPr>
          </p:pic>
        </p:grpSp>
      </p:grpSp>
      <p:grpSp>
        <p:nvGrpSpPr>
          <p:cNvPr id="368" name="Google Shape;368;p28"/>
          <p:cNvGrpSpPr/>
          <p:nvPr/>
        </p:nvGrpSpPr>
        <p:grpSpPr>
          <a:xfrm>
            <a:off x="179388" y="3563938"/>
            <a:ext cx="4248150" cy="1593850"/>
            <a:chOff x="113" y="2245"/>
            <a:chExt cx="2676" cy="1004"/>
          </a:xfrm>
        </p:grpSpPr>
        <p:sp>
          <p:nvSpPr>
            <p:cNvPr id="369" name="Google Shape;369;p28"/>
            <p:cNvSpPr txBox="1"/>
            <p:nvPr/>
          </p:nvSpPr>
          <p:spPr>
            <a:xfrm>
              <a:off x="1020" y="2245"/>
              <a:ext cx="1769"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3. Perform the rollball without delay.  An attempt must be made to be square on to the try line.</a:t>
              </a:r>
              <a:endParaRPr b="0" i="0" sz="1400" u="none" cap="none" strike="noStrike">
                <a:solidFill>
                  <a:srgbClr val="000000"/>
                </a:solidFill>
                <a:latin typeface="Arial"/>
                <a:ea typeface="Arial"/>
                <a:cs typeface="Arial"/>
                <a:sym typeface="Arial"/>
              </a:endParaRPr>
            </a:p>
          </p:txBody>
        </p:sp>
        <p:grpSp>
          <p:nvGrpSpPr>
            <p:cNvPr id="370" name="Google Shape;370;p28"/>
            <p:cNvGrpSpPr/>
            <p:nvPr/>
          </p:nvGrpSpPr>
          <p:grpSpPr>
            <a:xfrm>
              <a:off x="113" y="2251"/>
              <a:ext cx="816" cy="998"/>
              <a:chOff x="113" y="2251"/>
              <a:chExt cx="816" cy="998"/>
            </a:xfrm>
          </p:grpSpPr>
          <p:sp>
            <p:nvSpPr>
              <p:cNvPr id="371" name="Google Shape;371;p28"/>
              <p:cNvSpPr/>
              <p:nvPr/>
            </p:nvSpPr>
            <p:spPr>
              <a:xfrm>
                <a:off x="113" y="2251"/>
                <a:ext cx="81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72" name="Google Shape;372;p28"/>
              <p:cNvPicPr preferRelativeResize="0"/>
              <p:nvPr/>
            </p:nvPicPr>
            <p:blipFill rotWithShape="1">
              <a:blip r:embed="rId5">
                <a:alphaModFix/>
              </a:blip>
              <a:srcRect b="0" l="0" r="0" t="0"/>
              <a:stretch/>
            </p:blipFill>
            <p:spPr>
              <a:xfrm>
                <a:off x="113" y="2251"/>
                <a:ext cx="816" cy="997"/>
              </a:xfrm>
              <a:prstGeom prst="rect">
                <a:avLst/>
              </a:prstGeom>
              <a:noFill/>
              <a:ln>
                <a:noFill/>
              </a:ln>
            </p:spPr>
          </p:pic>
        </p:grpSp>
      </p:grpSp>
      <p:grpSp>
        <p:nvGrpSpPr>
          <p:cNvPr id="373" name="Google Shape;373;p28"/>
          <p:cNvGrpSpPr/>
          <p:nvPr/>
        </p:nvGrpSpPr>
        <p:grpSpPr>
          <a:xfrm>
            <a:off x="4572000" y="3573463"/>
            <a:ext cx="4572000" cy="1585912"/>
            <a:chOff x="2880" y="2251"/>
            <a:chExt cx="2880" cy="999"/>
          </a:xfrm>
        </p:grpSpPr>
        <p:sp>
          <p:nvSpPr>
            <p:cNvPr id="374" name="Google Shape;374;p28"/>
            <p:cNvSpPr txBox="1"/>
            <p:nvPr/>
          </p:nvSpPr>
          <p:spPr>
            <a:xfrm>
              <a:off x="3628" y="2341"/>
              <a:ext cx="2132"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4. Roll the ball back no more than 1 metre.  This player cannot pick the ball up.</a:t>
              </a:r>
              <a:endParaRPr b="0" i="0" sz="1400" u="none" cap="none" strike="noStrike">
                <a:solidFill>
                  <a:srgbClr val="000000"/>
                </a:solidFill>
                <a:latin typeface="Arial"/>
                <a:ea typeface="Arial"/>
                <a:cs typeface="Arial"/>
                <a:sym typeface="Arial"/>
              </a:endParaRPr>
            </a:p>
          </p:txBody>
        </p:sp>
        <p:grpSp>
          <p:nvGrpSpPr>
            <p:cNvPr id="375" name="Google Shape;375;p28"/>
            <p:cNvGrpSpPr/>
            <p:nvPr/>
          </p:nvGrpSpPr>
          <p:grpSpPr>
            <a:xfrm>
              <a:off x="2880" y="2251"/>
              <a:ext cx="726" cy="999"/>
              <a:chOff x="2880" y="2251"/>
              <a:chExt cx="726" cy="999"/>
            </a:xfrm>
          </p:grpSpPr>
          <p:sp>
            <p:nvSpPr>
              <p:cNvPr id="376" name="Google Shape;376;p28"/>
              <p:cNvSpPr/>
              <p:nvPr/>
            </p:nvSpPr>
            <p:spPr>
              <a:xfrm>
                <a:off x="2880" y="2251"/>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77" name="Google Shape;377;p28"/>
              <p:cNvPicPr preferRelativeResize="0"/>
              <p:nvPr/>
            </p:nvPicPr>
            <p:blipFill rotWithShape="1">
              <a:blip r:embed="rId6">
                <a:alphaModFix/>
              </a:blip>
              <a:srcRect b="0" l="0" r="0" t="0"/>
              <a:stretch/>
            </p:blipFill>
            <p:spPr>
              <a:xfrm>
                <a:off x="2880" y="2251"/>
                <a:ext cx="726" cy="999"/>
              </a:xfrm>
              <a:prstGeom prst="rect">
                <a:avLst/>
              </a:prstGeom>
              <a:noFill/>
              <a:ln>
                <a:noFill/>
              </a:ln>
            </p:spPr>
          </p:pic>
        </p:grpSp>
      </p:grpSp>
      <p:grpSp>
        <p:nvGrpSpPr>
          <p:cNvPr id="378" name="Google Shape;378;p28"/>
          <p:cNvGrpSpPr/>
          <p:nvPr/>
        </p:nvGrpSpPr>
        <p:grpSpPr>
          <a:xfrm>
            <a:off x="768634" y="5161990"/>
            <a:ext cx="6624637" cy="1470025"/>
            <a:chOff x="1111" y="3294"/>
            <a:chExt cx="4173" cy="926"/>
          </a:xfrm>
        </p:grpSpPr>
        <p:sp>
          <p:nvSpPr>
            <p:cNvPr id="379" name="Google Shape;379;p28"/>
            <p:cNvSpPr txBox="1"/>
            <p:nvPr/>
          </p:nvSpPr>
          <p:spPr>
            <a:xfrm>
              <a:off x="2109" y="3566"/>
              <a:ext cx="3175" cy="44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5. The Half picks up the ball. (S)he cannot delay picking up the ball.</a:t>
              </a:r>
              <a:endParaRPr b="0" i="0" sz="1400" u="none" cap="none" strike="noStrike">
                <a:solidFill>
                  <a:srgbClr val="000000"/>
                </a:solidFill>
                <a:latin typeface="Arial"/>
                <a:ea typeface="Arial"/>
                <a:cs typeface="Arial"/>
                <a:sym typeface="Arial"/>
              </a:endParaRPr>
            </a:p>
          </p:txBody>
        </p:sp>
        <p:grpSp>
          <p:nvGrpSpPr>
            <p:cNvPr id="380" name="Google Shape;380;p28"/>
            <p:cNvGrpSpPr/>
            <p:nvPr/>
          </p:nvGrpSpPr>
          <p:grpSpPr>
            <a:xfrm>
              <a:off x="1111" y="3294"/>
              <a:ext cx="907" cy="926"/>
              <a:chOff x="1111" y="3294"/>
              <a:chExt cx="907" cy="926"/>
            </a:xfrm>
          </p:grpSpPr>
          <p:sp>
            <p:nvSpPr>
              <p:cNvPr id="381" name="Google Shape;381;p28"/>
              <p:cNvSpPr/>
              <p:nvPr/>
            </p:nvSpPr>
            <p:spPr>
              <a:xfrm>
                <a:off x="1111" y="3294"/>
                <a:ext cx="907" cy="9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82" name="Google Shape;382;p28"/>
              <p:cNvPicPr preferRelativeResize="0"/>
              <p:nvPr/>
            </p:nvPicPr>
            <p:blipFill rotWithShape="1">
              <a:blip r:embed="rId7">
                <a:alphaModFix/>
              </a:blip>
              <a:srcRect b="0" l="0" r="0" t="0"/>
              <a:stretch/>
            </p:blipFill>
            <p:spPr>
              <a:xfrm>
                <a:off x="1111" y="3294"/>
                <a:ext cx="907" cy="926"/>
              </a:xfrm>
              <a:prstGeom prst="rect">
                <a:avLst/>
              </a:prstGeom>
              <a:noFill/>
              <a:ln>
                <a:noFill/>
              </a:ln>
            </p:spPr>
          </p:pic>
        </p:grpSp>
      </p:grpSp>
      <p:sp>
        <p:nvSpPr>
          <p:cNvPr id="383" name="Google Shape;383;p28"/>
          <p:cNvSpPr txBox="1"/>
          <p:nvPr/>
        </p:nvSpPr>
        <p:spPr>
          <a:xfrm>
            <a:off x="806896" y="591270"/>
            <a:ext cx="8229600" cy="8215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Roll Ball Procedure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3"/>
                                        </p:tgtEl>
                                        <p:attrNameLst>
                                          <p:attrName>style.visibility</p:attrName>
                                        </p:attrNameLst>
                                      </p:cBhvr>
                                      <p:to>
                                        <p:strVal val="visible"/>
                                      </p:to>
                                    </p:set>
                                    <p:animEffect filter="fade" transition="in">
                                      <p:cBhvr>
                                        <p:cTn dur="1000"/>
                                        <p:tgtEl>
                                          <p:spTgt spid="3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gtEl>
                                        <p:attrNameLst>
                                          <p:attrName>style.visibility</p:attrName>
                                        </p:attrNameLst>
                                      </p:cBhvr>
                                      <p:to>
                                        <p:strVal val="visible"/>
                                      </p:to>
                                    </p:set>
                                    <p:animEffect filter="fade" transition="in">
                                      <p:cBhvr>
                                        <p:cTn dur="1000"/>
                                        <p:tgtEl>
                                          <p:spTgt spid="3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3"/>
                                        </p:tgtEl>
                                        <p:attrNameLst>
                                          <p:attrName>style.visibility</p:attrName>
                                        </p:attrNameLst>
                                      </p:cBhvr>
                                      <p:to>
                                        <p:strVal val="visible"/>
                                      </p:to>
                                    </p:set>
                                    <p:animEffect filter="fade" transition="in">
                                      <p:cBhvr>
                                        <p:cTn dur="1000"/>
                                        <p:tgtEl>
                                          <p:spTgt spid="3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1000"/>
                                        <p:tgtEl>
                                          <p:spTgt spid="3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2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6</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Motivation</a:t>
            </a:r>
            <a:endParaRPr/>
          </a:p>
        </p:txBody>
      </p:sp>
      <p:sp>
        <p:nvSpPr>
          <p:cNvPr id="104" name="Google Shape;104;p3"/>
          <p:cNvSpPr/>
          <p:nvPr/>
        </p:nvSpPr>
        <p:spPr>
          <a:xfrm>
            <a:off x="827585" y="2132856"/>
            <a:ext cx="7416824"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Why are you interested in becoming a referee?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3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pic>
        <p:nvPicPr>
          <p:cNvPr descr="Derek - yet another penalty.JPG" id="395" name="Google Shape;395;p30"/>
          <p:cNvPicPr preferRelativeResize="0"/>
          <p:nvPr/>
        </p:nvPicPr>
        <p:blipFill rotWithShape="1">
          <a:blip r:embed="rId3">
            <a:alphaModFix/>
          </a:blip>
          <a:srcRect b="0" l="0" r="0" t="0"/>
          <a:stretch/>
        </p:blipFill>
        <p:spPr>
          <a:xfrm>
            <a:off x="2339752" y="1556792"/>
            <a:ext cx="5568618" cy="4176464"/>
          </a:xfrm>
          <a:prstGeom prst="rect">
            <a:avLst/>
          </a:prstGeom>
          <a:noFill/>
          <a:ln>
            <a:noFill/>
          </a:ln>
        </p:spPr>
      </p:pic>
      <p:sp>
        <p:nvSpPr>
          <p:cNvPr id="396" name="Google Shape;396;p30"/>
          <p:cNvSpPr/>
          <p:nvPr/>
        </p:nvSpPr>
        <p:spPr>
          <a:xfrm>
            <a:off x="323528" y="1988840"/>
            <a:ext cx="8424936" cy="295232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non-offending team restarts with a tap at the mark indicated by the referee.</a:t>
            </a:r>
            <a:endParaRPr b="0" i="0" sz="1400" u="none" cap="none" strike="noStrike">
              <a:solidFill>
                <a:srgbClr val="000000"/>
              </a:solidFill>
              <a:latin typeface="Arial"/>
              <a:ea typeface="Arial"/>
              <a:cs typeface="Arial"/>
              <a:sym typeface="Arial"/>
            </a:endParaRPr>
          </a:p>
          <a:p>
            <a:pPr indent="-190500" lvl="0" marL="342900" marR="0" rtl="0" algn="l">
              <a:lnSpc>
                <a:spcPct val="100000"/>
              </a:lnSpc>
              <a:spcBef>
                <a:spcPts val="0"/>
              </a:spcBef>
              <a:spcAft>
                <a:spcPts val="0"/>
              </a:spcAft>
              <a:buClr>
                <a:schemeClr val="lt1"/>
              </a:buClr>
              <a:buSzPts val="2400"/>
              <a:buFont typeface="Arial"/>
              <a:buNone/>
            </a:pPr>
            <a:r>
              <a:t/>
            </a:r>
            <a:endParaRPr b="0"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defending team must retire 10 metres from the </a:t>
            </a:r>
            <a:r>
              <a:rPr b="0" i="0" lang="en-GB" sz="2400" u="sng" cap="none" strike="noStrike">
                <a:solidFill>
                  <a:schemeClr val="lt1"/>
                </a:solidFill>
                <a:latin typeface="Arial"/>
                <a:ea typeface="Arial"/>
                <a:cs typeface="Arial"/>
                <a:sym typeface="Arial"/>
              </a:rPr>
              <a:t>mark</a:t>
            </a:r>
            <a:r>
              <a:rPr b="0" i="0" lang="en-GB" sz="24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403" name="Google Shape;403;p31"/>
          <p:cNvSpPr/>
          <p:nvPr/>
        </p:nvSpPr>
        <p:spPr>
          <a:xfrm>
            <a:off x="323528" y="1988840"/>
            <a:ext cx="8424936" cy="108012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What actions/situations result in a penalty?</a:t>
            </a:r>
            <a:endParaRPr b="1" i="0" sz="2200" u="none" cap="none" strike="noStrike">
              <a:solidFill>
                <a:schemeClr val="lt1"/>
              </a:solidFill>
              <a:latin typeface="Arial"/>
              <a:ea typeface="Arial"/>
              <a:cs typeface="Arial"/>
              <a:sym typeface="Arial"/>
            </a:endParaRPr>
          </a:p>
        </p:txBody>
      </p:sp>
      <p:graphicFrame>
        <p:nvGraphicFramePr>
          <p:cNvPr id="404" name="Google Shape;404;p31"/>
          <p:cNvGraphicFramePr/>
          <p:nvPr/>
        </p:nvGraphicFramePr>
        <p:xfrm>
          <a:off x="1979712" y="3212976"/>
          <a:ext cx="3000000" cy="3000000"/>
        </p:xfrm>
        <a:graphic>
          <a:graphicData uri="http://schemas.openxmlformats.org/drawingml/2006/table">
            <a:tbl>
              <a:tblPr bandRow="1" firstCol="1" firstRow="1">
                <a:noFill/>
                <a:tableStyleId>{821EA834-E41C-479A-BF81-1C8DAB34B36A}</a:tableStyleId>
              </a:tblPr>
              <a:tblGrid>
                <a:gridCol w="2700675"/>
                <a:gridCol w="2699925"/>
              </a:tblGrid>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Situation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Outcome</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Incorrect Substitution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Late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Forward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43100">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Rollball past the mark</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Obstruction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Over-physical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Phantom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Offside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Voluntary Rollball</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Misconduct (eg backchat)</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500"/>
                                        <p:tgtEl>
                                          <p:spTgt spid="4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32"/>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7</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pic>
        <p:nvPicPr>
          <p:cNvPr id="415" name="Google Shape;415;p33"/>
          <p:cNvPicPr preferRelativeResize="0"/>
          <p:nvPr/>
        </p:nvPicPr>
        <p:blipFill>
          <a:blip r:embed="rId3">
            <a:alphaModFix/>
          </a:blip>
          <a:stretch>
            <a:fillRect/>
          </a:stretch>
        </p:blipFill>
        <p:spPr>
          <a:xfrm>
            <a:off x="152400" y="3729147"/>
            <a:ext cx="5555174" cy="3046624"/>
          </a:xfrm>
          <a:prstGeom prst="rect">
            <a:avLst/>
          </a:prstGeom>
          <a:noFill/>
          <a:ln>
            <a:noFill/>
          </a:ln>
        </p:spPr>
      </p:pic>
      <p:sp>
        <p:nvSpPr>
          <p:cNvPr id="416" name="Google Shape;416;p3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17" name="Google Shape;417;p33"/>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520"/>
              <a:buFont typeface="Arial"/>
              <a:buNone/>
            </a:pPr>
            <a:r>
              <a:rPr b="0" i="0" lang="en-GB" sz="2800" u="none" cap="none" strike="noStrike">
                <a:solidFill>
                  <a:schemeClr val="dk1"/>
                </a:solidFill>
                <a:latin typeface="Calibri"/>
                <a:ea typeface="Calibri"/>
                <a:cs typeface="Calibri"/>
                <a:sym typeface="Calibri"/>
              </a:rPr>
              <a:t> Players need to sub on and off – so do refs!</a:t>
            </a:r>
            <a:endParaRPr/>
          </a:p>
        </p:txBody>
      </p:sp>
      <p:sp>
        <p:nvSpPr>
          <p:cNvPr id="418" name="Google Shape;418;p33"/>
          <p:cNvSpPr/>
          <p:nvPr/>
        </p:nvSpPr>
        <p:spPr>
          <a:xfrm>
            <a:off x="152400" y="3729150"/>
            <a:ext cx="5555100" cy="3046500"/>
          </a:xfrm>
          <a:prstGeom prst="rect">
            <a:avLst/>
          </a:prstGeom>
          <a:solidFill>
            <a:srgbClr val="FFFFFF">
              <a:alpha val="529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3"/>
          <p:cNvSpPr/>
          <p:nvPr/>
        </p:nvSpPr>
        <p:spPr>
          <a:xfrm>
            <a:off x="827584" y="2132856"/>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Share the workload</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Avoid tiredness/improve decision-making ability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Teamwork – Touch is unique in not having separate set of  on/off field referees</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lt1"/>
              </a:buClr>
              <a:buSzPts val="2160"/>
              <a:buFont typeface="Arial"/>
              <a:buNone/>
            </a:pPr>
            <a:r>
              <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3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pic>
        <p:nvPicPr>
          <p:cNvPr descr="http://www.google.co.uk/url?sa=i&amp;source=images&amp;cd=&amp;ved=0CAUQjBw&amp;url=http%3A%2F%2Fi.istockimg.com%2Ffile_thumbview_approve%2F12764922%2F3%2Fstock-illustration-12764922-iso-icon-game-plan.jpg&amp;ei=gcYqVbmNOYjJPdDZgPgK&amp;psig=AFQjCNFDe0jA3SBprryPGtkiCqFlZUUG5Q&amp;ust=1428953090017062" id="426" name="Google Shape;426;p34"/>
          <p:cNvPicPr preferRelativeResize="0"/>
          <p:nvPr/>
        </p:nvPicPr>
        <p:blipFill rotWithShape="1">
          <a:blip r:embed="rId3">
            <a:alphaModFix/>
          </a:blip>
          <a:srcRect b="0" l="0" r="0" t="0"/>
          <a:stretch/>
        </p:blipFill>
        <p:spPr>
          <a:xfrm>
            <a:off x="3982560" y="764704"/>
            <a:ext cx="5004854" cy="4715104"/>
          </a:xfrm>
          <a:prstGeom prst="rect">
            <a:avLst/>
          </a:prstGeom>
          <a:noFill/>
          <a:ln>
            <a:noFill/>
          </a:ln>
        </p:spPr>
      </p:pic>
      <p:sp>
        <p:nvSpPr>
          <p:cNvPr id="427" name="Google Shape;427;p34"/>
          <p:cNvSpPr/>
          <p:nvPr/>
        </p:nvSpPr>
        <p:spPr>
          <a:xfrm>
            <a:off x="819235" y="2132856"/>
            <a:ext cx="8145253" cy="223224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When?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After a try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Change of possession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Penalty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Player subbing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3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34" name="Google Shape;434;p35"/>
          <p:cNvSpPr/>
          <p:nvPr/>
        </p:nvSpPr>
        <p:spPr>
          <a:xfrm>
            <a:off x="899592" y="1399848"/>
            <a:ext cx="7992888" cy="661000"/>
          </a:xfrm>
          <a:prstGeom prst="rect">
            <a:avLst/>
          </a:prstGeom>
          <a:solidFill>
            <a:srgbClr val="17365D">
              <a:alpha val="35294"/>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Where?</a:t>
            </a:r>
            <a:endParaRPr b="0" i="0" sz="1400" u="none" cap="none" strike="noStrike">
              <a:solidFill>
                <a:srgbClr val="000000"/>
              </a:solidFill>
              <a:latin typeface="Arial"/>
              <a:ea typeface="Arial"/>
              <a:cs typeface="Arial"/>
              <a:sym typeface="Arial"/>
            </a:endParaRPr>
          </a:p>
        </p:txBody>
      </p:sp>
      <p:grpSp>
        <p:nvGrpSpPr>
          <p:cNvPr id="435" name="Google Shape;435;p35"/>
          <p:cNvGrpSpPr/>
          <p:nvPr/>
        </p:nvGrpSpPr>
        <p:grpSpPr>
          <a:xfrm>
            <a:off x="1996739" y="2914442"/>
            <a:ext cx="4412688" cy="2419747"/>
            <a:chOff x="1331913" y="2927349"/>
            <a:chExt cx="5760000" cy="3600000"/>
          </a:xfrm>
        </p:grpSpPr>
        <p:sp>
          <p:nvSpPr>
            <p:cNvPr id="436" name="Google Shape;436;p3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37" name="Google Shape;437;p3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38" name="Google Shape;438;p3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39" name="Google Shape;439;p3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0" name="Google Shape;440;p3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441" name="Google Shape;441;p35"/>
          <p:cNvSpPr/>
          <p:nvPr/>
        </p:nvSpPr>
        <p:spPr>
          <a:xfrm>
            <a:off x="3651496" y="5414150"/>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442" name="Google Shape;442;p35"/>
          <p:cNvSpPr/>
          <p:nvPr/>
        </p:nvSpPr>
        <p:spPr>
          <a:xfrm>
            <a:off x="3651497" y="2682814"/>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nvGrpSpPr>
          <p:cNvPr id="443" name="Google Shape;443;p35"/>
          <p:cNvGrpSpPr/>
          <p:nvPr/>
        </p:nvGrpSpPr>
        <p:grpSpPr>
          <a:xfrm>
            <a:off x="357165" y="2901988"/>
            <a:ext cx="5776470" cy="2438769"/>
            <a:chOff x="357165" y="2901988"/>
            <a:chExt cx="5776470" cy="2438769"/>
          </a:xfrm>
        </p:grpSpPr>
        <p:grpSp>
          <p:nvGrpSpPr>
            <p:cNvPr id="444" name="Google Shape;444;p35"/>
            <p:cNvGrpSpPr/>
            <p:nvPr/>
          </p:nvGrpSpPr>
          <p:grpSpPr>
            <a:xfrm>
              <a:off x="357165" y="2901988"/>
              <a:ext cx="5776470" cy="2438769"/>
              <a:chOff x="357165" y="2901988"/>
              <a:chExt cx="5776470" cy="2438769"/>
            </a:xfrm>
          </p:grpSpPr>
          <p:sp>
            <p:nvSpPr>
              <p:cNvPr id="445" name="Google Shape;445;p35"/>
              <p:cNvSpPr/>
              <p:nvPr/>
            </p:nvSpPr>
            <p:spPr>
              <a:xfrm>
                <a:off x="2272533" y="2934011"/>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cxnSp>
            <p:nvCxnSpPr>
              <p:cNvPr id="446" name="Google Shape;446;p35"/>
              <p:cNvCxnSpPr/>
              <p:nvPr/>
            </p:nvCxnSpPr>
            <p:spPr>
              <a:xfrm>
                <a:off x="1708030" y="2901988"/>
                <a:ext cx="8627" cy="618491"/>
              </a:xfrm>
              <a:prstGeom prst="straightConnector1">
                <a:avLst/>
              </a:prstGeom>
              <a:noFill/>
              <a:ln cap="flat" cmpd="sng" w="9525">
                <a:solidFill>
                  <a:srgbClr val="4A7DBA"/>
                </a:solidFill>
                <a:prstDash val="solid"/>
                <a:round/>
                <a:headEnd len="med" w="med" type="triangle"/>
                <a:tailEnd len="med" w="med" type="triangle"/>
              </a:ln>
            </p:spPr>
          </p:cxnSp>
          <p:sp>
            <p:nvSpPr>
              <p:cNvPr id="447" name="Google Shape;447;p35"/>
              <p:cNvSpPr txBox="1"/>
              <p:nvPr/>
            </p:nvSpPr>
            <p:spPr>
              <a:xfrm>
                <a:off x="357165" y="2949623"/>
                <a:ext cx="1276911"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10m</a:t>
                </a:r>
                <a:br>
                  <a:rPr b="0" i="0" lang="en-GB" sz="1400" u="none" cap="none" strike="noStrike">
                    <a:solidFill>
                      <a:srgbClr val="000000"/>
                    </a:solidFill>
                    <a:latin typeface="Arial"/>
                    <a:ea typeface="Arial"/>
                    <a:cs typeface="Arial"/>
                    <a:sym typeface="Arial"/>
                  </a:rPr>
                </a:br>
                <a:r>
                  <a:rPr b="0" i="0" lang="en-GB" sz="1400" u="none" cap="none" strike="noStrike">
                    <a:solidFill>
                      <a:srgbClr val="000000"/>
                    </a:solidFill>
                    <a:latin typeface="Arial"/>
                    <a:ea typeface="Arial"/>
                    <a:cs typeface="Arial"/>
                    <a:sym typeface="Arial"/>
                  </a:rPr>
                  <a:t>From sideline</a:t>
                </a:r>
                <a:endParaRPr b="0" i="0" sz="1400" u="none" cap="none" strike="noStrike">
                  <a:solidFill>
                    <a:srgbClr val="000000"/>
                  </a:solidFill>
                  <a:latin typeface="Arial"/>
                  <a:ea typeface="Arial"/>
                  <a:cs typeface="Arial"/>
                  <a:sym typeface="Arial"/>
                </a:endParaRPr>
              </a:p>
            </p:txBody>
          </p:sp>
          <p:sp>
            <p:nvSpPr>
              <p:cNvPr id="448" name="Google Shape;448;p35"/>
              <p:cNvSpPr/>
              <p:nvPr/>
            </p:nvSpPr>
            <p:spPr>
              <a:xfrm>
                <a:off x="2272532" y="4754289"/>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sp>
          <p:nvSpPr>
            <p:cNvPr id="449" name="Google Shape;449;p35"/>
            <p:cNvSpPr txBox="1"/>
            <p:nvPr/>
          </p:nvSpPr>
          <p:spPr>
            <a:xfrm>
              <a:off x="2831482" y="2980400"/>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2400" u="none" cap="none" strike="noStrike">
                  <a:solidFill>
                    <a:schemeClr val="accent2"/>
                  </a:solidFill>
                  <a:latin typeface="Arial"/>
                  <a:ea typeface="Arial"/>
                  <a:cs typeface="Arial"/>
                  <a:sym typeface="Arial"/>
                </a:rPr>
                <a:t>Interchange area</a:t>
              </a:r>
              <a:endParaRPr/>
            </a:p>
          </p:txBody>
        </p:sp>
        <p:sp>
          <p:nvSpPr>
            <p:cNvPr id="450" name="Google Shape;450;p35"/>
            <p:cNvSpPr txBox="1"/>
            <p:nvPr/>
          </p:nvSpPr>
          <p:spPr>
            <a:xfrm>
              <a:off x="2831482" y="4842395"/>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2400" u="none" cap="none" strike="noStrike">
                  <a:solidFill>
                    <a:schemeClr val="accent2"/>
                  </a:solidFill>
                  <a:latin typeface="Arial"/>
                  <a:ea typeface="Arial"/>
                  <a:cs typeface="Arial"/>
                  <a:sym typeface="Arial"/>
                </a:rPr>
                <a:t>Interchange area</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36"/>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8</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3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Scoring</a:t>
            </a:r>
            <a:endParaRPr/>
          </a:p>
        </p:txBody>
      </p:sp>
      <p:pic>
        <p:nvPicPr>
          <p:cNvPr descr="http://www.englandtouch.org.uk/wp/wp-content/uploads/Clipboard02.png" id="462" name="Google Shape;462;p37"/>
          <p:cNvPicPr preferRelativeResize="0"/>
          <p:nvPr/>
        </p:nvPicPr>
        <p:blipFill rotWithShape="1">
          <a:blip r:embed="rId3">
            <a:alphaModFix/>
          </a:blip>
          <a:srcRect b="0" l="0" r="0" t="0"/>
          <a:stretch/>
        </p:blipFill>
        <p:spPr>
          <a:xfrm>
            <a:off x="-36512" y="2636912"/>
            <a:ext cx="7174038" cy="4770736"/>
          </a:xfrm>
          <a:prstGeom prst="rect">
            <a:avLst/>
          </a:prstGeom>
          <a:noFill/>
          <a:ln>
            <a:noFill/>
          </a:ln>
        </p:spPr>
      </p:pic>
      <p:sp>
        <p:nvSpPr>
          <p:cNvPr id="463" name="Google Shape;463;p37"/>
          <p:cNvSpPr/>
          <p:nvPr/>
        </p:nvSpPr>
        <p:spPr>
          <a:xfrm>
            <a:off x="827584" y="1844824"/>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A try is scored when the ball is placed on the ground within the try area in a controlled manner</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 A try is worth 1 point.</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Half cannot score (turnover)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pic>
        <p:nvPicPr>
          <p:cNvPr descr="https://encrypted-tbn2.gstatic.com/images?q=tbn:ANd9GcTK5r2dEQ94RbMPS_teR5AzZn99M8buhVMcMk6IyuSm1QxdqJUg" id="469" name="Google Shape;469;p38"/>
          <p:cNvPicPr preferRelativeResize="0"/>
          <p:nvPr/>
        </p:nvPicPr>
        <p:blipFill rotWithShape="1">
          <a:blip r:embed="rId3">
            <a:alphaModFix/>
          </a:blip>
          <a:srcRect b="0" l="0" r="0" t="0"/>
          <a:stretch/>
        </p:blipFill>
        <p:spPr>
          <a:xfrm>
            <a:off x="5131893" y="3933056"/>
            <a:ext cx="2410372" cy="1728192"/>
          </a:xfrm>
          <a:prstGeom prst="rect">
            <a:avLst/>
          </a:prstGeom>
          <a:noFill/>
          <a:ln>
            <a:noFill/>
          </a:ln>
        </p:spPr>
      </p:pic>
      <p:sp>
        <p:nvSpPr>
          <p:cNvPr id="470" name="Google Shape;470;p38"/>
          <p:cNvSpPr txBox="1"/>
          <p:nvPr/>
        </p:nvSpPr>
        <p:spPr>
          <a:xfrm>
            <a:off x="806896"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4960"/>
              <a:buFont typeface="Calibri"/>
              <a:buNone/>
            </a:pPr>
            <a:r>
              <a:rPr b="1" i="0" lang="en-GB" sz="4960" u="none" cap="none" strike="noStrike">
                <a:solidFill>
                  <a:schemeClr val="dk1"/>
                </a:solidFill>
                <a:latin typeface="Calibri"/>
                <a:ea typeface="Calibri"/>
                <a:cs typeface="Calibri"/>
                <a:sym typeface="Calibri"/>
              </a:rPr>
              <a:t>Defence Policy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chemeClr val="dk1"/>
              </a:buClr>
              <a:buSzPts val="2790"/>
              <a:buFont typeface="Calibri"/>
              <a:buNone/>
            </a:pPr>
            <a:r>
              <a:rPr b="1" i="0" lang="en-GB" sz="2790" u="none" cap="none" strike="noStrike">
                <a:solidFill>
                  <a:schemeClr val="dk1"/>
                </a:solidFill>
                <a:latin typeface="Calibri"/>
                <a:ea typeface="Calibri"/>
                <a:cs typeface="Calibri"/>
                <a:sym typeface="Calibri"/>
              </a:rPr>
              <a:t>(aka Mexican Standoff)</a:t>
            </a:r>
            <a:endParaRPr b="0" i="0" sz="1400" u="none" cap="none" strike="noStrike">
              <a:solidFill>
                <a:srgbClr val="000000"/>
              </a:solidFill>
              <a:latin typeface="Arial"/>
              <a:ea typeface="Arial"/>
              <a:cs typeface="Arial"/>
              <a:sym typeface="Arial"/>
            </a:endParaRPr>
          </a:p>
        </p:txBody>
      </p:sp>
      <p:sp>
        <p:nvSpPr>
          <p:cNvPr id="471" name="Google Shape;471;p38"/>
          <p:cNvSpPr/>
          <p:nvPr/>
        </p:nvSpPr>
        <p:spPr>
          <a:xfrm>
            <a:off x="643141" y="1644522"/>
            <a:ext cx="8145253" cy="1510959"/>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GB" sz="2000" u="none" cap="none" strike="noStrike">
                <a:solidFill>
                  <a:schemeClr val="lt1"/>
                </a:solidFill>
                <a:latin typeface="Arial"/>
                <a:ea typeface="Arial"/>
                <a:cs typeface="Arial"/>
                <a:sym typeface="Arial"/>
              </a:rPr>
              <a:t>When the defending team is defending inside their </a:t>
            </a:r>
            <a:r>
              <a:rPr b="1" lang="en-GB" sz="2000">
                <a:solidFill>
                  <a:schemeClr val="lt1"/>
                </a:solidFill>
              </a:rPr>
              <a:t>defending </a:t>
            </a:r>
            <a:r>
              <a:rPr b="1" i="0" lang="en-GB" sz="2000" u="none" cap="none" strike="noStrike">
                <a:solidFill>
                  <a:schemeClr val="lt1"/>
                </a:solidFill>
                <a:latin typeface="Arial"/>
                <a:ea typeface="Arial"/>
                <a:cs typeface="Arial"/>
                <a:sym typeface="Arial"/>
              </a:rPr>
              <a:t>7m line and the attacking team takes ball back outside the 7m line, the defending team must move forward and continue moving forward at a decent peace until a touch is </a:t>
            </a:r>
            <a:r>
              <a:rPr b="1" i="0" lang="en-GB" sz="2000" u="sng" cap="none" strike="noStrike">
                <a:solidFill>
                  <a:schemeClr val="lt1"/>
                </a:solidFill>
                <a:latin typeface="Arial"/>
                <a:ea typeface="Arial"/>
                <a:cs typeface="Arial"/>
                <a:sym typeface="Arial"/>
              </a:rPr>
              <a:t>imminent</a:t>
            </a:r>
            <a:r>
              <a:rPr b="1" i="0" lang="en-GB" sz="2000" u="none" cap="none" strike="noStrike">
                <a:solidFill>
                  <a:schemeClr val="lt1"/>
                </a:solidFill>
                <a:latin typeface="Arial"/>
                <a:ea typeface="Arial"/>
                <a:cs typeface="Arial"/>
                <a:sym typeface="Arial"/>
              </a:rPr>
              <a:t>.</a:t>
            </a:r>
            <a:endParaRPr b="0" i="0" sz="1600" u="none" cap="none" strike="noStrike">
              <a:solidFill>
                <a:schemeClr val="lt1"/>
              </a:solidFill>
              <a:latin typeface="Arial"/>
              <a:ea typeface="Arial"/>
              <a:cs typeface="Arial"/>
              <a:sym typeface="Arial"/>
            </a:endParaRPr>
          </a:p>
        </p:txBody>
      </p:sp>
      <p:pic>
        <p:nvPicPr>
          <p:cNvPr id="472" name="Google Shape;472;p38"/>
          <p:cNvPicPr preferRelativeResize="0"/>
          <p:nvPr/>
        </p:nvPicPr>
        <p:blipFill rotWithShape="1">
          <a:blip r:embed="rId4">
            <a:alphaModFix/>
          </a:blip>
          <a:srcRect b="0" l="0" r="0" t="0"/>
          <a:stretch/>
        </p:blipFill>
        <p:spPr>
          <a:xfrm>
            <a:off x="643141" y="3229620"/>
            <a:ext cx="3390180" cy="35642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3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9</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pic>
        <p:nvPicPr>
          <p:cNvPr id="483" name="Google Shape;483;p40"/>
          <p:cNvPicPr preferRelativeResize="0"/>
          <p:nvPr/>
        </p:nvPicPr>
        <p:blipFill rotWithShape="1">
          <a:blip r:embed="rId3">
            <a:alphaModFix/>
          </a:blip>
          <a:srcRect b="0" l="0" r="0" t="0"/>
          <a:stretch/>
        </p:blipFill>
        <p:spPr>
          <a:xfrm>
            <a:off x="3619769" y="1517620"/>
            <a:ext cx="5334449" cy="2723446"/>
          </a:xfrm>
          <a:prstGeom prst="rect">
            <a:avLst/>
          </a:prstGeom>
          <a:noFill/>
          <a:ln>
            <a:noFill/>
          </a:ln>
        </p:spPr>
      </p:pic>
      <p:sp>
        <p:nvSpPr>
          <p:cNvPr id="484" name="Google Shape;484;p4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Positioning</a:t>
            </a:r>
            <a:endParaRPr/>
          </a:p>
        </p:txBody>
      </p:sp>
      <p:sp>
        <p:nvSpPr>
          <p:cNvPr id="485" name="Google Shape;485;p40"/>
          <p:cNvSpPr/>
          <p:nvPr/>
        </p:nvSpPr>
        <p:spPr>
          <a:xfrm>
            <a:off x="3619770" y="1576769"/>
            <a:ext cx="5334448"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There are three situations where referee positioning is </a:t>
            </a:r>
            <a:r>
              <a:rPr b="0" i="0" lang="en-GB" sz="2400" u="sng" cap="none" strike="noStrike">
                <a:solidFill>
                  <a:schemeClr val="lt1"/>
                </a:solidFill>
                <a:latin typeface="Arial"/>
                <a:ea typeface="Arial"/>
                <a:cs typeface="Arial"/>
                <a:sym typeface="Arial"/>
              </a:rPr>
              <a:t>critical</a:t>
            </a:r>
            <a:r>
              <a:rPr b="0" i="0" lang="en-GB" sz="2400" u="none" cap="none" strike="noStrike">
                <a:solidFill>
                  <a:schemeClr val="lt1"/>
                </a:solidFill>
                <a:latin typeface="Arial"/>
                <a:ea typeface="Arial"/>
                <a:cs typeface="Arial"/>
                <a:sym typeface="Arial"/>
              </a:rPr>
              <a:t> to a positive game outcome</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7m onside line (set and control)</a:t>
            </a:r>
            <a:endParaRPr b="0" i="0" sz="1400" u="none" cap="none" strike="noStrike">
              <a:solidFill>
                <a:srgbClr val="000000"/>
              </a:solidFill>
              <a:latin typeface="Arial"/>
              <a:ea typeface="Arial"/>
              <a:cs typeface="Arial"/>
              <a:sym typeface="Arial"/>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Try line</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Sideline</a:t>
            </a:r>
            <a:endParaRPr b="0" i="0" sz="2400" u="none" cap="none" strike="noStrike">
              <a:solidFill>
                <a:schemeClr val="lt1"/>
              </a:solidFill>
              <a:latin typeface="Calibri"/>
              <a:ea typeface="Calibri"/>
              <a:cs typeface="Calibri"/>
              <a:sym typeface="Calibri"/>
            </a:endParaRPr>
          </a:p>
        </p:txBody>
      </p:sp>
      <p:grpSp>
        <p:nvGrpSpPr>
          <p:cNvPr id="486" name="Google Shape;486;p40"/>
          <p:cNvGrpSpPr/>
          <p:nvPr/>
        </p:nvGrpSpPr>
        <p:grpSpPr>
          <a:xfrm rot="5400000">
            <a:off x="-306239" y="2186797"/>
            <a:ext cx="4281054" cy="3336073"/>
            <a:chOff x="1764248" y="2220297"/>
            <a:chExt cx="5760000" cy="4279570"/>
          </a:xfrm>
        </p:grpSpPr>
        <p:grpSp>
          <p:nvGrpSpPr>
            <p:cNvPr id="487" name="Google Shape;487;p40"/>
            <p:cNvGrpSpPr/>
            <p:nvPr/>
          </p:nvGrpSpPr>
          <p:grpSpPr>
            <a:xfrm>
              <a:off x="1764248" y="2564904"/>
              <a:ext cx="5760000" cy="3600000"/>
              <a:chOff x="1331913" y="2927349"/>
              <a:chExt cx="5760000" cy="3600000"/>
            </a:xfrm>
          </p:grpSpPr>
          <p:sp>
            <p:nvSpPr>
              <p:cNvPr id="488" name="Google Shape;488;p40"/>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9" name="Google Shape;489;p40"/>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0" name="Google Shape;490;p40"/>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1" name="Google Shape;491;p40"/>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2" name="Google Shape;492;p40"/>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493" name="Google Shape;493;p40"/>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494" name="Google Shape;494;p40"/>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4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10</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4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OVERVIEW</a:t>
            </a:r>
            <a:endParaRPr/>
          </a:p>
        </p:txBody>
      </p:sp>
      <p:sp>
        <p:nvSpPr>
          <p:cNvPr id="505" name="Google Shape;505;p42"/>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50000"/>
              </a:lnSpc>
              <a:spcBef>
                <a:spcPts val="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Definitions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Different types of communication</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Effective communications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Impacts and outcomes</a:t>
            </a:r>
            <a:endParaRPr/>
          </a:p>
          <a:p>
            <a:pPr indent="-342900" lvl="0" marL="342900" marR="0" rtl="0" algn="l">
              <a:lnSpc>
                <a:spcPct val="10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Test</a:t>
            </a:r>
            <a:endParaRPr/>
          </a:p>
          <a:p>
            <a:pPr indent="-236220" lvl="0" marL="342900" marR="0" rtl="0" algn="l">
              <a:lnSpc>
                <a:spcPct val="100000"/>
              </a:lnSpc>
              <a:spcBef>
                <a:spcPts val="560"/>
              </a:spcBef>
              <a:spcAft>
                <a:spcPts val="0"/>
              </a:spcAft>
              <a:buClr>
                <a:schemeClr val="dk1"/>
              </a:buClr>
              <a:buSzPts val="168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4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Definitions</a:t>
            </a:r>
            <a:endParaRPr/>
          </a:p>
        </p:txBody>
      </p:sp>
      <p:sp>
        <p:nvSpPr>
          <p:cNvPr id="511" name="Google Shape;511;p43"/>
          <p:cNvSpPr/>
          <p:nvPr/>
        </p:nvSpPr>
        <p:spPr>
          <a:xfrm>
            <a:off x="570034" y="1556792"/>
            <a:ext cx="8145253" cy="381642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Communication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The imparting or exchanging of information by speaking, writing, or using some other medium.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Imparting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Make (information) known.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Exchange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An act of giving one thing and receiving another (especially of the same kind) in return.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Perception Filters</a:t>
            </a:r>
            <a:endParaRPr/>
          </a:p>
        </p:txBody>
      </p:sp>
      <p:pic>
        <p:nvPicPr>
          <p:cNvPr descr="filters (put on orange)_PP.eps" id="517" name="Google Shape;517;p44"/>
          <p:cNvPicPr preferRelativeResize="0"/>
          <p:nvPr>
            <p:ph idx="1" type="body"/>
          </p:nvPr>
        </p:nvPicPr>
        <p:blipFill rotWithShape="1">
          <a:blip r:embed="rId3">
            <a:alphaModFix/>
          </a:blip>
          <a:srcRect b="0" l="0" r="0" t="0"/>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45"/>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240"/>
              <a:buFont typeface="Arial"/>
              <a:buNone/>
            </a:pPr>
            <a:r>
              <a:rPr b="0" i="0" lang="en-GB" sz="3240" u="none" cap="none" strike="noStrike">
                <a:solidFill>
                  <a:schemeClr val="dk1"/>
                </a:solidFill>
                <a:latin typeface="Arial"/>
                <a:ea typeface="Arial"/>
                <a:cs typeface="Arial"/>
                <a:sym typeface="Arial"/>
              </a:rPr>
              <a:t>   People will see different things</a:t>
            </a:r>
            <a:endParaRPr/>
          </a:p>
        </p:txBody>
      </p:sp>
      <p:pic>
        <p:nvPicPr>
          <p:cNvPr descr="bird in the bush" id="524" name="Google Shape;524;p45"/>
          <p:cNvPicPr preferRelativeResize="0"/>
          <p:nvPr>
            <p:ph idx="1" type="body"/>
          </p:nvPr>
        </p:nvPicPr>
        <p:blipFill rotWithShape="1">
          <a:blip r:embed="rId3">
            <a:alphaModFix/>
          </a:blip>
          <a:srcRect b="0" l="0" r="0" t="0"/>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46"/>
          <p:cNvSpPr txBox="1"/>
          <p:nvPr>
            <p:ph type="title"/>
          </p:nvPr>
        </p:nvSpPr>
        <p:spPr>
          <a:xfrm>
            <a:off x="878904"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Types of communication</a:t>
            </a:r>
            <a:endParaRPr/>
          </a:p>
        </p:txBody>
      </p:sp>
      <p:pic>
        <p:nvPicPr>
          <p:cNvPr id="531" name="Google Shape;531;p46"/>
          <p:cNvPicPr preferRelativeResize="0"/>
          <p:nvPr/>
        </p:nvPicPr>
        <p:blipFill rotWithShape="1">
          <a:blip r:embed="rId3">
            <a:alphaModFix/>
          </a:blip>
          <a:srcRect b="0" l="0" r="0" t="0"/>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4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Impacts and Outcomes</a:t>
            </a:r>
            <a:endParaRPr/>
          </a:p>
        </p:txBody>
      </p:sp>
      <p:sp>
        <p:nvSpPr>
          <p:cNvPr id="537" name="Google Shape;537;p47"/>
          <p:cNvSpPr/>
          <p:nvPr/>
        </p:nvSpPr>
        <p:spPr>
          <a:xfrm>
            <a:off x="570034" y="1556792"/>
            <a:ext cx="8145253" cy="280831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38" name="Google Shape;538;p47"/>
          <p:cNvSpPr txBox="1"/>
          <p:nvPr>
            <p:ph idx="1" type="body"/>
          </p:nvPr>
        </p:nvSpPr>
        <p:spPr>
          <a:xfrm>
            <a:off x="683568" y="1600200"/>
            <a:ext cx="8003232" cy="45259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indent="-342900" lvl="0" marL="342900" marR="0" rtl="0" algn="l">
              <a:lnSpc>
                <a:spcPct val="100000"/>
              </a:lnSpc>
              <a:spcBef>
                <a:spcPts val="40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40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48"/>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45" name="Google Shape;545;p48"/>
          <p:cNvSpPr/>
          <p:nvPr/>
        </p:nvSpPr>
        <p:spPr>
          <a:xfrm>
            <a:off x="395536" y="1556792"/>
            <a:ext cx="8162394" cy="280831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46" name="Google Shape;546;p48"/>
          <p:cNvSpPr txBox="1"/>
          <p:nvPr>
            <p:ph idx="1" type="body"/>
          </p:nvPr>
        </p:nvSpPr>
        <p:spPr>
          <a:xfrm>
            <a:off x="457200" y="1600200"/>
            <a:ext cx="8147248"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lang="en-GB" sz="2000">
                <a:solidFill>
                  <a:schemeClr val="lt1"/>
                </a:solidFill>
              </a:rPr>
              <a:t>A defender stays on its defending try line whereas and he has to move forward.</a:t>
            </a:r>
            <a:endParaRPr/>
          </a:p>
        </p:txBody>
      </p:sp>
      <p:sp>
        <p:nvSpPr>
          <p:cNvPr id="547" name="Google Shape;547;p48"/>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49"/>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54" name="Google Shape;554;p49"/>
          <p:cNvSpPr/>
          <p:nvPr/>
        </p:nvSpPr>
        <p:spPr>
          <a:xfrm>
            <a:off x="467544" y="1556792"/>
            <a:ext cx="8145253" cy="280831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55" name="Google Shape;555;p49"/>
          <p:cNvSpPr txBox="1"/>
          <p:nvPr>
            <p:ph idx="1" type="body"/>
          </p:nvPr>
        </p:nvSpPr>
        <p:spPr>
          <a:xfrm>
            <a:off x="457200" y="1600200"/>
            <a:ext cx="8147248"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b="0" i="0" lang="en-GB" sz="2000" u="none" cap="none" strike="noStrike">
                <a:solidFill>
                  <a:schemeClr val="lt1"/>
                </a:solidFill>
                <a:latin typeface="Arial"/>
                <a:ea typeface="Arial"/>
                <a:cs typeface="Arial"/>
                <a:sym typeface="Arial"/>
              </a:rPr>
              <a:t>A player has not made it onside following a touch being made. They start to move forwards to make a touch.</a:t>
            </a:r>
            <a:endParaRPr/>
          </a:p>
        </p:txBody>
      </p:sp>
      <p:sp>
        <p:nvSpPr>
          <p:cNvPr id="556" name="Google Shape;556;p49"/>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5"/>
          <p:cNvSpPr txBox="1"/>
          <p:nvPr>
            <p:ph type="title"/>
          </p:nvPr>
        </p:nvSpPr>
        <p:spPr>
          <a:xfrm>
            <a:off x="917746" y="274638"/>
            <a:ext cx="6534573" cy="9431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Field of Play</a:t>
            </a:r>
            <a:endParaRPr/>
          </a:p>
        </p:txBody>
      </p:sp>
      <p:sp>
        <p:nvSpPr>
          <p:cNvPr id="115" name="Google Shape;115;p5"/>
          <p:cNvSpPr txBox="1"/>
          <p:nvPr/>
        </p:nvSpPr>
        <p:spPr>
          <a:xfrm>
            <a:off x="6975475" y="6397625"/>
            <a:ext cx="2133600" cy="457200"/>
          </a:xfrm>
          <a:prstGeom prst="rect">
            <a:avLst/>
          </a:prstGeom>
          <a:noFill/>
          <a:ln>
            <a:noFill/>
          </a:ln>
        </p:spPr>
        <p:txBody>
          <a:bodyPr anchorCtr="0" anchor="t" bIns="46800" lIns="90000" spcFirstLastPara="1" rIns="90000" wrap="square" tIns="46800">
            <a:noAutofit/>
          </a:bodyPr>
          <a:lstStyle/>
          <a:p>
            <a:pPr indent="0" lvl="0" marL="0" marR="0" rtl="0" algn="r">
              <a:lnSpc>
                <a:spcPct val="100000"/>
              </a:lnSpc>
              <a:spcBef>
                <a:spcPts val="0"/>
              </a:spcBef>
              <a:spcAft>
                <a:spcPts val="0"/>
              </a:spcAft>
              <a:buClr>
                <a:srgbClr val="003B76"/>
              </a:buClr>
              <a:buSzPts val="1000"/>
              <a:buFont typeface="Arial"/>
              <a:buNone/>
            </a:pPr>
            <a:fld id="{00000000-1234-1234-1234-123412341234}" type="slidenum">
              <a:rPr b="0" i="0" lang="en-GB" sz="1000" u="none" cap="none" strike="noStrike">
                <a:solidFill>
                  <a:srgbClr val="003B76"/>
                </a:solidFill>
                <a:latin typeface="Verdana"/>
                <a:ea typeface="Verdana"/>
                <a:cs typeface="Verdana"/>
                <a:sym typeface="Verdana"/>
              </a:rPr>
              <a:t>‹#›</a:t>
            </a:fld>
            <a:endParaRPr b="0" i="0" sz="1000" u="none" cap="none" strike="noStrike">
              <a:solidFill>
                <a:srgbClr val="003B76"/>
              </a:solidFill>
              <a:latin typeface="Verdana"/>
              <a:ea typeface="Verdana"/>
              <a:cs typeface="Verdana"/>
              <a:sym typeface="Verdana"/>
            </a:endParaRPr>
          </a:p>
        </p:txBody>
      </p:sp>
      <p:pic>
        <p:nvPicPr>
          <p:cNvPr id="116" name="Google Shape;116;p5"/>
          <p:cNvPicPr preferRelativeResize="0"/>
          <p:nvPr/>
        </p:nvPicPr>
        <p:blipFill>
          <a:blip r:embed="rId3">
            <a:alphaModFix/>
          </a:blip>
          <a:stretch>
            <a:fillRect/>
          </a:stretch>
        </p:blipFill>
        <p:spPr>
          <a:xfrm>
            <a:off x="152400" y="1370200"/>
            <a:ext cx="8156152" cy="53150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5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Summary</a:t>
            </a:r>
            <a:endParaRPr/>
          </a:p>
        </p:txBody>
      </p:sp>
      <p:sp>
        <p:nvSpPr>
          <p:cNvPr id="562" name="Google Shape;562;p5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dk1"/>
              </a:buClr>
              <a:buSzPts val="2800"/>
              <a:buFont typeface="Arial"/>
              <a:buNone/>
            </a:pPr>
            <a:r>
              <a:rPr b="0" i="0" lang="en-GB" sz="2800" u="none" cap="none" strike="noStrike">
                <a:solidFill>
                  <a:schemeClr val="dk1"/>
                </a:solidFill>
                <a:latin typeface="Arial"/>
                <a:ea typeface="Arial"/>
                <a:cs typeface="Arial"/>
                <a:sym typeface="Arial"/>
              </a:rPr>
              <a:t>Each action of communication has an outcome whether it be positive or negative. As referees we need to identify these early and manage them effectively.</a:t>
            </a:r>
            <a:endParaRPr/>
          </a:p>
          <a:p>
            <a:pPr indent="-342900" lvl="0" marL="342900" marR="0" rtl="0" algn="l">
              <a:lnSpc>
                <a:spcPct val="100000"/>
              </a:lnSpc>
              <a:spcBef>
                <a:spcPts val="56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a:p>
            <a:pPr indent="-342900" lvl="0" marL="342900" marR="0" rtl="0" algn="l">
              <a:lnSpc>
                <a:spcPct val="100000"/>
              </a:lnSpc>
              <a:spcBef>
                <a:spcPts val="560"/>
              </a:spcBef>
              <a:spcAft>
                <a:spcPts val="0"/>
              </a:spcAft>
              <a:buClr>
                <a:schemeClr val="dk1"/>
              </a:buClr>
              <a:buSzPts val="2800"/>
              <a:buFont typeface="Arial"/>
              <a:buNone/>
            </a:pPr>
            <a:r>
              <a:rPr b="0" i="0" lang="en-GB" sz="2800" u="none" cap="none" strike="noStrike">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5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Building Rapport</a:t>
            </a:r>
            <a:endParaRPr/>
          </a:p>
        </p:txBody>
      </p:sp>
      <p:sp>
        <p:nvSpPr>
          <p:cNvPr id="574" name="Google Shape;574;p52"/>
          <p:cNvSpPr/>
          <p:nvPr/>
        </p:nvSpPr>
        <p:spPr>
          <a:xfrm>
            <a:off x="827584" y="1844824"/>
            <a:ext cx="7046909"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How would you go about building rapport with players?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pic>
        <p:nvPicPr>
          <p:cNvPr id="580" name="Google Shape;580;p53"/>
          <p:cNvPicPr preferRelativeResize="0"/>
          <p:nvPr/>
        </p:nvPicPr>
        <p:blipFill rotWithShape="1">
          <a:blip r:embed="rId3">
            <a:alphaModFix/>
          </a:blip>
          <a:srcRect b="12201" l="0" r="0" t="12200"/>
          <a:stretch/>
        </p:blipFill>
        <p:spPr>
          <a:xfrm>
            <a:off x="827584" y="3482268"/>
            <a:ext cx="4572000" cy="2592288"/>
          </a:xfrm>
          <a:prstGeom prst="rect">
            <a:avLst/>
          </a:prstGeom>
          <a:noFill/>
          <a:ln>
            <a:noFill/>
          </a:ln>
        </p:spPr>
      </p:pic>
      <p:sp>
        <p:nvSpPr>
          <p:cNvPr id="581" name="Google Shape;581;p5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Common Sources of Conflict</a:t>
            </a:r>
            <a:endParaRPr/>
          </a:p>
        </p:txBody>
      </p:sp>
      <p:sp>
        <p:nvSpPr>
          <p:cNvPr id="582" name="Google Shape;582;p53"/>
          <p:cNvSpPr/>
          <p:nvPr/>
        </p:nvSpPr>
        <p:spPr>
          <a:xfrm>
            <a:off x="827584" y="1827068"/>
            <a:ext cx="7597325"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themselves and their lack of skill</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by the skill of the opposition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 rulings / actions performed by the referee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Players with limited knowledge about the game get frustrated with referee decisions as they don’t know the rules.</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5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Prevention is Best</a:t>
            </a:r>
            <a:endParaRPr/>
          </a:p>
        </p:txBody>
      </p:sp>
      <p:sp>
        <p:nvSpPr>
          <p:cNvPr id="589" name="Google Shape;589;p54"/>
          <p:cNvSpPr/>
          <p:nvPr/>
        </p:nvSpPr>
        <p:spPr>
          <a:xfrm>
            <a:off x="827584" y="1844824"/>
            <a:ext cx="8145253" cy="136815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So how can you ensure that you set the right mood/mind set to avoid conflict?</a:t>
            </a:r>
            <a:endParaRPr b="0" i="0" sz="1400" u="none" cap="none" strike="noStrike">
              <a:solidFill>
                <a:srgbClr val="000000"/>
              </a:solidFill>
              <a:latin typeface="Arial"/>
              <a:ea typeface="Arial"/>
              <a:cs typeface="Arial"/>
              <a:sym typeface="Arial"/>
            </a:endParaRPr>
          </a:p>
        </p:txBody>
      </p:sp>
      <p:pic>
        <p:nvPicPr>
          <p:cNvPr id="590" name="Google Shape;590;p54"/>
          <p:cNvPicPr preferRelativeResize="0"/>
          <p:nvPr/>
        </p:nvPicPr>
        <p:blipFill rotWithShape="1">
          <a:blip r:embed="rId3">
            <a:alphaModFix/>
          </a:blip>
          <a:srcRect b="0" l="0" r="0" t="0"/>
          <a:stretch/>
        </p:blipFill>
        <p:spPr>
          <a:xfrm>
            <a:off x="971600" y="3861048"/>
            <a:ext cx="1847850" cy="2466975"/>
          </a:xfrm>
          <a:prstGeom prst="rect">
            <a:avLst/>
          </a:prstGeom>
          <a:noFill/>
          <a:ln>
            <a:noFill/>
          </a:ln>
        </p:spPr>
      </p:pic>
      <p:sp>
        <p:nvSpPr>
          <p:cNvPr id="591" name="Google Shape;591;p54"/>
          <p:cNvSpPr txBox="1"/>
          <p:nvPr/>
        </p:nvSpPr>
        <p:spPr>
          <a:xfrm>
            <a:off x="971600" y="3508618"/>
            <a:ext cx="2736304"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Arial"/>
                <a:ea typeface="Arial"/>
                <a:cs typeface="Arial"/>
                <a:sym typeface="Arial"/>
              </a:rPr>
              <a:t>Positive Attitude</a:t>
            </a:r>
            <a:endParaRPr b="0" i="0" sz="1400" u="none" cap="none" strike="noStrike">
              <a:solidFill>
                <a:srgbClr val="000000"/>
              </a:solidFill>
              <a:latin typeface="Arial"/>
              <a:ea typeface="Arial"/>
              <a:cs typeface="Arial"/>
              <a:sym typeface="Arial"/>
            </a:endParaRPr>
          </a:p>
        </p:txBody>
      </p:sp>
      <p:pic>
        <p:nvPicPr>
          <p:cNvPr id="592" name="Google Shape;592;p54"/>
          <p:cNvPicPr preferRelativeResize="0"/>
          <p:nvPr/>
        </p:nvPicPr>
        <p:blipFill rotWithShape="1">
          <a:blip r:embed="rId4">
            <a:alphaModFix/>
          </a:blip>
          <a:srcRect b="0" l="0" r="0" t="0"/>
          <a:stretch/>
        </p:blipFill>
        <p:spPr>
          <a:xfrm>
            <a:off x="3635896" y="3789040"/>
            <a:ext cx="2133600" cy="1714500"/>
          </a:xfrm>
          <a:prstGeom prst="rect">
            <a:avLst/>
          </a:prstGeom>
          <a:noFill/>
          <a:ln>
            <a:noFill/>
          </a:ln>
        </p:spPr>
      </p:pic>
      <p:pic>
        <p:nvPicPr>
          <p:cNvPr id="593" name="Google Shape;593;p54"/>
          <p:cNvPicPr preferRelativeResize="0"/>
          <p:nvPr/>
        </p:nvPicPr>
        <p:blipFill rotWithShape="1">
          <a:blip r:embed="rId5">
            <a:alphaModFix/>
          </a:blip>
          <a:srcRect b="0" l="0" r="0" t="0"/>
          <a:stretch/>
        </p:blipFill>
        <p:spPr>
          <a:xfrm>
            <a:off x="6084168" y="3356992"/>
            <a:ext cx="2146124" cy="20608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pic>
        <p:nvPicPr>
          <p:cNvPr id="599" name="Google Shape;599;p55"/>
          <p:cNvPicPr preferRelativeResize="0"/>
          <p:nvPr/>
        </p:nvPicPr>
        <p:blipFill rotWithShape="1">
          <a:blip r:embed="rId3">
            <a:alphaModFix/>
          </a:blip>
          <a:srcRect b="0" l="0" r="0" t="0"/>
          <a:stretch/>
        </p:blipFill>
        <p:spPr>
          <a:xfrm>
            <a:off x="1043608" y="1628800"/>
            <a:ext cx="7237071" cy="3816424"/>
          </a:xfrm>
          <a:prstGeom prst="rect">
            <a:avLst/>
          </a:prstGeom>
          <a:noFill/>
          <a:ln>
            <a:noFill/>
          </a:ln>
        </p:spPr>
      </p:pic>
      <p:sp>
        <p:nvSpPr>
          <p:cNvPr id="600" name="Google Shape;600;p5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Tools to Handle Conflict</a:t>
            </a:r>
            <a:endParaRPr/>
          </a:p>
        </p:txBody>
      </p:sp>
      <p:sp>
        <p:nvSpPr>
          <p:cNvPr id="601" name="Google Shape;601;p55"/>
          <p:cNvSpPr/>
          <p:nvPr/>
        </p:nvSpPr>
        <p:spPr>
          <a:xfrm>
            <a:off x="827584" y="1844824"/>
            <a:ext cx="7845899" cy="136815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What options do you have to control misconduct or situations that are escalating?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5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Escalation Process</a:t>
            </a:r>
            <a:endParaRPr/>
          </a:p>
        </p:txBody>
      </p:sp>
      <p:pic>
        <p:nvPicPr>
          <p:cNvPr id="608" name="Google Shape;608;p56"/>
          <p:cNvPicPr preferRelativeResize="0"/>
          <p:nvPr/>
        </p:nvPicPr>
        <p:blipFill rotWithShape="1">
          <a:blip r:embed="rId3">
            <a:alphaModFix/>
          </a:blip>
          <a:srcRect b="0" l="0" r="0" t="0"/>
          <a:stretch/>
        </p:blipFill>
        <p:spPr>
          <a:xfrm>
            <a:off x="806896" y="1513840"/>
            <a:ext cx="6923228" cy="4431748"/>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57"/>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5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End of Game</a:t>
            </a:r>
            <a:endParaRPr/>
          </a:p>
        </p:txBody>
      </p:sp>
      <p:pic>
        <p:nvPicPr>
          <p:cNvPr descr="http://3.bp.blogspot.com/-DVUwukbcGqA/Uba3swbYdPI/AAAAAAAAADw/cL3wqUS-IVA/s1600/stop-button.jpg" id="620" name="Google Shape;620;p58"/>
          <p:cNvPicPr preferRelativeResize="0"/>
          <p:nvPr/>
        </p:nvPicPr>
        <p:blipFill rotWithShape="1">
          <a:blip r:embed="rId4">
            <a:alphaModFix/>
          </a:blip>
          <a:srcRect b="0" l="0" r="0" t="0"/>
          <a:stretch/>
        </p:blipFill>
        <p:spPr>
          <a:xfrm>
            <a:off x="7452320" y="1052736"/>
            <a:ext cx="1550988" cy="1421738"/>
          </a:xfrm>
          <a:prstGeom prst="rect">
            <a:avLst/>
          </a:prstGeom>
          <a:noFill/>
          <a:ln>
            <a:noFill/>
          </a:ln>
        </p:spPr>
      </p:pic>
      <p:sp>
        <p:nvSpPr>
          <p:cNvPr id="621" name="Google Shape;621;p58"/>
          <p:cNvSpPr/>
          <p:nvPr/>
        </p:nvSpPr>
        <p:spPr>
          <a:xfrm>
            <a:off x="899592" y="1366342"/>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at the end of half/full time hooter?</a:t>
            </a:r>
            <a:endParaRPr b="0" i="0" sz="1400" u="none" cap="none" strike="noStrike">
              <a:solidFill>
                <a:srgbClr val="000000"/>
              </a:solidFill>
              <a:latin typeface="Arial"/>
              <a:ea typeface="Arial"/>
              <a:cs typeface="Arial"/>
              <a:sym typeface="Arial"/>
            </a:endParaRPr>
          </a:p>
        </p:txBody>
      </p:sp>
      <p:pic>
        <p:nvPicPr>
          <p:cNvPr descr="http://www.google.co.uk/url?sa=i&amp;source=images&amp;cd=&amp;ved=0CAUQjBw&amp;url=https%3A%2F%2Frugbyasteroid.files.wordpress.com%2F2010%2F02%2Facme-thunderer-whistle.jpg&amp;ei=7skqVfKfNIfaOLqwgOgF&amp;psig=AFQjCNGxrimC1NPu36zYalWebOqHwSrG8A&amp;ust=1428953966953594" id="622" name="Google Shape;622;p58"/>
          <p:cNvPicPr preferRelativeResize="0"/>
          <p:nvPr/>
        </p:nvPicPr>
        <p:blipFill rotWithShape="1">
          <a:blip r:embed="rId5">
            <a:alphaModFix/>
          </a:blip>
          <a:srcRect b="0" l="0" r="0" t="0"/>
          <a:stretch/>
        </p:blipFill>
        <p:spPr>
          <a:xfrm>
            <a:off x="661496" y="2158430"/>
            <a:ext cx="2125885" cy="2125885"/>
          </a:xfrm>
          <a:prstGeom prst="rect">
            <a:avLst/>
          </a:prstGeom>
          <a:noFill/>
          <a:ln>
            <a:noFill/>
          </a:ln>
        </p:spPr>
      </p:pic>
      <p:sp>
        <p:nvSpPr>
          <p:cNvPr id="623" name="Google Shape;623;p58"/>
          <p:cNvSpPr/>
          <p:nvPr/>
        </p:nvSpPr>
        <p:spPr>
          <a:xfrm>
            <a:off x="899592" y="2366273"/>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if there is a penalty after the hooter?</a:t>
            </a:r>
            <a:endParaRPr b="0" i="0" sz="1400" u="none" cap="none" strike="noStrike">
              <a:solidFill>
                <a:srgbClr val="000000"/>
              </a:solidFill>
              <a:latin typeface="Arial"/>
              <a:ea typeface="Arial"/>
              <a:cs typeface="Arial"/>
              <a:sym typeface="Arial"/>
            </a:endParaRPr>
          </a:p>
        </p:txBody>
      </p:sp>
      <p:sp>
        <p:nvSpPr>
          <p:cNvPr id="624" name="Google Shape;624;p58"/>
          <p:cNvSpPr/>
          <p:nvPr/>
        </p:nvSpPr>
        <p:spPr>
          <a:xfrm>
            <a:off x="925136" y="3414611"/>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is the signal and whistle tone for end of half/game?</a:t>
            </a:r>
            <a:endParaRPr b="0" i="0" sz="1400" u="none" cap="none" strike="noStrike">
              <a:solidFill>
                <a:srgbClr val="000000"/>
              </a:solidFill>
              <a:latin typeface="Arial"/>
              <a:ea typeface="Arial"/>
              <a:cs typeface="Arial"/>
              <a:sym typeface="Arial"/>
            </a:endParaRPr>
          </a:p>
        </p:txBody>
      </p:sp>
      <p:pic>
        <p:nvPicPr>
          <p:cNvPr descr="http://www.buzzardrugby.co.uk/two/olympic/images/misc/knockout.gif" id="625" name="Google Shape;625;p58"/>
          <p:cNvPicPr preferRelativeResize="0"/>
          <p:nvPr/>
        </p:nvPicPr>
        <p:blipFill rotWithShape="1">
          <a:blip r:embed="rId6">
            <a:alphaModFix/>
          </a:blip>
          <a:srcRect b="0" l="0" r="0" t="0"/>
          <a:stretch/>
        </p:blipFill>
        <p:spPr>
          <a:xfrm>
            <a:off x="5076056" y="4284315"/>
            <a:ext cx="3467100" cy="1304925"/>
          </a:xfrm>
          <a:prstGeom prst="rect">
            <a:avLst/>
          </a:prstGeom>
          <a:noFill/>
          <a:ln>
            <a:noFill/>
          </a:ln>
        </p:spPr>
      </p:pic>
      <p:sp>
        <p:nvSpPr>
          <p:cNvPr id="626" name="Google Shape;626;p58"/>
          <p:cNvSpPr/>
          <p:nvPr/>
        </p:nvSpPr>
        <p:spPr>
          <a:xfrm>
            <a:off x="899592" y="4540733"/>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if it’s a knockout game and the scores are tied at full time?</a:t>
            </a:r>
            <a:endParaRPr b="0" i="0" sz="1400" u="none" cap="none" strike="noStrike">
              <a:solidFill>
                <a:srgbClr val="000000"/>
              </a:solidFill>
              <a:latin typeface="Arial"/>
              <a:ea typeface="Arial"/>
              <a:cs typeface="Arial"/>
              <a:sym typeface="Arial"/>
            </a:endParaRPr>
          </a:p>
        </p:txBody>
      </p:sp>
      <p:sp>
        <p:nvSpPr>
          <p:cNvPr id="627" name="Google Shape;627;p58"/>
          <p:cNvSpPr/>
          <p:nvPr/>
        </p:nvSpPr>
        <p:spPr>
          <a:xfrm>
            <a:off x="899592" y="5589240"/>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with the scorecard?</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5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lang="en-GB" sz="3600">
                <a:latin typeface="Calibri"/>
                <a:ea typeface="Calibri"/>
                <a:cs typeface="Calibri"/>
                <a:sym typeface="Calibri"/>
              </a:rPr>
              <a:t>Drop off</a:t>
            </a:r>
            <a:endParaRPr/>
          </a:p>
        </p:txBody>
      </p:sp>
      <p:sp>
        <p:nvSpPr>
          <p:cNvPr id="634" name="Google Shape;634;p59"/>
          <p:cNvSpPr/>
          <p:nvPr/>
        </p:nvSpPr>
        <p:spPr>
          <a:xfrm>
            <a:off x="919262" y="1610718"/>
            <a:ext cx="6934417" cy="407888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Remove 2 players from each team before starting the drop-off. </a:t>
            </a:r>
            <a:endParaRPr/>
          </a:p>
          <a:p>
            <a:pPr indent="0" lvl="0" marL="0" marR="0" rtl="0" algn="l">
              <a:lnSpc>
                <a:spcPct val="100000"/>
              </a:lnSpc>
              <a:spcBef>
                <a:spcPts val="0"/>
              </a:spcBef>
              <a:spcAft>
                <a:spcPts val="0"/>
              </a:spcAft>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Ratio: max 2 males &amp; mix</a:t>
            </a:r>
            <a:endParaRPr/>
          </a:p>
          <a:p>
            <a:pPr indent="0" lvl="0" marL="0" marR="0" rtl="0" algn="l">
              <a:lnSpc>
                <a:spcPct val="100000"/>
              </a:lnSpc>
              <a:spcBef>
                <a:spcPts val="0"/>
              </a:spcBef>
              <a:spcAft>
                <a:spcPts val="0"/>
              </a:spcAft>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After 2 minutes</a:t>
            </a:r>
            <a:endParaRPr/>
          </a:p>
          <a:p>
            <a:pPr indent="-457200" lvl="1"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The leading team wins the match</a:t>
            </a:r>
            <a:endParaRPr/>
          </a:p>
          <a:p>
            <a:pPr indent="-457200" lvl="1"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If the scores are tied</a:t>
            </a:r>
            <a:endParaRPr b="0" i="0" sz="2400" u="none" cap="none" strike="noStrike">
              <a:solidFill>
                <a:schemeClr val="lt1"/>
              </a:solidFill>
              <a:latin typeface="Arial"/>
              <a:ea typeface="Arial"/>
              <a:cs typeface="Arial"/>
              <a:sym typeface="Arial"/>
            </a:endParaRPr>
          </a:p>
          <a:p>
            <a:pPr indent="0" lvl="4" marL="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	- Remove a player from each team</a:t>
            </a:r>
            <a:endParaRPr/>
          </a:p>
          <a:p>
            <a:pPr indent="0" lvl="4" marL="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	- No time limit, the first team </a:t>
            </a:r>
            <a:br>
              <a:rPr b="0" i="0" lang="en-GB" sz="2400" u="none" cap="none" strike="noStrike">
                <a:solidFill>
                  <a:schemeClr val="lt1"/>
                </a:solidFill>
                <a:latin typeface="Arial"/>
                <a:ea typeface="Arial"/>
                <a:cs typeface="Arial"/>
                <a:sym typeface="Arial"/>
              </a:rPr>
            </a:br>
            <a:r>
              <a:rPr b="0" i="0" lang="en-GB" sz="2400" u="none" cap="none" strike="noStrike">
                <a:solidFill>
                  <a:schemeClr val="lt1"/>
                </a:solidFill>
                <a:latin typeface="Arial"/>
                <a:ea typeface="Arial"/>
                <a:cs typeface="Arial"/>
                <a:sym typeface="Arial"/>
              </a:rPr>
              <a:t>	who scores wins the match</a:t>
            </a:r>
            <a:endParaRPr/>
          </a:p>
        </p:txBody>
      </p:sp>
      <p:sp>
        <p:nvSpPr>
          <p:cNvPr id="635" name="Google Shape;635;p59"/>
          <p:cNvSpPr/>
          <p:nvPr/>
        </p:nvSpPr>
        <p:spPr>
          <a:xfrm>
            <a:off x="6503437" y="18455"/>
            <a:ext cx="1007706" cy="821506"/>
          </a:xfrm>
          <a:prstGeom prst="star5">
            <a:avLst>
              <a:gd fmla="val 19098" name="adj"/>
              <a:gd fmla="val 105146" name="hf"/>
              <a:gd fmla="val 110557" name="vf"/>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highlight>
                <a:srgbClr val="FF0000"/>
              </a:highlight>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Composition</a:t>
            </a:r>
            <a:endParaRPr/>
          </a:p>
        </p:txBody>
      </p:sp>
      <p:sp>
        <p:nvSpPr>
          <p:cNvPr id="122" name="Google Shape;122;p6"/>
          <p:cNvSpPr/>
          <p:nvPr/>
        </p:nvSpPr>
        <p:spPr>
          <a:xfrm>
            <a:off x="899592" y="1671099"/>
            <a:ext cx="7596338" cy="3702118"/>
          </a:xfrm>
          <a:prstGeom prst="rect">
            <a:avLst/>
          </a:prstGeom>
          <a:solidFill>
            <a:srgbClr val="17365D">
              <a:alpha val="35294"/>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long is a game of Touch?</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are the maximum number of people per side? (male/female &amp; mixed)</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many players do you need to start a game?</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6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13</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SPORTS OFFICIALS RESPONSIBILITES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61"/>
          <p:cNvSpPr/>
          <p:nvPr/>
        </p:nvSpPr>
        <p:spPr>
          <a:xfrm>
            <a:off x="827575" y="1844825"/>
            <a:ext cx="7623900" cy="174690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Our official responsibilities are to:</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lang="en-GB" sz="2400">
                <a:solidFill>
                  <a:schemeClr val="lt1"/>
                </a:solidFill>
                <a:latin typeface="Calibri"/>
                <a:ea typeface="Calibri"/>
                <a:cs typeface="Calibri"/>
                <a:sym typeface="Calibri"/>
              </a:rPr>
              <a:t>Safety of players &amp; referees</a:t>
            </a:r>
            <a:endParaRPr sz="2400">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Enforce the rules of Touch</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Facilitate the match</a:t>
            </a:r>
            <a:endParaRPr b="0" i="0" sz="1400" u="none" cap="none" strike="noStrike">
              <a:solidFill>
                <a:srgbClr val="000000"/>
              </a:solidFill>
              <a:latin typeface="Arial"/>
              <a:ea typeface="Arial"/>
              <a:cs typeface="Arial"/>
              <a:sym typeface="Arial"/>
            </a:endParaRPr>
          </a:p>
        </p:txBody>
      </p:sp>
      <p:sp>
        <p:nvSpPr>
          <p:cNvPr id="646" name="Google Shape;646;p6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Your Responsibilites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62"/>
          <p:cNvSpPr txBox="1"/>
          <p:nvPr/>
        </p:nvSpPr>
        <p:spPr>
          <a:xfrm>
            <a:off x="1881187" y="1067786"/>
            <a:ext cx="6629400" cy="5521927"/>
          </a:xfrm>
          <a:prstGeom prst="rect">
            <a:avLst/>
          </a:prstGeom>
          <a:noFill/>
          <a:ln>
            <a:noFill/>
          </a:ln>
        </p:spPr>
        <p:txBody>
          <a:bodyPr anchorCtr="0" anchor="t" bIns="46800" lIns="90000" spcFirstLastPara="1" rIns="90000" wrap="square" tIns="46800">
            <a:noAutofit/>
          </a:bodyPr>
          <a:lstStyle/>
          <a:p>
            <a:pPr indent="-91440" lvl="0" marL="0" marR="0" rtl="0" algn="l">
              <a:lnSpc>
                <a:spcPct val="100000"/>
              </a:lnSpc>
              <a:spcBef>
                <a:spcPts val="1200"/>
              </a:spcBef>
              <a:spcAft>
                <a:spcPts val="0"/>
              </a:spcAft>
              <a:buClr>
                <a:srgbClr val="000000"/>
              </a:buClr>
              <a:buSzPts val="1440"/>
              <a:buFont typeface="Noto Sans Symbols"/>
              <a:buChar char="■"/>
            </a:pPr>
            <a:r>
              <a:rPr b="0" i="0" lang="en-GB" sz="2400" u="none" cap="none" strike="noStrike">
                <a:solidFill>
                  <a:srgbClr val="000000"/>
                </a:solidFill>
                <a:latin typeface="Verdana"/>
                <a:ea typeface="Verdana"/>
                <a:cs typeface="Verdana"/>
                <a:sym typeface="Verdana"/>
              </a:rPr>
              <a:t> Level 5 : Practical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700"/>
              </a:spcBef>
              <a:spcAft>
                <a:spcPts val="0"/>
              </a:spcAft>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3300"/>
              </a:buClr>
              <a:buSzPts val="1440"/>
              <a:buFont typeface="Noto Sans Symbols"/>
              <a:buChar char="■"/>
            </a:pPr>
            <a:r>
              <a:rPr b="0" i="0" lang="en-GB" sz="2400" u="none" cap="none" strike="noStrike">
                <a:solidFill>
                  <a:srgbClr val="000000"/>
                </a:solidFill>
                <a:latin typeface="Verdana"/>
                <a:ea typeface="Verdana"/>
                <a:cs typeface="Verdana"/>
                <a:sym typeface="Verdana"/>
              </a:rPr>
              <a:t> Level 4 : Practical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FF00"/>
              </a:buClr>
              <a:buSzPts val="1440"/>
              <a:buFont typeface="Noto Sans Symbols"/>
              <a:buChar char="■"/>
            </a:pPr>
            <a:r>
              <a:rPr b="0" i="0" lang="en-GB" sz="2400" u="none" cap="none" strike="noStrike">
                <a:solidFill>
                  <a:srgbClr val="000000"/>
                </a:solidFill>
                <a:latin typeface="Verdana"/>
                <a:ea typeface="Verdana"/>
                <a:cs typeface="Verdana"/>
                <a:sym typeface="Verdana"/>
              </a:rPr>
              <a:t> Level 3 : Practical 	</a:t>
            </a:r>
            <a:endParaRPr b="0" i="0" sz="1400" u="none" cap="none" strike="noStrike">
              <a:solidFill>
                <a:srgbClr val="000000"/>
              </a:solidFill>
              <a:latin typeface="Arial"/>
              <a:ea typeface="Arial"/>
              <a:cs typeface="Arial"/>
              <a:sym typeface="Arial"/>
            </a:endParaRPr>
          </a:p>
          <a:p>
            <a:pPr indent="0" lvl="5" marL="2286000" marR="0" rtl="0" algn="l">
              <a:lnSpc>
                <a:spcPct val="100000"/>
              </a:lnSpc>
              <a:spcBef>
                <a:spcPts val="1200"/>
              </a:spcBef>
              <a:spcAft>
                <a:spcPts val="0"/>
              </a:spcAft>
              <a:buNone/>
            </a:pPr>
            <a:r>
              <a:rPr b="0" i="0" lang="en-GB" sz="1600" u="none" cap="none" strike="noStrike">
                <a:solidFill>
                  <a:srgbClr val="000000"/>
                </a:solidFill>
                <a:latin typeface="Verdana"/>
                <a:ea typeface="Verdana"/>
                <a:cs typeface="Verdana"/>
                <a:sym typeface="Verdana"/>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Clr>
                <a:schemeClr val="dk1"/>
              </a:buClr>
              <a:buSzPts val="2400"/>
              <a:buFont typeface="Arial"/>
              <a:buNone/>
            </a:pPr>
            <a:r>
              <a:t/>
            </a:r>
            <a:endParaRPr b="0" i="0" sz="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009999"/>
              </a:buClr>
              <a:buSzPts val="1440"/>
              <a:buFont typeface="Noto Sans Symbols"/>
              <a:buChar char="■"/>
            </a:pPr>
            <a:r>
              <a:rPr b="0" i="0" lang="en-GB" sz="2400" u="none" cap="none" strike="noStrike">
                <a:solidFill>
                  <a:srgbClr val="000000"/>
                </a:solidFill>
                <a:latin typeface="Verdana"/>
                <a:ea typeface="Verdana"/>
                <a:cs typeface="Verdana"/>
                <a:sym typeface="Verdana"/>
              </a:rPr>
              <a:t> Level 2 : Theory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20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0"/>
              </a:spcBef>
              <a:spcAft>
                <a:spcPts val="0"/>
              </a:spcAft>
              <a:buClr>
                <a:srgbClr val="1F497D"/>
              </a:buClr>
              <a:buSzPts val="1440"/>
              <a:buFont typeface="Noto Sans Symbols"/>
              <a:buChar char="■"/>
            </a:pPr>
            <a:r>
              <a:rPr b="0" i="0" lang="en-GB" sz="2400" u="none" cap="none" strike="noStrike">
                <a:solidFill>
                  <a:srgbClr val="000000"/>
                </a:solidFill>
                <a:latin typeface="Verdana"/>
                <a:ea typeface="Verdana"/>
                <a:cs typeface="Verdana"/>
                <a:sym typeface="Verdana"/>
              </a:rPr>
              <a:t> Leve1 1: Foundation</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654" name="Google Shape;654;p62"/>
          <p:cNvPicPr preferRelativeResize="0"/>
          <p:nvPr/>
        </p:nvPicPr>
        <p:blipFill rotWithShape="1">
          <a:blip r:embed="rId3">
            <a:alphaModFix/>
          </a:blip>
          <a:srcRect b="0" l="0" r="0" t="0"/>
          <a:stretch/>
        </p:blipFill>
        <p:spPr>
          <a:xfrm>
            <a:off x="294556" y="5553076"/>
            <a:ext cx="1524000" cy="1036637"/>
          </a:xfrm>
          <a:prstGeom prst="rect">
            <a:avLst/>
          </a:prstGeom>
          <a:noFill/>
          <a:ln>
            <a:noFill/>
          </a:ln>
        </p:spPr>
      </p:pic>
      <p:pic>
        <p:nvPicPr>
          <p:cNvPr id="655" name="Google Shape;655;p62"/>
          <p:cNvPicPr preferRelativeResize="0"/>
          <p:nvPr/>
        </p:nvPicPr>
        <p:blipFill rotWithShape="1">
          <a:blip r:embed="rId4">
            <a:alphaModFix/>
          </a:blip>
          <a:srcRect b="0" l="0" r="0" t="0"/>
          <a:stretch/>
        </p:blipFill>
        <p:spPr>
          <a:xfrm>
            <a:off x="357188" y="2087605"/>
            <a:ext cx="1547812" cy="1179513"/>
          </a:xfrm>
          <a:prstGeom prst="rect">
            <a:avLst/>
          </a:prstGeom>
          <a:noFill/>
          <a:ln>
            <a:noFill/>
          </a:ln>
        </p:spPr>
      </p:pic>
      <p:pic>
        <p:nvPicPr>
          <p:cNvPr id="656" name="Google Shape;656;p62"/>
          <p:cNvPicPr preferRelativeResize="0"/>
          <p:nvPr/>
        </p:nvPicPr>
        <p:blipFill rotWithShape="1">
          <a:blip r:embed="rId5">
            <a:alphaModFix/>
          </a:blip>
          <a:srcRect b="0" l="0" r="0" t="0"/>
          <a:stretch/>
        </p:blipFill>
        <p:spPr>
          <a:xfrm>
            <a:off x="419819" y="975604"/>
            <a:ext cx="1524000" cy="1190625"/>
          </a:xfrm>
          <a:prstGeom prst="rect">
            <a:avLst/>
          </a:prstGeom>
          <a:noFill/>
          <a:ln>
            <a:noFill/>
          </a:ln>
        </p:spPr>
      </p:pic>
      <p:pic>
        <p:nvPicPr>
          <p:cNvPr id="657" name="Google Shape;657;p62"/>
          <p:cNvPicPr preferRelativeResize="0"/>
          <p:nvPr/>
        </p:nvPicPr>
        <p:blipFill rotWithShape="1">
          <a:blip r:embed="rId6">
            <a:alphaModFix/>
          </a:blip>
          <a:srcRect b="0" l="0" r="0" t="0"/>
          <a:stretch/>
        </p:blipFill>
        <p:spPr>
          <a:xfrm>
            <a:off x="294556" y="4300495"/>
            <a:ext cx="1610444" cy="1187450"/>
          </a:xfrm>
          <a:prstGeom prst="rect">
            <a:avLst/>
          </a:prstGeom>
          <a:noFill/>
          <a:ln>
            <a:noFill/>
          </a:ln>
        </p:spPr>
      </p:pic>
      <p:pic>
        <p:nvPicPr>
          <p:cNvPr id="658" name="Google Shape;658;p62"/>
          <p:cNvPicPr preferRelativeResize="0"/>
          <p:nvPr/>
        </p:nvPicPr>
        <p:blipFill rotWithShape="1">
          <a:blip r:embed="rId7">
            <a:alphaModFix/>
          </a:blip>
          <a:srcRect b="0" l="0" r="0" t="0"/>
          <a:stretch/>
        </p:blipFill>
        <p:spPr>
          <a:xfrm>
            <a:off x="357188" y="3278230"/>
            <a:ext cx="1524000" cy="1100095"/>
          </a:xfrm>
          <a:prstGeom prst="rect">
            <a:avLst/>
          </a:prstGeom>
          <a:noFill/>
          <a:ln>
            <a:noFill/>
          </a:ln>
        </p:spPr>
      </p:pic>
      <p:sp>
        <p:nvSpPr>
          <p:cNvPr id="659" name="Google Shape;659;p62"/>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Calibri"/>
              <a:buNone/>
            </a:pPr>
            <a:r>
              <a:rPr b="1" i="0" lang="en-GB" sz="3600" u="none" cap="none" strike="noStrike">
                <a:solidFill>
                  <a:srgbClr val="000000"/>
                </a:solidFill>
                <a:latin typeface="Calibri"/>
                <a:ea typeface="Calibri"/>
                <a:cs typeface="Calibri"/>
                <a:sym typeface="Calibri"/>
              </a:rPr>
              <a:t>Touch Europe Referee Levels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6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b="1" lang="en-GB" sz="4000"/>
              <a:t>Touch Europe Referee Career Path</a:t>
            </a:r>
            <a:endParaRPr sz="4000"/>
          </a:p>
        </p:txBody>
      </p:sp>
      <p:sp>
        <p:nvSpPr>
          <p:cNvPr id="665" name="Google Shape;665;p63"/>
          <p:cNvSpPr/>
          <p:nvPr/>
        </p:nvSpPr>
        <p:spPr>
          <a:xfrm>
            <a:off x="645459" y="5272265"/>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L1</a:t>
            </a:r>
            <a:endParaRPr/>
          </a:p>
        </p:txBody>
      </p:sp>
      <p:sp>
        <p:nvSpPr>
          <p:cNvPr id="666" name="Google Shape;666;p63"/>
          <p:cNvSpPr/>
          <p:nvPr/>
        </p:nvSpPr>
        <p:spPr>
          <a:xfrm>
            <a:off x="645459" y="4389241"/>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L2</a:t>
            </a:r>
            <a:endParaRPr/>
          </a:p>
        </p:txBody>
      </p:sp>
      <p:sp>
        <p:nvSpPr>
          <p:cNvPr id="667" name="Google Shape;667;p63"/>
          <p:cNvSpPr/>
          <p:nvPr/>
        </p:nvSpPr>
        <p:spPr>
          <a:xfrm>
            <a:off x="645459" y="3506217"/>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Referee L3</a:t>
            </a:r>
            <a:endParaRPr/>
          </a:p>
        </p:txBody>
      </p:sp>
      <p:sp>
        <p:nvSpPr>
          <p:cNvPr id="668" name="Google Shape;668;p63"/>
          <p:cNvSpPr/>
          <p:nvPr/>
        </p:nvSpPr>
        <p:spPr>
          <a:xfrm>
            <a:off x="645459" y="2623193"/>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L4</a:t>
            </a:r>
            <a:endParaRPr/>
          </a:p>
        </p:txBody>
      </p:sp>
      <p:sp>
        <p:nvSpPr>
          <p:cNvPr id="669" name="Google Shape;669;p63"/>
          <p:cNvSpPr/>
          <p:nvPr/>
        </p:nvSpPr>
        <p:spPr>
          <a:xfrm>
            <a:off x="645458" y="1740169"/>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L5</a:t>
            </a:r>
            <a:endParaRPr/>
          </a:p>
        </p:txBody>
      </p:sp>
      <p:cxnSp>
        <p:nvCxnSpPr>
          <p:cNvPr id="670" name="Google Shape;670;p63"/>
          <p:cNvCxnSpPr>
            <a:stCxn id="665" idx="0"/>
            <a:endCxn id="666" idx="2"/>
          </p:cNvCxnSpPr>
          <p:nvPr/>
        </p:nvCxnSpPr>
        <p:spPr>
          <a:xfrm rot="10800000">
            <a:off x="1411942" y="4994465"/>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1" name="Google Shape;671;p63"/>
          <p:cNvCxnSpPr>
            <a:stCxn id="666" idx="0"/>
            <a:endCxn id="667" idx="2"/>
          </p:cNvCxnSpPr>
          <p:nvPr/>
        </p:nvCxnSpPr>
        <p:spPr>
          <a:xfrm rot="10800000">
            <a:off x="1411942" y="4111441"/>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2" name="Google Shape;672;p63"/>
          <p:cNvCxnSpPr>
            <a:stCxn id="667" idx="0"/>
            <a:endCxn id="668" idx="2"/>
          </p:cNvCxnSpPr>
          <p:nvPr/>
        </p:nvCxnSpPr>
        <p:spPr>
          <a:xfrm rot="10800000">
            <a:off x="1411942" y="3228417"/>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3" name="Google Shape;673;p63"/>
          <p:cNvCxnSpPr>
            <a:stCxn id="668" idx="0"/>
            <a:endCxn id="669" idx="2"/>
          </p:cNvCxnSpPr>
          <p:nvPr/>
        </p:nvCxnSpPr>
        <p:spPr>
          <a:xfrm rot="10800000">
            <a:off x="1411942" y="2345393"/>
            <a:ext cx="0" cy="277800"/>
          </a:xfrm>
          <a:prstGeom prst="straightConnector1">
            <a:avLst/>
          </a:prstGeom>
          <a:noFill/>
          <a:ln cap="flat" cmpd="sng" w="9525">
            <a:solidFill>
              <a:srgbClr val="4A7DBA"/>
            </a:solidFill>
            <a:prstDash val="solid"/>
            <a:round/>
            <a:headEnd len="sm" w="sm" type="none"/>
            <a:tailEnd len="med" w="med" type="triangle"/>
          </a:ln>
        </p:spPr>
      </p:cxnSp>
      <p:sp>
        <p:nvSpPr>
          <p:cNvPr id="674" name="Google Shape;674;p63"/>
          <p:cNvSpPr/>
          <p:nvPr/>
        </p:nvSpPr>
        <p:spPr>
          <a:xfrm>
            <a:off x="2944906"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L1</a:t>
            </a:r>
            <a:endParaRPr/>
          </a:p>
        </p:txBody>
      </p:sp>
      <p:sp>
        <p:nvSpPr>
          <p:cNvPr id="675" name="Google Shape;675;p63"/>
          <p:cNvSpPr/>
          <p:nvPr/>
        </p:nvSpPr>
        <p:spPr>
          <a:xfrm>
            <a:off x="2944906"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L2</a:t>
            </a:r>
            <a:endParaRPr/>
          </a:p>
        </p:txBody>
      </p:sp>
      <p:sp>
        <p:nvSpPr>
          <p:cNvPr id="676" name="Google Shape;676;p63"/>
          <p:cNvSpPr/>
          <p:nvPr/>
        </p:nvSpPr>
        <p:spPr>
          <a:xfrm>
            <a:off x="2944906"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Coach L3</a:t>
            </a:r>
            <a:endParaRPr/>
          </a:p>
        </p:txBody>
      </p:sp>
      <p:sp>
        <p:nvSpPr>
          <p:cNvPr id="677" name="Google Shape;677;p63"/>
          <p:cNvSpPr/>
          <p:nvPr/>
        </p:nvSpPr>
        <p:spPr>
          <a:xfrm>
            <a:off x="2944906" y="2623192"/>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L4</a:t>
            </a:r>
            <a:endParaRPr/>
          </a:p>
        </p:txBody>
      </p:sp>
      <p:sp>
        <p:nvSpPr>
          <p:cNvPr id="678" name="Google Shape;678;p63"/>
          <p:cNvSpPr/>
          <p:nvPr/>
        </p:nvSpPr>
        <p:spPr>
          <a:xfrm>
            <a:off x="2944905" y="1740168"/>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L5</a:t>
            </a:r>
            <a:endParaRPr/>
          </a:p>
        </p:txBody>
      </p:sp>
      <p:cxnSp>
        <p:nvCxnSpPr>
          <p:cNvPr id="679" name="Google Shape;679;p63"/>
          <p:cNvCxnSpPr>
            <a:stCxn id="674" idx="0"/>
            <a:endCxn id="675" idx="2"/>
          </p:cNvCxnSpPr>
          <p:nvPr/>
        </p:nvCxnSpPr>
        <p:spPr>
          <a:xfrm rot="10800000">
            <a:off x="3711389"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0" name="Google Shape;680;p63"/>
          <p:cNvCxnSpPr>
            <a:stCxn id="675" idx="0"/>
            <a:endCxn id="676" idx="2"/>
          </p:cNvCxnSpPr>
          <p:nvPr/>
        </p:nvCxnSpPr>
        <p:spPr>
          <a:xfrm rot="10800000">
            <a:off x="3711389" y="4111440"/>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1" name="Google Shape;681;p63"/>
          <p:cNvCxnSpPr>
            <a:stCxn id="676" idx="0"/>
            <a:endCxn id="677" idx="2"/>
          </p:cNvCxnSpPr>
          <p:nvPr/>
        </p:nvCxnSpPr>
        <p:spPr>
          <a:xfrm rot="10800000">
            <a:off x="3711389" y="3228416"/>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2" name="Google Shape;682;p63"/>
          <p:cNvCxnSpPr>
            <a:stCxn id="677" idx="0"/>
            <a:endCxn id="678" idx="2"/>
          </p:cNvCxnSpPr>
          <p:nvPr/>
        </p:nvCxnSpPr>
        <p:spPr>
          <a:xfrm rot="10800000">
            <a:off x="3711389" y="2345392"/>
            <a:ext cx="0" cy="277800"/>
          </a:xfrm>
          <a:prstGeom prst="straightConnector1">
            <a:avLst/>
          </a:prstGeom>
          <a:noFill/>
          <a:ln cap="flat" cmpd="sng" w="9525">
            <a:solidFill>
              <a:srgbClr val="4A7DBA"/>
            </a:solidFill>
            <a:prstDash val="solid"/>
            <a:round/>
            <a:headEnd len="sm" w="sm" type="none"/>
            <a:tailEnd len="med" w="med" type="triangle"/>
          </a:ln>
        </p:spPr>
      </p:cxnSp>
      <p:sp>
        <p:nvSpPr>
          <p:cNvPr id="683" name="Google Shape;683;p63"/>
          <p:cNvSpPr/>
          <p:nvPr/>
        </p:nvSpPr>
        <p:spPr>
          <a:xfrm>
            <a:off x="5141259"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Presenter L1</a:t>
            </a:r>
            <a:endParaRPr/>
          </a:p>
        </p:txBody>
      </p:sp>
      <p:sp>
        <p:nvSpPr>
          <p:cNvPr id="684" name="Google Shape;684;p63"/>
          <p:cNvSpPr/>
          <p:nvPr/>
        </p:nvSpPr>
        <p:spPr>
          <a:xfrm>
            <a:off x="5141259"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Presenter L1</a:t>
            </a:r>
            <a:endParaRPr/>
          </a:p>
        </p:txBody>
      </p:sp>
      <p:sp>
        <p:nvSpPr>
          <p:cNvPr id="685" name="Google Shape;685;p63"/>
          <p:cNvSpPr/>
          <p:nvPr/>
        </p:nvSpPr>
        <p:spPr>
          <a:xfrm>
            <a:off x="5141259"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Presenter L3</a:t>
            </a:r>
            <a:endParaRPr/>
          </a:p>
        </p:txBody>
      </p:sp>
      <p:cxnSp>
        <p:nvCxnSpPr>
          <p:cNvPr id="686" name="Google Shape;686;p63"/>
          <p:cNvCxnSpPr>
            <a:stCxn id="683" idx="0"/>
            <a:endCxn id="684" idx="2"/>
          </p:cNvCxnSpPr>
          <p:nvPr/>
        </p:nvCxnSpPr>
        <p:spPr>
          <a:xfrm rot="10800000">
            <a:off x="5907742"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7" name="Google Shape;687;p63"/>
          <p:cNvCxnSpPr>
            <a:stCxn id="684" idx="0"/>
            <a:endCxn id="685" idx="2"/>
          </p:cNvCxnSpPr>
          <p:nvPr/>
        </p:nvCxnSpPr>
        <p:spPr>
          <a:xfrm rot="10800000">
            <a:off x="5907742" y="4111440"/>
            <a:ext cx="0" cy="277800"/>
          </a:xfrm>
          <a:prstGeom prst="straightConnector1">
            <a:avLst/>
          </a:prstGeom>
          <a:noFill/>
          <a:ln cap="flat" cmpd="sng" w="9525">
            <a:solidFill>
              <a:srgbClr val="4A7DBA"/>
            </a:solidFill>
            <a:prstDash val="solid"/>
            <a:round/>
            <a:headEnd len="sm" w="sm" type="none"/>
            <a:tailEnd len="med" w="med" type="triangle"/>
          </a:ln>
        </p:spPr>
      </p:cxnSp>
      <p:sp>
        <p:nvSpPr>
          <p:cNvPr id="688" name="Google Shape;688;p63"/>
          <p:cNvSpPr/>
          <p:nvPr/>
        </p:nvSpPr>
        <p:spPr>
          <a:xfrm>
            <a:off x="5141258" y="2596804"/>
            <a:ext cx="1532965" cy="605117"/>
          </a:xfrm>
          <a:prstGeom prst="roundRect">
            <a:avLst>
              <a:gd fmla="val 16667" name="adj"/>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Presenter Recapt</a:t>
            </a:r>
            <a:endParaRPr b="0" i="0" sz="1400" u="none" cap="none" strike="noStrike">
              <a:solidFill>
                <a:schemeClr val="dk1"/>
              </a:solidFill>
              <a:latin typeface="Arial"/>
              <a:ea typeface="Arial"/>
              <a:cs typeface="Arial"/>
              <a:sym typeface="Arial"/>
            </a:endParaRPr>
          </a:p>
        </p:txBody>
      </p:sp>
      <p:sp>
        <p:nvSpPr>
          <p:cNvPr id="689" name="Google Shape;689;p63"/>
          <p:cNvSpPr/>
          <p:nvPr/>
        </p:nvSpPr>
        <p:spPr>
          <a:xfrm>
            <a:off x="7287880" y="4389240"/>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NDR</a:t>
            </a:r>
            <a:endParaRPr/>
          </a:p>
        </p:txBody>
      </p:sp>
      <p:sp>
        <p:nvSpPr>
          <p:cNvPr id="690" name="Google Shape;690;p63"/>
          <p:cNvSpPr/>
          <p:nvPr/>
        </p:nvSpPr>
        <p:spPr>
          <a:xfrm>
            <a:off x="7287881" y="1304079"/>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EDR</a:t>
            </a:r>
            <a:endParaRPr/>
          </a:p>
        </p:txBody>
      </p:sp>
      <p:sp>
        <p:nvSpPr>
          <p:cNvPr id="691" name="Google Shape;691;p63"/>
          <p:cNvSpPr txBox="1"/>
          <p:nvPr/>
        </p:nvSpPr>
        <p:spPr>
          <a:xfrm>
            <a:off x="645458"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Referee</a:t>
            </a:r>
            <a:endParaRPr/>
          </a:p>
        </p:txBody>
      </p:sp>
      <p:sp>
        <p:nvSpPr>
          <p:cNvPr id="692" name="Google Shape;692;p63"/>
          <p:cNvSpPr txBox="1"/>
          <p:nvPr/>
        </p:nvSpPr>
        <p:spPr>
          <a:xfrm>
            <a:off x="2944905"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Coach</a:t>
            </a:r>
            <a:endParaRPr/>
          </a:p>
        </p:txBody>
      </p:sp>
      <p:sp>
        <p:nvSpPr>
          <p:cNvPr id="693" name="Google Shape;693;p63"/>
          <p:cNvSpPr txBox="1"/>
          <p:nvPr/>
        </p:nvSpPr>
        <p:spPr>
          <a:xfrm>
            <a:off x="5141257"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Presenter</a:t>
            </a:r>
            <a:endParaRPr b="0" i="0" sz="1400" u="none" cap="none" strike="noStrike">
              <a:solidFill>
                <a:schemeClr val="dk1"/>
              </a:solidFill>
              <a:latin typeface="Arial"/>
              <a:ea typeface="Arial"/>
              <a:cs typeface="Arial"/>
              <a:sym typeface="Arial"/>
            </a:endParaRPr>
          </a:p>
        </p:txBody>
      </p:sp>
      <p:cxnSp>
        <p:nvCxnSpPr>
          <p:cNvPr id="694" name="Google Shape;694;p63"/>
          <p:cNvCxnSpPr/>
          <p:nvPr/>
        </p:nvCxnSpPr>
        <p:spPr>
          <a:xfrm>
            <a:off x="2570673" y="1587265"/>
            <a:ext cx="0" cy="4966041"/>
          </a:xfrm>
          <a:prstGeom prst="straightConnector1">
            <a:avLst/>
          </a:prstGeom>
          <a:noFill/>
          <a:ln cap="flat" cmpd="sng" w="9525">
            <a:solidFill>
              <a:srgbClr val="4A7DBA"/>
            </a:solidFill>
            <a:prstDash val="dash"/>
            <a:round/>
            <a:headEnd len="sm" w="sm" type="none"/>
            <a:tailEnd len="sm" w="sm" type="none"/>
          </a:ln>
        </p:spPr>
      </p:cxnSp>
      <p:cxnSp>
        <p:nvCxnSpPr>
          <p:cNvPr id="695" name="Google Shape;695;p63"/>
          <p:cNvCxnSpPr/>
          <p:nvPr/>
        </p:nvCxnSpPr>
        <p:spPr>
          <a:xfrm>
            <a:off x="4853797" y="1544210"/>
            <a:ext cx="0" cy="4966041"/>
          </a:xfrm>
          <a:prstGeom prst="straightConnector1">
            <a:avLst/>
          </a:prstGeom>
          <a:noFill/>
          <a:ln cap="flat" cmpd="sng" w="9525">
            <a:solidFill>
              <a:srgbClr val="4A7DBA"/>
            </a:solidFill>
            <a:prstDash val="dash"/>
            <a:round/>
            <a:headEnd len="sm" w="sm" type="none"/>
            <a:tailEnd len="sm" w="sm" type="none"/>
          </a:ln>
        </p:spPr>
      </p:cxnSp>
      <p:cxnSp>
        <p:nvCxnSpPr>
          <p:cNvPr id="696" name="Google Shape;696;p63"/>
          <p:cNvCxnSpPr/>
          <p:nvPr/>
        </p:nvCxnSpPr>
        <p:spPr>
          <a:xfrm>
            <a:off x="6924137" y="1587264"/>
            <a:ext cx="0" cy="4966041"/>
          </a:xfrm>
          <a:prstGeom prst="straightConnector1">
            <a:avLst/>
          </a:prstGeom>
          <a:noFill/>
          <a:ln cap="flat" cmpd="sng" w="9525">
            <a:solidFill>
              <a:srgbClr val="4A7DBA"/>
            </a:solidFill>
            <a:prstDash val="dash"/>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7"/>
          <p:cNvPicPr preferRelativeResize="0"/>
          <p:nvPr/>
        </p:nvPicPr>
        <p:blipFill rotWithShape="1">
          <a:blip r:embed="rId3">
            <a:alphaModFix/>
          </a:blip>
          <a:srcRect b="0" l="0" r="0" t="0"/>
          <a:stretch/>
        </p:blipFill>
        <p:spPr>
          <a:xfrm>
            <a:off x="4322733" y="4798458"/>
            <a:ext cx="2435008" cy="1280343"/>
          </a:xfrm>
          <a:prstGeom prst="rect">
            <a:avLst/>
          </a:prstGeom>
          <a:noFill/>
          <a:ln>
            <a:noFill/>
          </a:ln>
        </p:spPr>
      </p:pic>
      <p:pic>
        <p:nvPicPr>
          <p:cNvPr descr="RÃ©sultat de recherche d'images pour &quot;lunette sport&quot;" id="128" name="Google Shape;128;p7"/>
          <p:cNvPicPr preferRelativeResize="0"/>
          <p:nvPr/>
        </p:nvPicPr>
        <p:blipFill rotWithShape="1">
          <a:blip r:embed="rId4">
            <a:alphaModFix/>
          </a:blip>
          <a:srcRect b="0" l="0" r="0" t="0"/>
          <a:stretch/>
        </p:blipFill>
        <p:spPr>
          <a:xfrm>
            <a:off x="2180955" y="4851818"/>
            <a:ext cx="2317037" cy="1419712"/>
          </a:xfrm>
          <a:prstGeom prst="rect">
            <a:avLst/>
          </a:prstGeom>
          <a:noFill/>
          <a:ln>
            <a:noFill/>
          </a:ln>
        </p:spPr>
      </p:pic>
      <p:sp>
        <p:nvSpPr>
          <p:cNvPr id="129" name="Google Shape;129;p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Player Attire and Safety</a:t>
            </a:r>
            <a:endParaRPr/>
          </a:p>
        </p:txBody>
      </p:sp>
      <p:sp>
        <p:nvSpPr>
          <p:cNvPr id="130" name="Google Shape;130;p7"/>
          <p:cNvSpPr/>
          <p:nvPr/>
        </p:nvSpPr>
        <p:spPr>
          <a:xfrm>
            <a:off x="827584" y="1387245"/>
            <a:ext cx="8145253" cy="946677"/>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Which of the following items are allowed?</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When should these items be controlled?</a:t>
            </a:r>
            <a:endParaRPr b="0" i="0" sz="1400" u="none" cap="none" strike="noStrike">
              <a:solidFill>
                <a:srgbClr val="000000"/>
              </a:solidFill>
              <a:latin typeface="Arial"/>
              <a:ea typeface="Arial"/>
              <a:cs typeface="Arial"/>
              <a:sym typeface="Arial"/>
            </a:endParaRPr>
          </a:p>
        </p:txBody>
      </p:sp>
      <p:pic>
        <p:nvPicPr>
          <p:cNvPr id="131" name="Google Shape;131;p7"/>
          <p:cNvPicPr preferRelativeResize="0"/>
          <p:nvPr/>
        </p:nvPicPr>
        <p:blipFill rotWithShape="1">
          <a:blip r:embed="rId5">
            <a:alphaModFix/>
          </a:blip>
          <a:srcRect b="0" l="0" r="0" t="0"/>
          <a:stretch/>
        </p:blipFill>
        <p:spPr>
          <a:xfrm>
            <a:off x="514356" y="2538862"/>
            <a:ext cx="2466975" cy="1847850"/>
          </a:xfrm>
          <a:prstGeom prst="rect">
            <a:avLst/>
          </a:prstGeom>
          <a:noFill/>
          <a:ln>
            <a:noFill/>
          </a:ln>
        </p:spPr>
      </p:pic>
      <p:pic>
        <p:nvPicPr>
          <p:cNvPr id="132" name="Google Shape;132;p7"/>
          <p:cNvPicPr preferRelativeResize="0"/>
          <p:nvPr/>
        </p:nvPicPr>
        <p:blipFill rotWithShape="1">
          <a:blip r:embed="rId6">
            <a:alphaModFix/>
          </a:blip>
          <a:srcRect b="0" l="0" r="0" t="0"/>
          <a:stretch/>
        </p:blipFill>
        <p:spPr>
          <a:xfrm>
            <a:off x="3339473" y="2358224"/>
            <a:ext cx="2362572" cy="2362572"/>
          </a:xfrm>
          <a:prstGeom prst="rect">
            <a:avLst/>
          </a:prstGeom>
          <a:noFill/>
          <a:ln>
            <a:noFill/>
          </a:ln>
        </p:spPr>
      </p:pic>
      <p:pic>
        <p:nvPicPr>
          <p:cNvPr id="133" name="Google Shape;133;p7"/>
          <p:cNvPicPr preferRelativeResize="0"/>
          <p:nvPr/>
        </p:nvPicPr>
        <p:blipFill rotWithShape="1">
          <a:blip r:embed="rId7">
            <a:alphaModFix/>
          </a:blip>
          <a:srcRect b="0" l="0" r="0" t="0"/>
          <a:stretch/>
        </p:blipFill>
        <p:spPr>
          <a:xfrm>
            <a:off x="6261694" y="2449517"/>
            <a:ext cx="2381250" cy="1933575"/>
          </a:xfrm>
          <a:prstGeom prst="rect">
            <a:avLst/>
          </a:prstGeom>
          <a:noFill/>
          <a:ln>
            <a:noFill/>
          </a:ln>
        </p:spPr>
      </p:pic>
      <p:pic>
        <p:nvPicPr>
          <p:cNvPr id="134" name="Google Shape;134;p7"/>
          <p:cNvPicPr preferRelativeResize="0"/>
          <p:nvPr/>
        </p:nvPicPr>
        <p:blipFill rotWithShape="1">
          <a:blip r:embed="rId8">
            <a:alphaModFix/>
          </a:blip>
          <a:srcRect b="0" l="0" r="0" t="0"/>
          <a:stretch/>
        </p:blipFill>
        <p:spPr>
          <a:xfrm>
            <a:off x="240672" y="4746584"/>
            <a:ext cx="1593521" cy="1804984"/>
          </a:xfrm>
          <a:prstGeom prst="rect">
            <a:avLst/>
          </a:prstGeom>
          <a:noFill/>
          <a:ln>
            <a:noFill/>
          </a:ln>
        </p:spPr>
      </p:pic>
      <p:pic>
        <p:nvPicPr>
          <p:cNvPr id="135" name="Google Shape;135;p7"/>
          <p:cNvPicPr preferRelativeResize="0"/>
          <p:nvPr/>
        </p:nvPicPr>
        <p:blipFill rotWithShape="1">
          <a:blip r:embed="rId9">
            <a:alphaModFix/>
          </a:blip>
          <a:srcRect b="0" l="0" r="0" t="0"/>
          <a:stretch/>
        </p:blipFill>
        <p:spPr>
          <a:xfrm>
            <a:off x="2714411" y="5753619"/>
            <a:ext cx="741325" cy="721816"/>
          </a:xfrm>
          <a:prstGeom prst="rect">
            <a:avLst/>
          </a:prstGeom>
          <a:noFill/>
          <a:ln>
            <a:noFill/>
          </a:ln>
        </p:spPr>
      </p:pic>
      <p:pic>
        <p:nvPicPr>
          <p:cNvPr id="136" name="Google Shape;136;p7"/>
          <p:cNvPicPr preferRelativeResize="0"/>
          <p:nvPr/>
        </p:nvPicPr>
        <p:blipFill rotWithShape="1">
          <a:blip r:embed="rId10">
            <a:alphaModFix/>
          </a:blip>
          <a:srcRect b="0" l="0" r="0" t="0"/>
          <a:stretch/>
        </p:blipFill>
        <p:spPr>
          <a:xfrm>
            <a:off x="176365" y="3514177"/>
            <a:ext cx="785282" cy="868915"/>
          </a:xfrm>
          <a:prstGeom prst="rect">
            <a:avLst/>
          </a:prstGeom>
          <a:noFill/>
          <a:ln>
            <a:noFill/>
          </a:ln>
        </p:spPr>
      </p:pic>
      <p:pic>
        <p:nvPicPr>
          <p:cNvPr id="137" name="Google Shape;137;p7"/>
          <p:cNvPicPr preferRelativeResize="0"/>
          <p:nvPr/>
        </p:nvPicPr>
        <p:blipFill rotWithShape="1">
          <a:blip r:embed="rId10">
            <a:alphaModFix/>
          </a:blip>
          <a:srcRect b="0" l="0" r="0" t="0"/>
          <a:stretch/>
        </p:blipFill>
        <p:spPr>
          <a:xfrm>
            <a:off x="2946832" y="3778998"/>
            <a:ext cx="785282" cy="868915"/>
          </a:xfrm>
          <a:prstGeom prst="rect">
            <a:avLst/>
          </a:prstGeom>
          <a:noFill/>
          <a:ln>
            <a:noFill/>
          </a:ln>
        </p:spPr>
      </p:pic>
      <p:pic>
        <p:nvPicPr>
          <p:cNvPr id="138" name="Google Shape;138;p7"/>
          <p:cNvPicPr preferRelativeResize="0"/>
          <p:nvPr/>
        </p:nvPicPr>
        <p:blipFill rotWithShape="1">
          <a:blip r:embed="rId10">
            <a:alphaModFix/>
          </a:blip>
          <a:srcRect b="0" l="0" r="0" t="0"/>
          <a:stretch/>
        </p:blipFill>
        <p:spPr>
          <a:xfrm>
            <a:off x="7150629" y="3844439"/>
            <a:ext cx="785282" cy="868915"/>
          </a:xfrm>
          <a:prstGeom prst="rect">
            <a:avLst/>
          </a:prstGeom>
          <a:noFill/>
          <a:ln>
            <a:noFill/>
          </a:ln>
        </p:spPr>
      </p:pic>
      <p:pic>
        <p:nvPicPr>
          <p:cNvPr id="139" name="Google Shape;139;p7"/>
          <p:cNvPicPr preferRelativeResize="0"/>
          <p:nvPr/>
        </p:nvPicPr>
        <p:blipFill rotWithShape="1">
          <a:blip r:embed="rId10">
            <a:alphaModFix/>
          </a:blip>
          <a:srcRect b="0" l="0" r="0" t="0"/>
          <a:stretch/>
        </p:blipFill>
        <p:spPr>
          <a:xfrm>
            <a:off x="-41254" y="5319161"/>
            <a:ext cx="785282" cy="868915"/>
          </a:xfrm>
          <a:prstGeom prst="rect">
            <a:avLst/>
          </a:prstGeom>
          <a:noFill/>
          <a:ln>
            <a:noFill/>
          </a:ln>
        </p:spPr>
      </p:pic>
      <p:pic>
        <p:nvPicPr>
          <p:cNvPr id="140" name="Google Shape;140;p7"/>
          <p:cNvPicPr preferRelativeResize="0"/>
          <p:nvPr/>
        </p:nvPicPr>
        <p:blipFill rotWithShape="1">
          <a:blip r:embed="rId9">
            <a:alphaModFix/>
          </a:blip>
          <a:srcRect b="0" l="0" r="0" t="0"/>
          <a:stretch/>
        </p:blipFill>
        <p:spPr>
          <a:xfrm>
            <a:off x="5144230" y="5470755"/>
            <a:ext cx="741325" cy="7218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8"/>
          <p:cNvPicPr preferRelativeResize="0"/>
          <p:nvPr/>
        </p:nvPicPr>
        <p:blipFill rotWithShape="1">
          <a:blip r:embed="rId3">
            <a:alphaModFix/>
          </a:blip>
          <a:srcRect b="0" l="0" r="0" t="0"/>
          <a:stretch/>
        </p:blipFill>
        <p:spPr>
          <a:xfrm>
            <a:off x="1238250" y="620688"/>
            <a:ext cx="6142062" cy="6142062"/>
          </a:xfrm>
          <a:prstGeom prst="rect">
            <a:avLst/>
          </a:prstGeom>
          <a:noFill/>
          <a:ln>
            <a:noFill/>
          </a:ln>
        </p:spPr>
      </p:pic>
      <p:sp>
        <p:nvSpPr>
          <p:cNvPr id="146" name="Google Shape;146;p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The Ball</a:t>
            </a:r>
            <a:endParaRPr/>
          </a:p>
        </p:txBody>
      </p:sp>
      <p:sp>
        <p:nvSpPr>
          <p:cNvPr id="147" name="Google Shape;147;p8"/>
          <p:cNvSpPr/>
          <p:nvPr/>
        </p:nvSpPr>
        <p:spPr>
          <a:xfrm>
            <a:off x="787243" y="3302750"/>
            <a:ext cx="8145253" cy="129614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Touch ball must  be approved by FIT. </a:t>
            </a:r>
            <a:br>
              <a:rPr b="0" i="0" lang="en-GB" sz="2400" u="none" cap="none" strike="noStrike">
                <a:solidFill>
                  <a:schemeClr val="lt1"/>
                </a:solidFill>
                <a:latin typeface="Calibri"/>
                <a:ea typeface="Calibri"/>
                <a:cs typeface="Calibri"/>
                <a:sym typeface="Calibri"/>
              </a:rPr>
            </a:br>
            <a:r>
              <a:rPr b="0" i="0" lang="en-GB" sz="2400" u="none" cap="none" strike="noStrike">
                <a:solidFill>
                  <a:schemeClr val="lt1"/>
                </a:solidFill>
                <a:latin typeface="Calibri"/>
                <a:ea typeface="Calibri"/>
                <a:cs typeface="Calibri"/>
                <a:sym typeface="Calibri"/>
              </a:rPr>
              <a:t>Size 4 is approximately the same.</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128337" y="1544040"/>
            <a:ext cx="2856910"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6600" u="none" cap="none" strike="noStrike">
                <a:solidFill>
                  <a:schemeClr val="dk1"/>
                </a:solidFill>
                <a:latin typeface="Arial"/>
                <a:ea typeface="Arial"/>
                <a:cs typeface="Arial"/>
                <a:sym typeface="Arial"/>
              </a:rPr>
              <a:t>Size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Bronwyn Wake</dc:creator>
</cp:coreProperties>
</file>