
<file path=[Content_Types].xml><?xml version="1.0" encoding="utf-8"?>
<Types xmlns="http://schemas.openxmlformats.org/package/2006/content-types">
  <Default Extension="bin" ContentType="application/vnd.openxmlformats-officedocument.oleObject"/>
  <Default Extension="gif" ContentType="image/gi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1" r:id="rId1"/>
  </p:sldMasterIdLst>
  <p:notesMasterIdLst>
    <p:notesMasterId r:id="rId65"/>
  </p:notesMasterIdLst>
  <p:sldIdLst>
    <p:sldId id="256" r:id="rId2"/>
    <p:sldId id="257" r:id="rId3"/>
    <p:sldId id="258" r:id="rId4"/>
    <p:sldId id="259" r:id="rId5"/>
    <p:sldId id="260" r:id="rId6"/>
    <p:sldId id="261" r:id="rId7"/>
    <p:sldId id="262" r:id="rId8"/>
    <p:sldId id="320"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21" r:id="rId60"/>
    <p:sldId id="314" r:id="rId61"/>
    <p:sldId id="315" r:id="rId62"/>
    <p:sldId id="317" r:id="rId63"/>
    <p:sldId id="319" r:id="rId64"/>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5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FE78567-32EE-49B1-B4ED-253659D2DF60}">
  <a:tblStyle styleId="{6FE78567-32EE-49B1-B4ED-253659D2DF60}" styleName="Table_0">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CF4"/>
          </a:solidFill>
        </a:fill>
      </a:tcStyle>
    </a:wholeTbl>
    <a:band1H>
      <a:tcTxStyle/>
      <a:tcStyle>
        <a:tcBdr/>
        <a:fill>
          <a:solidFill>
            <a:srgbClr val="CFD7E7"/>
          </a:solidFill>
        </a:fill>
      </a:tcStyle>
    </a:band1H>
    <a:band2H>
      <a:tcTxStyle/>
      <a:tcStyle>
        <a:tcBdr/>
      </a:tcStyle>
    </a:band2H>
    <a:band1V>
      <a:tcTxStyle/>
      <a:tcStyle>
        <a:tcBdr/>
        <a:fill>
          <a:solidFill>
            <a:srgbClr val="CFD7E7"/>
          </a:solidFill>
        </a:fill>
      </a:tcStyle>
    </a:band1V>
    <a:band2V>
      <a:tcTxStyle/>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 styleId="{76BEE89C-0D4F-4F47-8D5D-D7F0E64E2907}" styleName="Table_1">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F1F5"/>
          </a:solidFill>
        </a:fill>
      </a:tcStyle>
    </a:wholeTbl>
    <a:band1H>
      <a:tcTxStyle/>
      <a:tcStyle>
        <a:tcBdr/>
        <a:fill>
          <a:solidFill>
            <a:srgbClr val="CEE2EA"/>
          </a:solidFill>
        </a:fill>
      </a:tcStyle>
    </a:band1H>
    <a:band2H>
      <a:tcTxStyle/>
      <a:tcStyle>
        <a:tcBdr/>
      </a:tcStyle>
    </a:band2H>
    <a:band1V>
      <a:tcTxStyle/>
      <a:tcStyle>
        <a:tcBdr/>
        <a:fill>
          <a:solidFill>
            <a:srgbClr val="CEE2EA"/>
          </a:solidFill>
        </a:fill>
      </a:tcStyle>
    </a:band1V>
    <a:band2V>
      <a:tcTxStyle/>
      <a:tcStyle>
        <a:tcBdr/>
      </a:tcStyle>
    </a:band2V>
    <a:lastCol>
      <a:tcTxStyle b="on" i="off">
        <a:font>
          <a:latin typeface="Arial"/>
          <a:ea typeface="Arial"/>
          <a:cs typeface="Arial"/>
        </a:font>
        <a:schemeClr val="lt1"/>
      </a:tcTxStyle>
      <a:tcStyle>
        <a:tcBdr/>
        <a:fill>
          <a:solidFill>
            <a:schemeClr val="accent5"/>
          </a:solidFill>
        </a:fill>
      </a:tcStyle>
    </a:lastCol>
    <a:firstCol>
      <a:tcTxStyle b="on" i="off">
        <a:font>
          <a:latin typeface="Arial"/>
          <a:ea typeface="Arial"/>
          <a:cs typeface="Arial"/>
        </a:font>
        <a:schemeClr val="lt1"/>
      </a:tcTxStyle>
      <a:tcStyle>
        <a:tcBdr/>
        <a:fill>
          <a:solidFill>
            <a:schemeClr val="accent5"/>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5"/>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5"/>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937" autoAdjust="0"/>
  </p:normalViewPr>
  <p:slideViewPr>
    <p:cSldViewPr snapToGrid="0">
      <p:cViewPr varScale="1">
        <p:scale>
          <a:sx n="94" d="100"/>
          <a:sy n="94" d="100"/>
        </p:scale>
        <p:origin x="209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8499805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p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 name="Google Shape;89;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1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5" name="Google Shape;155;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1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1" name="Google Shape;161;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7" name="Google Shape;167;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Another part of working with a buddy referee is how and when to interchange. What side will you put the score card? Who will inspect the fields, players and so on.</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 </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That’s why it’s important for referees to be early to the field, so that they have sufficient time to have their pre-game discussion and do the pre-game checks.</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0" u="none" strike="noStrike" cap="none">
                <a:solidFill>
                  <a:schemeClr val="dk1"/>
                </a:solidFill>
                <a:latin typeface="Calibri"/>
                <a:ea typeface="Calibri"/>
                <a:cs typeface="Calibri"/>
                <a:sym typeface="Calibri"/>
              </a:rPr>
              <a:t>Interactive Discussion:</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1" u="none" strike="noStrike" cap="none">
                <a:solidFill>
                  <a:schemeClr val="dk1"/>
                </a:solidFill>
                <a:latin typeface="Calibri"/>
                <a:ea typeface="Calibri"/>
                <a:cs typeface="Calibri"/>
                <a:sym typeface="Calibri"/>
              </a:rPr>
              <a:t>Has anyone had experience of this?(if yes) What did the referee (or you) do?</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Answers should cover: </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Check of shoes and nails</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Field check</a:t>
            </a:r>
            <a:endParaRPr/>
          </a:p>
          <a:p>
            <a:pPr marL="0" marR="0" lvl="0" indent="0" algn="l" rtl="0">
              <a:spcBef>
                <a:spcPts val="0"/>
              </a:spcBef>
              <a:spcAft>
                <a:spcPts val="0"/>
              </a:spcAft>
              <a:buNone/>
            </a:pPr>
            <a:r>
              <a:rPr lang="en-GB" sz="1200" b="0" i="1" u="none" strike="noStrike" cap="none">
                <a:solidFill>
                  <a:schemeClr val="dk1"/>
                </a:solidFill>
                <a:latin typeface="Calibri"/>
                <a:ea typeface="Calibri"/>
                <a:cs typeface="Calibri"/>
                <a:sym typeface="Calibri"/>
              </a:rPr>
              <a:t>Ensure that all of the correct answers are covered off before moving on.</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 </a:t>
            </a:r>
            <a:endParaRPr/>
          </a:p>
          <a:p>
            <a:pPr marL="0" marR="0" lvl="0" indent="0" algn="l" rtl="0">
              <a:spcBef>
                <a:spcPts val="0"/>
              </a:spcBef>
              <a:spcAft>
                <a:spcPts val="0"/>
              </a:spcAft>
              <a:buNone/>
            </a:pPr>
            <a:r>
              <a:rPr lang="en-GB" sz="1200" b="1" i="0" u="none" strike="noStrike" cap="none">
                <a:solidFill>
                  <a:schemeClr val="dk1"/>
                </a:solidFill>
                <a:latin typeface="Calibri"/>
                <a:ea typeface="Calibri"/>
                <a:cs typeface="Calibri"/>
                <a:sym typeface="Calibri"/>
              </a:rPr>
              <a:t>Why would it be important to do these checks? (Referee Responsibilities)</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Answers should cover:</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Player safety</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68" name="Google Shape;168;p1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12</a:t>
            </a:fld>
            <a:endParaRPr sz="1200">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5" name="Google Shape;175;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Another important part of the pre-game preparation is warming up. Players often warm up by passing the ball or doing drills, so why wouldn’t the referee? You can practice setting your 5m and angle running so that you get into the right mind-set before the game.</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76" name="Google Shape;176;p1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13</a:t>
            </a:fld>
            <a:endParaRPr sz="1200">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Google Shape;182;p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Now you’re warmed up and you’ve done your inspections it’s time to do the coin toss and talk to the captains. It’s always a good idea to introduce yourself and invite the captains to do the same. Try to remember the captain’s names as this is a good way to build rapport.</a:t>
            </a:r>
            <a:endParaRPr dirty="0"/>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0" u="none" strike="noStrike" cap="none" dirty="0">
                <a:solidFill>
                  <a:schemeClr val="dk1"/>
                </a:solidFill>
                <a:latin typeface="Calibri"/>
                <a:ea typeface="Calibri"/>
                <a:cs typeface="Calibri"/>
                <a:sym typeface="Calibri"/>
              </a:rPr>
              <a:t>Interactive Discussion:</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1" u="none" strike="noStrike" cap="none" dirty="0">
                <a:solidFill>
                  <a:schemeClr val="dk1"/>
                </a:solidFill>
                <a:latin typeface="Calibri"/>
                <a:ea typeface="Calibri"/>
                <a:cs typeface="Calibri"/>
                <a:sym typeface="Calibri"/>
              </a:rPr>
              <a:t>What does the winning captain get?</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Answers should cover: </a:t>
            </a:r>
            <a:endParaRPr dirty="0"/>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To start off with the ball</a:t>
            </a:r>
            <a:endParaRPr dirty="0"/>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Determine the direction of play for the first half</a:t>
            </a:r>
            <a:endParaRPr dirty="0"/>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Choice of interchange box</a:t>
            </a:r>
            <a:endParaRPr dirty="0"/>
          </a:p>
          <a:p>
            <a:pPr marL="0" marR="0" lvl="0" indent="0" algn="l" rtl="0">
              <a:spcBef>
                <a:spcPts val="0"/>
              </a:spcBef>
              <a:spcAft>
                <a:spcPts val="0"/>
              </a:spcAft>
              <a:buNone/>
            </a:pPr>
            <a:r>
              <a:rPr lang="en-GB" sz="1200" b="0" i="1" u="none" strike="noStrike" cap="none" dirty="0">
                <a:solidFill>
                  <a:schemeClr val="dk1"/>
                </a:solidFill>
                <a:latin typeface="Calibri"/>
                <a:ea typeface="Calibri"/>
                <a:cs typeface="Calibri"/>
                <a:sym typeface="Calibri"/>
              </a:rPr>
              <a:t>Free set of steak knives….</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1" u="none" strike="noStrike" cap="none" dirty="0">
                <a:solidFill>
                  <a:schemeClr val="dk1"/>
                </a:solidFill>
                <a:latin typeface="Calibri"/>
                <a:ea typeface="Calibri"/>
                <a:cs typeface="Calibri"/>
                <a:sym typeface="Calibri"/>
              </a:rPr>
              <a:t>Ensure that all of the correct answers are covered off before moving on</a:t>
            </a:r>
            <a:endParaRPr dirty="0"/>
          </a:p>
          <a:p>
            <a:pPr marL="0" marR="0" lvl="0" indent="0" algn="l" rtl="0">
              <a:spcBef>
                <a:spcPts val="0"/>
              </a:spcBef>
              <a:spcAft>
                <a:spcPts val="0"/>
              </a:spcAft>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GB" sz="1200" b="0" i="0" u="none" strike="noStrike" cap="none" dirty="0">
                <a:solidFill>
                  <a:schemeClr val="dk1"/>
                </a:solidFill>
                <a:latin typeface="Calibri"/>
                <a:ea typeface="Calibri"/>
                <a:cs typeface="Calibri"/>
                <a:sym typeface="Calibri"/>
              </a:rPr>
              <a:t>Once you’ve done the coin toss, you now have an opportunity to talk to both captains to set the tone of the game as well as how you’ll be refereeing and what you’ll be focusing on (if applicable). This is not dos and don’ts discussion. Remember the referee is there to facilitate the game and prevent problems from arising. </a:t>
            </a:r>
            <a:endParaRPr dirty="0"/>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83" name="Google Shape;183;p1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14</a:t>
            </a:fld>
            <a:endParaRPr sz="1200">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1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9" name="Google Shape;189;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4" name="Google Shape;194;p1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Ask people to point out or describe where everyone would be standing at the start of the game.</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0" u="none" strike="noStrike" cap="none">
                <a:solidFill>
                  <a:schemeClr val="dk1"/>
                </a:solidFill>
                <a:latin typeface="Calibri"/>
                <a:ea typeface="Calibri"/>
                <a:cs typeface="Calibri"/>
                <a:sym typeface="Calibri"/>
              </a:rPr>
              <a:t>Who stands where?</a:t>
            </a:r>
            <a:endParaRPr sz="1200" b="0" i="0" u="none" strike="noStrike" cap="none">
              <a:solidFill>
                <a:schemeClr val="dk1"/>
              </a:solidFill>
              <a:latin typeface="Calibri"/>
              <a:ea typeface="Calibri"/>
              <a:cs typeface="Calibri"/>
              <a:sym typeface="Calibri"/>
            </a:endParaRPr>
          </a:p>
          <a:p>
            <a:pPr marL="171450" marR="0" lvl="0" indent="-17145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Where does the attaching team stand?</a:t>
            </a:r>
            <a:endParaRPr/>
          </a:p>
          <a:p>
            <a:pPr marL="457200" marR="0" lvl="1"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Answer: Half way line facing their score line</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 </a:t>
            </a:r>
            <a:endParaRPr/>
          </a:p>
          <a:p>
            <a:pPr marL="171450" marR="0" lvl="0" indent="-17145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Where does the defending team stand?</a:t>
            </a:r>
            <a:endParaRPr/>
          </a:p>
          <a:p>
            <a:pPr marL="457200" marR="0" lvl="1"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Answer: 10m line facing the attacking team</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 </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Where should the on-field referee stand?</a:t>
            </a:r>
            <a:endParaRPr/>
          </a:p>
          <a:p>
            <a:pPr marL="171450" marR="0" lvl="0" indent="-17145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Just in front of or behind the defensive line, with a clear line of sight to the attacking player with the ball.</a:t>
            </a:r>
            <a:endParaRPr/>
          </a:p>
          <a:p>
            <a:pPr marL="457200" marR="0" lvl="1"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Answer: Hand raised in the air, whistle ready.</a:t>
            </a:r>
            <a:endParaRPr/>
          </a:p>
          <a:p>
            <a:pPr marL="171450" marR="0" lvl="0" indent="-17145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Where should the side-line/buddy referee(s) stand?</a:t>
            </a:r>
            <a:endParaRPr/>
          </a:p>
          <a:p>
            <a:pPr marL="457200" marR="0" lvl="1"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Answer: Just inline with the defensive line on the 10m</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95" name="Google Shape;195;p1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16</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2" name="Google Shape;202;p1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Referee’s cast a ‘shadow’ in the game. This shadow is everything you say and do, and everything you don’t say or do.</a:t>
            </a:r>
            <a:endParaRPr dirty="0"/>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 </a:t>
            </a:r>
            <a:endParaRPr dirty="0"/>
          </a:p>
          <a:p>
            <a:pPr marL="0" marR="0" lvl="0" indent="0" algn="l" rtl="0">
              <a:spcBef>
                <a:spcPts val="0"/>
              </a:spcBef>
              <a:spcAft>
                <a:spcPts val="0"/>
              </a:spcAft>
              <a:buNone/>
            </a:pPr>
            <a:r>
              <a:rPr lang="en-GB" sz="1200" b="1" i="0" u="none" strike="noStrike" cap="none" dirty="0">
                <a:solidFill>
                  <a:schemeClr val="dk1"/>
                </a:solidFill>
                <a:latin typeface="Calibri"/>
                <a:ea typeface="Calibri"/>
                <a:cs typeface="Calibri"/>
                <a:sym typeface="Calibri"/>
              </a:rPr>
              <a:t>Ask:</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0" u="none" strike="noStrike" cap="none" dirty="0">
                <a:solidFill>
                  <a:schemeClr val="dk1"/>
                </a:solidFill>
                <a:latin typeface="Calibri"/>
                <a:ea typeface="Calibri"/>
                <a:cs typeface="Calibri"/>
                <a:sym typeface="Calibri"/>
              </a:rPr>
              <a:t>What do you think I mean by that?</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(pause) </a:t>
            </a:r>
            <a:endParaRPr dirty="0"/>
          </a:p>
          <a:p>
            <a:pPr marL="0" marR="0" lvl="0" indent="0" algn="l" rtl="0">
              <a:spcBef>
                <a:spcPts val="0"/>
              </a:spcBef>
              <a:spcAft>
                <a:spcPts val="0"/>
              </a:spcAft>
              <a:buNone/>
            </a:pPr>
            <a:r>
              <a:rPr lang="en-GB" sz="1200" b="1" i="0" u="none" strike="noStrike" cap="none" dirty="0">
                <a:solidFill>
                  <a:schemeClr val="dk1"/>
                </a:solidFill>
                <a:latin typeface="Calibri"/>
                <a:ea typeface="Calibri"/>
                <a:cs typeface="Calibri"/>
                <a:sym typeface="Calibri"/>
              </a:rPr>
              <a:t>Prompt questions:</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What is the impact of a referee’s whistle tone?</a:t>
            </a:r>
            <a:endParaRPr dirty="0"/>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Why would a referee’s posture be important?</a:t>
            </a:r>
            <a:endParaRPr dirty="0"/>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 </a:t>
            </a:r>
            <a:endParaRPr dirty="0"/>
          </a:p>
          <a:p>
            <a:pPr marL="0" marR="0" lvl="0" indent="0" algn="l" rtl="0">
              <a:spcBef>
                <a:spcPts val="0"/>
              </a:spcBef>
              <a:spcAft>
                <a:spcPts val="0"/>
              </a:spcAft>
              <a:buNone/>
            </a:pPr>
            <a:r>
              <a:rPr lang="en-GB" sz="1200" b="1" i="0" u="none" strike="noStrike" cap="none" dirty="0">
                <a:solidFill>
                  <a:schemeClr val="dk1"/>
                </a:solidFill>
                <a:latin typeface="Calibri"/>
                <a:ea typeface="Calibri"/>
                <a:cs typeface="Calibri"/>
                <a:sym typeface="Calibri"/>
              </a:rPr>
              <a:t>Say:</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As a referee you have an opportunity to communicate with the defenders prior to the tap. We’ll go into this more later, but it’s something to reflect on.</a:t>
            </a:r>
            <a:endParaRPr sz="1200" b="0" i="0" u="none" strike="noStrike" cap="none" dirty="0">
              <a:solidFill>
                <a:schemeClr val="dk1"/>
              </a:solidFill>
              <a:latin typeface="Calibri"/>
              <a:ea typeface="Calibri"/>
              <a:cs typeface="Calibri"/>
              <a:sym typeface="Calibri"/>
            </a:endParaRPr>
          </a:p>
        </p:txBody>
      </p:sp>
      <p:sp>
        <p:nvSpPr>
          <p:cNvPr id="203" name="Google Shape;203;p1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17</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1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0" name="Google Shape;210;p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1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7" name="Google Shape;217;p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5" name="Google Shape;95;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2" name="Google Shape;222;p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171450" marR="0" lvl="0" indent="-171450" algn="l" rtl="0">
              <a:spcBef>
                <a:spcPts val="0"/>
              </a:spcBef>
              <a:spcAft>
                <a:spcPts val="0"/>
              </a:spcAft>
              <a:buClr>
                <a:schemeClr val="dk1"/>
              </a:buClr>
              <a:buSzPts val="720"/>
              <a:buFont typeface="Arial"/>
              <a:buChar char="•"/>
            </a:pPr>
            <a:r>
              <a:rPr lang="en-GB" sz="1200" b="0" i="0" u="none" strike="noStrike" cap="none">
                <a:solidFill>
                  <a:schemeClr val="dk1"/>
                </a:solidFill>
                <a:latin typeface="Calibri"/>
                <a:ea typeface="Calibri"/>
                <a:cs typeface="Calibri"/>
                <a:sym typeface="Calibri"/>
              </a:rPr>
              <a:t>A Touch can be made by the defender or the attacker.</a:t>
            </a:r>
            <a:endParaRPr/>
          </a:p>
          <a:p>
            <a:pPr marL="171450" marR="0" lvl="0" indent="-171450" algn="l" rtl="0">
              <a:spcBef>
                <a:spcPts val="0"/>
              </a:spcBef>
              <a:spcAft>
                <a:spcPts val="0"/>
              </a:spcAft>
              <a:buClr>
                <a:schemeClr val="dk1"/>
              </a:buClr>
              <a:buSzPts val="720"/>
              <a:buFont typeface="Arial"/>
              <a:buChar char="•"/>
            </a:pPr>
            <a:r>
              <a:rPr lang="en-GB" sz="1200" b="0" i="0" u="none" strike="noStrike" cap="none">
                <a:solidFill>
                  <a:schemeClr val="dk1"/>
                </a:solidFill>
                <a:latin typeface="Calibri"/>
                <a:ea typeface="Calibri"/>
                <a:cs typeface="Calibri"/>
                <a:sym typeface="Calibri"/>
              </a:rPr>
              <a:t>Touches should be claimed by the defender</a:t>
            </a:r>
            <a:endParaRPr/>
          </a:p>
          <a:p>
            <a:pPr marL="171450" marR="0" lvl="0" indent="-171450" algn="l" rtl="0">
              <a:spcBef>
                <a:spcPts val="0"/>
              </a:spcBef>
              <a:spcAft>
                <a:spcPts val="0"/>
              </a:spcAft>
              <a:buClr>
                <a:schemeClr val="dk1"/>
              </a:buClr>
              <a:buSzPts val="720"/>
              <a:buFont typeface="Arial"/>
              <a:buChar char="•"/>
            </a:pPr>
            <a:r>
              <a:rPr lang="en-GB" sz="1200" b="0" i="0" u="none" strike="noStrike" cap="none">
                <a:solidFill>
                  <a:schemeClr val="dk1"/>
                </a:solidFill>
                <a:latin typeface="Calibri"/>
                <a:ea typeface="Calibri"/>
                <a:cs typeface="Calibri"/>
                <a:sym typeface="Calibri"/>
              </a:rPr>
              <a:t>A Touch can be made on any part of the body, hair or clothing or the ball.</a:t>
            </a:r>
            <a:endParaRPr/>
          </a:p>
          <a:p>
            <a:pPr marL="171450" marR="0" lvl="0" indent="-171450" algn="l" rtl="0">
              <a:spcBef>
                <a:spcPts val="0"/>
              </a:spcBef>
              <a:spcAft>
                <a:spcPts val="0"/>
              </a:spcAft>
              <a:buClr>
                <a:schemeClr val="dk1"/>
              </a:buClr>
              <a:buSzPts val="720"/>
              <a:buFont typeface="Arial"/>
              <a:buChar char="•"/>
            </a:pPr>
            <a:r>
              <a:rPr lang="en-GB" sz="1200" b="0" i="0" u="none" strike="noStrike" cap="none">
                <a:solidFill>
                  <a:schemeClr val="dk1"/>
                </a:solidFill>
                <a:latin typeface="Calibri"/>
                <a:ea typeface="Calibri"/>
                <a:cs typeface="Calibri"/>
                <a:sym typeface="Calibri"/>
              </a:rPr>
              <a:t>It must be made with a minimum of force</a:t>
            </a:r>
            <a:endParaRPr/>
          </a:p>
        </p:txBody>
      </p:sp>
      <p:sp>
        <p:nvSpPr>
          <p:cNvPr id="223" name="Google Shape;223;p2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20</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2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8" name="Google Shape;238;p2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Following a Touch, the attacker must perform a roll ball at the mark</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The mark is where the Touch occurred</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If the Touch count reaches 6, a change of possession occurs</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39" name="Google Shape;239;p2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21</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8" name="Google Shape;248;p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A roll ball must be controlled. The ball must be placed on the ground with a minimum of a foot passing over.</a:t>
            </a:r>
            <a:endParaRPr dirty="0"/>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The ball does not have to be rolled, but if it is it must not be rolled not more than 1m.</a:t>
            </a:r>
            <a:endParaRPr dirty="0"/>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A roll ball must be performed with effort to be parallel to the </a:t>
            </a:r>
            <a:r>
              <a:rPr lang="en-GB" sz="1200" b="0" i="0" u="none" strike="noStrike" cap="none" dirty="0" err="1">
                <a:solidFill>
                  <a:schemeClr val="dk1"/>
                </a:solidFill>
                <a:latin typeface="Calibri"/>
                <a:ea typeface="Calibri"/>
                <a:cs typeface="Calibri"/>
                <a:sym typeface="Calibri"/>
              </a:rPr>
              <a:t>sidelines</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249" name="Google Shape;249;p2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22</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6" name="Google Shape;256;p2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Once the Touch occurs, the defence must retreat “7m”. The defence may not advance until they reach the 7m line.</a:t>
            </a:r>
            <a:endParaRPr dirty="0"/>
          </a:p>
          <a:p>
            <a:pPr marL="0" marR="0" lvl="0" indent="0" algn="l" rtl="0">
              <a:spcBef>
                <a:spcPts val="0"/>
              </a:spcBef>
              <a:spcAft>
                <a:spcPts val="0"/>
              </a:spcAft>
              <a:buNone/>
            </a:pPr>
            <a:r>
              <a:rPr lang="en-GB" sz="1200" b="0" i="0" u="none" strike="noStrike" cap="none" dirty="0">
                <a:solidFill>
                  <a:srgbClr val="FF0000"/>
                </a:solidFill>
                <a:latin typeface="Calibri"/>
                <a:ea typeface="Calibri"/>
                <a:cs typeface="Calibri"/>
                <a:sym typeface="Calibri"/>
              </a:rPr>
              <a:t>The referee anticipates the next Touch and positions on the new “7m”, 1-2 players left or right of the ball. – separate slide?</a:t>
            </a:r>
            <a:endParaRPr sz="1200" b="0" i="0" u="none" strike="noStrike" cap="none" dirty="0">
              <a:solidFill>
                <a:srgbClr val="FF0000"/>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dirty="0">
                <a:solidFill>
                  <a:srgbClr val="FF0000"/>
                </a:solidFill>
                <a:latin typeface="Calibri"/>
                <a:ea typeface="Calibri"/>
                <a:cs typeface="Calibri"/>
                <a:sym typeface="Calibri"/>
              </a:rPr>
              <a:t>The support referees  are to be in line with the control referee at the new “7m”. – separate slide?</a:t>
            </a:r>
            <a:endParaRPr sz="1200" b="0" i="0" u="none" strike="noStrike" cap="none" dirty="0">
              <a:solidFill>
                <a:srgbClr val="FF0000"/>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257" name="Google Shape;257;p2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23</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p2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4" name="Google Shape;264;p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2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9" name="Google Shape;269;p2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6" name="Google Shape;276;p2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Arial"/>
              <a:buNone/>
            </a:pPr>
            <a:r>
              <a:rPr lang="en-GB" sz="1200" b="1" i="0" u="none" strike="noStrike" cap="none" dirty="0">
                <a:solidFill>
                  <a:srgbClr val="FF0000"/>
                </a:solidFill>
                <a:latin typeface="Calibri"/>
                <a:ea typeface="Calibri"/>
                <a:cs typeface="Calibri"/>
                <a:sym typeface="Calibri"/>
              </a:rPr>
              <a:t>Practice</a:t>
            </a:r>
            <a:r>
              <a:rPr lang="en-GB" sz="1200" b="1" i="0" u="none" strike="noStrike" cap="none" baseline="0" dirty="0">
                <a:solidFill>
                  <a:srgbClr val="FF0000"/>
                </a:solidFill>
                <a:latin typeface="Calibri"/>
                <a:ea typeface="Calibri"/>
                <a:cs typeface="Calibri"/>
                <a:sym typeface="Calibri"/>
              </a:rPr>
              <a:t> the signals </a:t>
            </a:r>
          </a:p>
          <a:p>
            <a:pPr marL="0" marR="0" lvl="0" indent="0" algn="l" rtl="0">
              <a:spcBef>
                <a:spcPts val="0"/>
              </a:spcBef>
              <a:spcAft>
                <a:spcPts val="0"/>
              </a:spcAft>
              <a:buClr>
                <a:schemeClr val="dk1"/>
              </a:buClr>
              <a:buSzPts val="1200"/>
              <a:buFont typeface="Arial"/>
              <a:buNone/>
            </a:pPr>
            <a:endParaRPr lang="en-GB" sz="1200" b="0" i="0" u="none" strike="noStrike" cap="none" dirty="0">
              <a:solidFill>
                <a:schemeClr val="dk1"/>
              </a:solidFill>
              <a:latin typeface="Calibri"/>
              <a:ea typeface="Calibri"/>
              <a:cs typeface="Calibri"/>
              <a:sym typeface="Calibri"/>
            </a:endParaRPr>
          </a:p>
          <a:p>
            <a:pPr marL="171450" marR="0" lvl="0" indent="-171450" algn="l" rtl="0">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6th touch</a:t>
            </a:r>
            <a:endParaRPr dirty="0"/>
          </a:p>
          <a:p>
            <a:pPr marL="171450" marR="0" lvl="0" indent="-171450" algn="l" rtl="0">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out of play</a:t>
            </a:r>
            <a:endParaRPr dirty="0"/>
          </a:p>
          <a:p>
            <a:pPr marL="171450" marR="0" lvl="0" indent="-171450" algn="l" rtl="0">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ball to ground</a:t>
            </a:r>
            <a:endParaRPr dirty="0"/>
          </a:p>
          <a:p>
            <a:pPr marL="171450" marR="0" lvl="0" indent="-171450" algn="l" rtl="0">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incorrect </a:t>
            </a:r>
            <a:r>
              <a:rPr lang="en-GB" sz="1200" b="0" i="0" u="none" strike="noStrike" cap="none" dirty="0" err="1">
                <a:solidFill>
                  <a:schemeClr val="dk1"/>
                </a:solidFill>
                <a:latin typeface="Calibri"/>
                <a:ea typeface="Calibri"/>
                <a:cs typeface="Calibri"/>
                <a:sym typeface="Calibri"/>
              </a:rPr>
              <a:t>rollball</a:t>
            </a:r>
            <a:endParaRPr sz="1200" b="0" i="0" u="none" strike="noStrike" cap="none" dirty="0">
              <a:solidFill>
                <a:schemeClr val="dk1"/>
              </a:solidFill>
              <a:latin typeface="Calibri"/>
              <a:ea typeface="Calibri"/>
              <a:cs typeface="Calibri"/>
              <a:sym typeface="Calibri"/>
            </a:endParaRPr>
          </a:p>
          <a:p>
            <a:pPr marL="171450" marR="0" lvl="0" indent="-171450" algn="l" rtl="0">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incorrect tap</a:t>
            </a:r>
            <a:endParaRPr dirty="0"/>
          </a:p>
          <a:p>
            <a:pPr marL="171450" marR="0" lvl="0" indent="-171450" algn="l" rtl="0">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half caught</a:t>
            </a:r>
            <a:endParaRPr dirty="0"/>
          </a:p>
          <a:p>
            <a:pPr marL="171450" marR="0" lvl="0" indent="-171450" algn="l" rtl="0">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half places the ball on or over the </a:t>
            </a:r>
            <a:r>
              <a:rPr lang="en-GB" sz="1200" b="0" i="0" u="none" strike="noStrike" cap="none" dirty="0" err="1">
                <a:solidFill>
                  <a:schemeClr val="dk1"/>
                </a:solidFill>
                <a:latin typeface="Calibri"/>
                <a:ea typeface="Calibri"/>
                <a:cs typeface="Calibri"/>
                <a:sym typeface="Calibri"/>
              </a:rPr>
              <a:t>scoreline</a:t>
            </a:r>
            <a:endParaRPr lang="en-GB"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endParaRPr lang="en-GB" sz="2400" b="1" i="0" u="none" strike="noStrike" cap="none" baseline="0" dirty="0">
              <a:solidFill>
                <a:srgbClr val="FF0000"/>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endParaRPr sz="2400" b="1" i="0" u="none" strike="noStrike" cap="none" dirty="0">
              <a:solidFill>
                <a:srgbClr val="FF0000"/>
              </a:solidFill>
              <a:latin typeface="Calibri"/>
              <a:ea typeface="Calibri"/>
              <a:cs typeface="Calibri"/>
              <a:sym typeface="Calibri"/>
            </a:endParaRPr>
          </a:p>
        </p:txBody>
      </p:sp>
      <p:sp>
        <p:nvSpPr>
          <p:cNvPr id="277" name="Google Shape;277;p2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26</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p2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3" name="Google Shape;283;p2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Discuss how play restarts after a change of possession (roll ball on the mark, touch count</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restarts, defence gets back onside)</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 Also discuss what the mark is and where it is.</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 Discuss where the referee needs to be after the</a:t>
            </a:r>
            <a:endParaRPr sz="1200" b="0" i="0" u="none" strike="noStrike" cap="none">
              <a:solidFill>
                <a:schemeClr val="dk1"/>
              </a:solidFill>
              <a:latin typeface="Calibri"/>
              <a:ea typeface="Calibri"/>
              <a:cs typeface="Calibri"/>
              <a:sym typeface="Calibri"/>
            </a:endParaRPr>
          </a:p>
        </p:txBody>
      </p:sp>
      <p:sp>
        <p:nvSpPr>
          <p:cNvPr id="284" name="Google Shape;284;p2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27</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2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0" name="Google Shape;290;p2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p2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0" name="Google Shape;320;p2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1" name="Google Shape;101;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3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5" name="Google Shape;325;p3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26" name="Google Shape;326;p3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30</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p3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3" name="Google Shape;333;p3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fr-FR" sz="1200" b="1" i="0" u="none" strike="noStrike" cap="none" dirty="0">
                <a:solidFill>
                  <a:schemeClr val="dk1"/>
                </a:solidFill>
                <a:latin typeface="Calibri"/>
                <a:ea typeface="Calibri"/>
                <a:cs typeface="Calibri"/>
                <a:sym typeface="Calibri"/>
              </a:rPr>
              <a:t>Practice </a:t>
            </a:r>
            <a:r>
              <a:rPr lang="fr-FR" sz="1200" b="1" i="0" u="none" strike="noStrike" cap="none" dirty="0" err="1">
                <a:solidFill>
                  <a:schemeClr val="dk1"/>
                </a:solidFill>
                <a:latin typeface="Calibri"/>
                <a:ea typeface="Calibri"/>
                <a:cs typeface="Calibri"/>
                <a:sym typeface="Calibri"/>
              </a:rPr>
              <a:t>signals</a:t>
            </a:r>
            <a:endParaRPr sz="1200" b="1" i="0" u="none" strike="noStrike" cap="none" dirty="0">
              <a:solidFill>
                <a:schemeClr val="dk1"/>
              </a:solidFill>
              <a:latin typeface="Calibri"/>
              <a:ea typeface="Calibri"/>
              <a:cs typeface="Calibri"/>
              <a:sym typeface="Calibri"/>
            </a:endParaRPr>
          </a:p>
        </p:txBody>
      </p:sp>
      <p:sp>
        <p:nvSpPr>
          <p:cNvPr id="334" name="Google Shape;334;p3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31</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3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1" name="Google Shape;341;p3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3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6" name="Google Shape;346;p3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Much harder work being the </a:t>
            </a:r>
            <a:r>
              <a:rPr lang="en-GB" sz="1200" b="0" i="0" u="none" strike="noStrike" cap="none" dirty="0" err="1">
                <a:solidFill>
                  <a:schemeClr val="dk1"/>
                </a:solidFill>
                <a:latin typeface="Calibri"/>
                <a:ea typeface="Calibri"/>
                <a:cs typeface="Calibri"/>
                <a:sym typeface="Calibri"/>
              </a:rPr>
              <a:t>onfield</a:t>
            </a:r>
            <a:r>
              <a:rPr lang="en-GB" sz="1200" b="0" i="0" u="none" strike="noStrike" cap="none" dirty="0">
                <a:solidFill>
                  <a:schemeClr val="dk1"/>
                </a:solidFill>
                <a:latin typeface="Calibri"/>
                <a:ea typeface="Calibri"/>
                <a:cs typeface="Calibri"/>
                <a:sym typeface="Calibri"/>
              </a:rPr>
              <a:t> ref, so if there are 2/3 referees, </a:t>
            </a:r>
            <a:r>
              <a:rPr lang="en-GB" sz="1200" b="0" i="0" u="none" strike="noStrike" cap="none" dirty="0" err="1">
                <a:solidFill>
                  <a:schemeClr val="dk1"/>
                </a:solidFill>
                <a:latin typeface="Calibri"/>
                <a:ea typeface="Calibri"/>
                <a:cs typeface="Calibri"/>
                <a:sym typeface="Calibri"/>
              </a:rPr>
              <a:t>onfield</a:t>
            </a:r>
            <a:r>
              <a:rPr lang="en-GB" sz="1200" b="0" i="0" u="none" strike="noStrike" cap="none" dirty="0">
                <a:solidFill>
                  <a:schemeClr val="dk1"/>
                </a:solidFill>
                <a:latin typeface="Calibri"/>
                <a:ea typeface="Calibri"/>
                <a:cs typeface="Calibri"/>
                <a:sym typeface="Calibri"/>
              </a:rPr>
              <a:t> responsibility should be shared evenly</a:t>
            </a:r>
            <a:endParaRPr dirty="0"/>
          </a:p>
        </p:txBody>
      </p:sp>
      <p:sp>
        <p:nvSpPr>
          <p:cNvPr id="347" name="Google Shape;347;p3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33</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p3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5" name="Google Shape;355;p3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Expand on Score and Change of possession interchanges, second click</a:t>
            </a:r>
            <a:r>
              <a:rPr lang="en-GB" sz="1200" b="0" i="0" u="none" strike="noStrike" cap="none" baseline="0" dirty="0">
                <a:solidFill>
                  <a:schemeClr val="dk1"/>
                </a:solidFill>
                <a:latin typeface="Calibri"/>
                <a:ea typeface="Calibri"/>
                <a:cs typeface="Calibri"/>
                <a:sym typeface="Calibri"/>
              </a:rPr>
              <a:t> with bring up</a:t>
            </a:r>
            <a:r>
              <a:rPr lang="en-GB" sz="1200" b="0" i="0" u="none" strike="noStrike" cap="none" dirty="0">
                <a:solidFill>
                  <a:schemeClr val="dk1"/>
                </a:solidFill>
                <a:latin typeface="Calibri"/>
                <a:ea typeface="Calibri"/>
                <a:cs typeface="Calibri"/>
                <a:sym typeface="Calibri"/>
              </a:rPr>
              <a:t> penalty and player subbing - just mention but say this isn’t required for L1</a:t>
            </a:r>
            <a:endParaRPr sz="1200" b="0" i="0" u="none" strike="noStrike" cap="none" dirty="0">
              <a:solidFill>
                <a:schemeClr val="dk1"/>
              </a:solidFill>
              <a:latin typeface="Calibri"/>
              <a:ea typeface="Calibri"/>
              <a:cs typeface="Calibri"/>
              <a:sym typeface="Calibri"/>
            </a:endParaRPr>
          </a:p>
        </p:txBody>
      </p:sp>
      <p:sp>
        <p:nvSpPr>
          <p:cNvPr id="356" name="Google Shape;356;p3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34</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p3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3" name="Google Shape;363;p3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For scores, onfield ref needs to come off to mark the score, so sideline ref should head for 10m line </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For change of possession, ball should be within approx. 10m of sideline</a:t>
            </a:r>
            <a:endParaRPr sz="1200" b="0" i="0" u="none" strike="noStrike" cap="none">
              <a:solidFill>
                <a:schemeClr val="dk1"/>
              </a:solidFill>
              <a:latin typeface="Calibri"/>
              <a:ea typeface="Calibri"/>
              <a:cs typeface="Calibri"/>
              <a:sym typeface="Calibri"/>
            </a:endParaRPr>
          </a:p>
        </p:txBody>
      </p:sp>
      <p:sp>
        <p:nvSpPr>
          <p:cNvPr id="364" name="Google Shape;364;p3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35</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p3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1" name="Google Shape;371;p3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3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6" name="Google Shape;376;p3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77" name="Google Shape;377;p3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37</a:t>
            </a:fld>
            <a:endParaRPr sz="1200">
              <a:solidFill>
                <a:schemeClr val="dk1"/>
              </a:solidFill>
              <a:latin typeface="Calibri"/>
              <a:ea typeface="Calibri"/>
              <a:cs typeface="Calibri"/>
              <a:sym typeface="Calibri"/>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p3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4" name="Google Shape;384;p3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The presenter is to paint the situation where the defence are stood on their score line, with attackers provided with zero opportunity, and the game becomes stagnant. This could be done with a video (as not all participants may know enough about the game). </a:t>
            </a:r>
            <a:endParaRPr dirty="0"/>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Explain to attendees about the intention of ‘actions near the </a:t>
            </a:r>
            <a:r>
              <a:rPr lang="en-GB" sz="1200" b="0" i="0" u="none" strike="noStrike" cap="none" dirty="0" err="1">
                <a:solidFill>
                  <a:schemeClr val="dk1"/>
                </a:solidFill>
                <a:latin typeface="Calibri"/>
                <a:ea typeface="Calibri"/>
                <a:cs typeface="Calibri"/>
                <a:sym typeface="Calibri"/>
              </a:rPr>
              <a:t>scoreline</a:t>
            </a:r>
            <a:r>
              <a:rPr lang="en-GB" sz="1200" b="0" i="0" u="none" strike="noStrike" cap="none" dirty="0">
                <a:solidFill>
                  <a:schemeClr val="dk1"/>
                </a:solidFill>
                <a:latin typeface="Calibri"/>
                <a:ea typeface="Calibri"/>
                <a:cs typeface="Calibri"/>
                <a:sym typeface="Calibri"/>
              </a:rPr>
              <a:t>’ is to allow the attack to create momentum to score. Clearly define with the aid of a simple image/physical field positioning that: if the defenders are on or within their 7m, and the ball is outside the 7m; defenders are to move forward from their </a:t>
            </a:r>
            <a:r>
              <a:rPr lang="en-GB" sz="1200" b="0" i="0" u="none" strike="noStrike" cap="none" dirty="0" err="1">
                <a:solidFill>
                  <a:schemeClr val="dk1"/>
                </a:solidFill>
                <a:latin typeface="Calibri"/>
                <a:ea typeface="Calibri"/>
                <a:cs typeface="Calibri"/>
                <a:sym typeface="Calibri"/>
              </a:rPr>
              <a:t>scoreline</a:t>
            </a:r>
            <a:r>
              <a:rPr lang="en-GB" sz="1200" b="0" i="0" u="none" strike="noStrike" cap="none" dirty="0">
                <a:solidFill>
                  <a:schemeClr val="dk1"/>
                </a:solidFill>
                <a:latin typeface="Calibri"/>
                <a:ea typeface="Calibri"/>
                <a:cs typeface="Calibri"/>
                <a:sym typeface="Calibri"/>
              </a:rPr>
              <a:t> and continue to do so until a touch is affected. Explain also when this ends – at the next touch, or if the ball comes within the 7m zone.</a:t>
            </a:r>
            <a:endParaRPr dirty="0"/>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385" name="Google Shape;385;p3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38</a:t>
            </a:fld>
            <a:endParaRPr sz="1200">
              <a:solidFill>
                <a:schemeClr val="dk1"/>
              </a:solidFill>
              <a:latin typeface="Calibri"/>
              <a:ea typeface="Calibri"/>
              <a:cs typeface="Calibri"/>
              <a:sym typeface="Calibri"/>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p3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3" name="Google Shape;393;p3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p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p4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8" name="Google Shape;398;p4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99" name="Google Shape;399;p4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40</a:t>
            </a:fld>
            <a:endParaRPr sz="1200">
              <a:solidFill>
                <a:schemeClr val="dk1"/>
              </a:solidFill>
              <a:latin typeface="Calibri"/>
              <a:ea typeface="Calibri"/>
              <a:cs typeface="Calibri"/>
              <a:sym typeface="Calibri"/>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p4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6" name="Google Shape;406;p4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Google Shape;410;p4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1" name="Google Shape;411;p4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p4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7" name="Google Shape;417;p4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p4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3" name="Google Shape;423;p4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p4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9" name="Google Shape;429;p4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Read aloud  </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How many people read ‘the’ twice?</a:t>
            </a:r>
            <a:endParaRPr sz="1200" b="0" i="0" u="none" strike="noStrike" cap="none">
              <a:solidFill>
                <a:schemeClr val="dk1"/>
              </a:solidFill>
              <a:latin typeface="Calibri"/>
              <a:ea typeface="Calibri"/>
              <a:cs typeface="Calibri"/>
              <a:sym typeface="Calibri"/>
            </a:endParaRPr>
          </a:p>
        </p:txBody>
      </p:sp>
      <p:sp>
        <p:nvSpPr>
          <p:cNvPr id="430" name="Google Shape;430;p4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45</a:t>
            </a:fld>
            <a:endParaRPr sz="1200">
              <a:solidFill>
                <a:schemeClr val="dk1"/>
              </a:solidFill>
              <a:latin typeface="Calibri"/>
              <a:ea typeface="Calibri"/>
              <a:cs typeface="Calibri"/>
              <a:sym typeface="Calibri"/>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p4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6" name="Google Shape;436;p4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200"/>
              <a:buFont typeface="Calibri"/>
              <a:buNone/>
            </a:pPr>
            <a:r>
              <a:rPr lang="en-GB" sz="1200" b="0" i="0" u="sng" strike="noStrike" cap="none">
                <a:solidFill>
                  <a:schemeClr val="dk1"/>
                </a:solidFill>
                <a:latin typeface="Calibri"/>
                <a:ea typeface="Calibri"/>
                <a:cs typeface="Calibri"/>
                <a:sym typeface="Calibri"/>
              </a:rPr>
              <a:t>Voice-Tone – 38%</a:t>
            </a:r>
            <a:endParaRPr/>
          </a:p>
          <a:p>
            <a:pPr marL="0" marR="0" lvl="0" indent="0" algn="l" rtl="0">
              <a:lnSpc>
                <a:spcPct val="90000"/>
              </a:lnSpc>
              <a:spcBef>
                <a:spcPts val="0"/>
              </a:spcBef>
              <a:spcAft>
                <a:spcPts val="0"/>
              </a:spcAft>
              <a:buClr>
                <a:schemeClr val="dk1"/>
              </a:buClr>
              <a:buSzPts val="1200"/>
              <a:buFont typeface="Calibri"/>
              <a:buNone/>
            </a:pPr>
            <a:endParaRPr sz="1200" b="0" i="0" u="sng"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A key part of being a referee is vocal communication. The definition of this type of communication is what we know as speech or vocal. Speech is the vocalized form of human communication. It is also the expression of or the ability to express thoughts and feelings by articulate sounds. It is mainly produced by a formal address or discourse delivered to an audience.</a:t>
            </a:r>
            <a:endParaRPr/>
          </a:p>
          <a:p>
            <a:pPr marL="0" marR="0" lvl="0" indent="0" algn="l" rtl="0">
              <a:lnSpc>
                <a:spcPct val="9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sng" strike="noStrike" cap="none">
                <a:solidFill>
                  <a:schemeClr val="dk1"/>
                </a:solidFill>
                <a:latin typeface="Calibri"/>
                <a:ea typeface="Calibri"/>
                <a:cs typeface="Calibri"/>
                <a:sym typeface="Calibri"/>
              </a:rPr>
              <a:t>Body Language – 55%</a:t>
            </a:r>
            <a:endParaRPr/>
          </a:p>
          <a:p>
            <a:pPr marL="0" marR="0" lvl="0" indent="0" algn="l" rtl="0">
              <a:lnSpc>
                <a:spcPct val="90000"/>
              </a:lnSpc>
              <a:spcBef>
                <a:spcPts val="0"/>
              </a:spcBef>
              <a:spcAft>
                <a:spcPts val="0"/>
              </a:spcAft>
              <a:buClr>
                <a:schemeClr val="dk1"/>
              </a:buClr>
              <a:buSzPts val="1200"/>
              <a:buFont typeface="Calibri"/>
              <a:buNone/>
            </a:pPr>
            <a:endParaRPr sz="1200" b="0" i="0" u="sng"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The most widely used type of communication in the world comes from body language. This relates back to a referee as the use of signals and gestures help others to understand more effectively what the referee has identified.</a:t>
            </a:r>
            <a:endParaRPr/>
          </a:p>
          <a:p>
            <a:pPr marL="0" marR="0" lvl="0" indent="0" algn="l" rtl="0">
              <a:lnSpc>
                <a:spcPct val="9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Body language is the conscious and unconscious movements and postures by which attitudes and feelings are communicated.</a:t>
            </a:r>
            <a:endParaRPr/>
          </a:p>
          <a:p>
            <a:pPr marL="0" marR="0" lvl="0" indent="0" algn="l" rtl="0">
              <a:lnSpc>
                <a:spcPct val="9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sng" strike="noStrike" cap="none">
                <a:solidFill>
                  <a:schemeClr val="dk1"/>
                </a:solidFill>
                <a:latin typeface="Calibri"/>
                <a:ea typeface="Calibri"/>
                <a:cs typeface="Calibri"/>
                <a:sym typeface="Calibri"/>
              </a:rPr>
              <a:t>Words – 7%</a:t>
            </a:r>
            <a:endParaRPr/>
          </a:p>
          <a:p>
            <a:pPr marL="0" marR="0" lvl="0" indent="0" algn="l" rtl="0">
              <a:lnSpc>
                <a:spcPct val="90000"/>
              </a:lnSpc>
              <a:spcBef>
                <a:spcPts val="0"/>
              </a:spcBef>
              <a:spcAft>
                <a:spcPts val="0"/>
              </a:spcAft>
              <a:buClr>
                <a:schemeClr val="dk1"/>
              </a:buClr>
              <a:buSzPts val="1200"/>
              <a:buFont typeface="Calibri"/>
              <a:buNone/>
            </a:pPr>
            <a:endParaRPr sz="1200" b="0" i="0" u="sng"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Used quiet often as a referee you would be surprised at the amount most people actually retain when using spoken words.</a:t>
            </a:r>
            <a:endParaRPr/>
          </a:p>
          <a:p>
            <a:pPr marL="0" marR="0" lvl="0" indent="0" algn="l" rtl="0">
              <a:lnSpc>
                <a:spcPct val="9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Words are otherwise defined as a command, instruction, order or a signal. These help to transmit precise information quickly.</a:t>
            </a:r>
            <a:endParaRPr/>
          </a:p>
          <a:p>
            <a:pPr marL="0" marR="0" lvl="0" indent="0" algn="l" rtl="0">
              <a:lnSpc>
                <a:spcPct val="9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None/>
            </a:pPr>
            <a:endParaRPr sz="11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None/>
            </a:pPr>
            <a:endParaRPr sz="11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37" name="Google Shape;437;p4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46</a:t>
            </a:fld>
            <a:endParaRPr sz="1200">
              <a:solidFill>
                <a:schemeClr val="dk1"/>
              </a:solidFill>
              <a:latin typeface="Calibri"/>
              <a:ea typeface="Calibri"/>
              <a:cs typeface="Calibri"/>
              <a:sym typeface="Calibri"/>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p4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3" name="Google Shape;443;p4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p4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0" name="Google Shape;450;p4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sng" strike="noStrike" cap="none">
                <a:solidFill>
                  <a:schemeClr val="dk1"/>
                </a:solidFill>
                <a:latin typeface="Calibri"/>
                <a:ea typeface="Calibri"/>
                <a:cs typeface="Calibri"/>
                <a:sym typeface="Calibri"/>
              </a:rPr>
              <a:t>Positive Outcome</a:t>
            </a:r>
            <a:endParaRPr/>
          </a:p>
          <a:p>
            <a:pPr marL="0" marR="0" lvl="0" indent="-7620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The support referee on the sideline communicates early to avoid the substitution taking place therefore avoiding a potential penalty try and sin binning of the player.</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sng" strike="noStrike" cap="none">
                <a:solidFill>
                  <a:schemeClr val="dk1"/>
                </a:solidFill>
                <a:latin typeface="Calibri"/>
                <a:ea typeface="Calibri"/>
                <a:cs typeface="Calibri"/>
                <a:sym typeface="Calibri"/>
              </a:rPr>
              <a:t>Negative Outcome</a:t>
            </a:r>
            <a:endParaRPr/>
          </a:p>
          <a:p>
            <a:pPr marL="0" marR="0" lvl="0" indent="-7620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The new defending player leaves the box early and chases down the ball carrier. They arrive prior to the player scoring the touchdown effectively make the touch and then retire to an on side position. The on field referee orders the attacking player to roll the ball which he does not as he has no team mates near. The referee penalises the player for delaying play.</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51" name="Google Shape;451;p4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48</a:t>
            </a:fld>
            <a:endParaRPr sz="1200">
              <a:solidFill>
                <a:schemeClr val="dk1"/>
              </a:solidFill>
              <a:latin typeface="Calibri"/>
              <a:ea typeface="Calibri"/>
              <a:cs typeface="Calibri"/>
              <a:sym typeface="Calibri"/>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p4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9" name="Google Shape;459;p4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sng" strike="noStrike" cap="none">
                <a:solidFill>
                  <a:schemeClr val="dk1"/>
                </a:solidFill>
                <a:latin typeface="Calibri"/>
                <a:ea typeface="Calibri"/>
                <a:cs typeface="Calibri"/>
                <a:sym typeface="Calibri"/>
              </a:rPr>
              <a:t>Positive Outcome</a:t>
            </a:r>
            <a:endParaRPr/>
          </a:p>
          <a:p>
            <a:pPr marL="0" marR="0" lvl="0" indent="-7620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The referee communicates early to tell the individual they are offside, this allows the defence to adjust/get on side, and the attacking side to take advantage of the offside player. By communicating early, you can keep the game flowing and prevent the penalty.</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sng" strike="noStrike" cap="none">
                <a:solidFill>
                  <a:schemeClr val="dk1"/>
                </a:solidFill>
                <a:latin typeface="Calibri"/>
                <a:ea typeface="Calibri"/>
                <a:cs typeface="Calibri"/>
                <a:sym typeface="Calibri"/>
              </a:rPr>
              <a:t>Negative Outcome</a:t>
            </a:r>
            <a:endParaRPr/>
          </a:p>
          <a:p>
            <a:pPr marL="0" marR="0" lvl="0" indent="-7620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 The offside player makes a touch, a penalty is called, stopping the attacking team’s flow.</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60" name="Google Shape;460;p4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49</a:t>
            </a:fld>
            <a:endParaRPr sz="1200">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2" name="Google Shape;112;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Google Shape;467;p5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8" name="Google Shape;468;p5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Google Shape;473;p5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4" name="Google Shape;474;p5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Google Shape;478;p5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9" name="Google Shape;479;p5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80" name="Google Shape;480;p5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52</a:t>
            </a:fld>
            <a:endParaRPr sz="1200">
              <a:solidFill>
                <a:schemeClr val="dk1"/>
              </a:solidFill>
              <a:latin typeface="Calibri"/>
              <a:ea typeface="Calibri"/>
              <a:cs typeface="Calibri"/>
              <a:sym typeface="Calibri"/>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4"/>
        <p:cNvGrpSpPr/>
        <p:nvPr/>
      </p:nvGrpSpPr>
      <p:grpSpPr>
        <a:xfrm>
          <a:off x="0" y="0"/>
          <a:ext cx="0" cy="0"/>
          <a:chOff x="0" y="0"/>
          <a:chExt cx="0" cy="0"/>
        </a:xfrm>
      </p:grpSpPr>
      <p:sp>
        <p:nvSpPr>
          <p:cNvPr id="485" name="Google Shape;485;p5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6" name="Google Shape;486;p5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87" name="Google Shape;487;p5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53</a:t>
            </a:fld>
            <a:endParaRPr sz="1200">
              <a:solidFill>
                <a:schemeClr val="dk1"/>
              </a:solidFill>
              <a:latin typeface="Calibri"/>
              <a:ea typeface="Calibri"/>
              <a:cs typeface="Calibri"/>
              <a:sym typeface="Calibri"/>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2"/>
        <p:cNvGrpSpPr/>
        <p:nvPr/>
      </p:nvGrpSpPr>
      <p:grpSpPr>
        <a:xfrm>
          <a:off x="0" y="0"/>
          <a:ext cx="0" cy="0"/>
          <a:chOff x="0" y="0"/>
          <a:chExt cx="0" cy="0"/>
        </a:xfrm>
      </p:grpSpPr>
      <p:sp>
        <p:nvSpPr>
          <p:cNvPr id="493" name="Google Shape;493;p5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4" name="Google Shape;494;p5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95" name="Google Shape;495;p5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54</a:t>
            </a:fld>
            <a:endParaRPr sz="1200">
              <a:solidFill>
                <a:schemeClr val="dk1"/>
              </a:solidFill>
              <a:latin typeface="Calibri"/>
              <a:ea typeface="Calibri"/>
              <a:cs typeface="Calibri"/>
              <a:sym typeface="Calibri"/>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3"/>
        <p:cNvGrpSpPr/>
        <p:nvPr/>
      </p:nvGrpSpPr>
      <p:grpSpPr>
        <a:xfrm>
          <a:off x="0" y="0"/>
          <a:ext cx="0" cy="0"/>
          <a:chOff x="0" y="0"/>
          <a:chExt cx="0" cy="0"/>
        </a:xfrm>
      </p:grpSpPr>
      <p:sp>
        <p:nvSpPr>
          <p:cNvPr id="504" name="Google Shape;504;p5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5" name="Google Shape;505;p5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506" name="Google Shape;506;p5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55</a:t>
            </a:fld>
            <a:endParaRPr sz="1200">
              <a:solidFill>
                <a:schemeClr val="dk1"/>
              </a:solidFill>
              <a:latin typeface="Calibri"/>
              <a:ea typeface="Calibri"/>
              <a:cs typeface="Calibri"/>
              <a:sym typeface="Calibri"/>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1"/>
        <p:cNvGrpSpPr/>
        <p:nvPr/>
      </p:nvGrpSpPr>
      <p:grpSpPr>
        <a:xfrm>
          <a:off x="0" y="0"/>
          <a:ext cx="0" cy="0"/>
          <a:chOff x="0" y="0"/>
          <a:chExt cx="0" cy="0"/>
        </a:xfrm>
      </p:grpSpPr>
      <p:sp>
        <p:nvSpPr>
          <p:cNvPr id="512" name="Google Shape;512;p5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3" name="Google Shape;513;p5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514" name="Google Shape;514;p5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56</a:t>
            </a:fld>
            <a:endParaRPr sz="1200">
              <a:solidFill>
                <a:schemeClr val="dk1"/>
              </a:solidFill>
              <a:latin typeface="Calibri"/>
              <a:ea typeface="Calibri"/>
              <a:cs typeface="Calibri"/>
              <a:sym typeface="Calibri"/>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Google Shape;519;p5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20" name="Google Shape;520;p5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3"/>
        <p:cNvGrpSpPr/>
        <p:nvPr/>
      </p:nvGrpSpPr>
      <p:grpSpPr>
        <a:xfrm>
          <a:off x="0" y="0"/>
          <a:ext cx="0" cy="0"/>
          <a:chOff x="0" y="0"/>
          <a:chExt cx="0" cy="0"/>
        </a:xfrm>
      </p:grpSpPr>
      <p:sp>
        <p:nvSpPr>
          <p:cNvPr id="524" name="Google Shape;524;p5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5" name="Google Shape;525;p5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Q&amp;A session to encourage audience participation, so questions scroll up 1 at a time</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Encourage discussion and keep explanations brief, particularly regarding the drop off (tell them to look for experienced ref if they have to ref a drop off game)</a:t>
            </a:r>
            <a:endParaRPr sz="1200" b="0" i="0" u="none" strike="noStrike" cap="none">
              <a:solidFill>
                <a:schemeClr val="dk1"/>
              </a:solidFill>
              <a:latin typeface="Calibri"/>
              <a:ea typeface="Calibri"/>
              <a:cs typeface="Calibri"/>
              <a:sym typeface="Calibri"/>
            </a:endParaRPr>
          </a:p>
        </p:txBody>
      </p:sp>
      <p:sp>
        <p:nvSpPr>
          <p:cNvPr id="526" name="Google Shape;526;p5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58</a:t>
            </a:fld>
            <a:endParaRPr sz="1200">
              <a:solidFill>
                <a:schemeClr val="dk1"/>
              </a:solidFill>
              <a:latin typeface="Calibri"/>
              <a:ea typeface="Calibri"/>
              <a:cs typeface="Calibri"/>
              <a:sym typeface="Calibri"/>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3"/>
        <p:cNvGrpSpPr/>
        <p:nvPr/>
      </p:nvGrpSpPr>
      <p:grpSpPr>
        <a:xfrm>
          <a:off x="0" y="0"/>
          <a:ext cx="0" cy="0"/>
          <a:chOff x="0" y="0"/>
          <a:chExt cx="0" cy="0"/>
        </a:xfrm>
      </p:grpSpPr>
      <p:sp>
        <p:nvSpPr>
          <p:cNvPr id="524" name="Google Shape;524;p5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5" name="Google Shape;525;p5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Au</a:t>
            </a:r>
            <a:r>
              <a:rPr lang="en-GB" sz="1200" b="0" i="0" u="none" strike="noStrike" cap="none" baseline="0" dirty="0">
                <a:solidFill>
                  <a:schemeClr val="dk1"/>
                </a:solidFill>
                <a:latin typeface="Calibri"/>
                <a:ea typeface="Calibri"/>
                <a:cs typeface="Calibri"/>
                <a:sym typeface="Calibri"/>
              </a:rPr>
              <a:t> </a:t>
            </a:r>
            <a:r>
              <a:rPr lang="en-GB" sz="1200" b="0" i="0" u="none" strike="noStrike" cap="none" baseline="0" dirty="0" err="1">
                <a:solidFill>
                  <a:schemeClr val="dk1"/>
                </a:solidFill>
                <a:latin typeface="Calibri"/>
                <a:ea typeface="Calibri"/>
                <a:cs typeface="Calibri"/>
                <a:sym typeface="Calibri"/>
              </a:rPr>
              <a:t>sujet</a:t>
            </a:r>
            <a:r>
              <a:rPr lang="en-GB" sz="1200" b="0" i="0" u="none" strike="noStrike" cap="none" baseline="0" dirty="0">
                <a:solidFill>
                  <a:schemeClr val="dk1"/>
                </a:solidFill>
                <a:latin typeface="Calibri"/>
                <a:ea typeface="Calibri"/>
                <a:cs typeface="Calibri"/>
                <a:sym typeface="Calibri"/>
              </a:rPr>
              <a:t> du drop off </a:t>
            </a:r>
            <a:r>
              <a:rPr lang="en-GB" sz="1200" b="0" i="0" u="none" strike="noStrike" cap="none" baseline="0" dirty="0" err="1">
                <a:solidFill>
                  <a:schemeClr val="dk1"/>
                </a:solidFill>
                <a:latin typeface="Calibri"/>
                <a:ea typeface="Calibri"/>
                <a:cs typeface="Calibri"/>
                <a:sym typeface="Calibri"/>
              </a:rPr>
              <a:t>évoquer</a:t>
            </a:r>
            <a:r>
              <a:rPr lang="en-GB" sz="1200" b="0" i="0" u="none" strike="noStrike" cap="none" baseline="0" dirty="0">
                <a:solidFill>
                  <a:schemeClr val="dk1"/>
                </a:solidFill>
                <a:latin typeface="Calibri"/>
                <a:ea typeface="Calibri"/>
                <a:cs typeface="Calibri"/>
                <a:sym typeface="Calibri"/>
              </a:rPr>
              <a:t> (car </a:t>
            </a:r>
            <a:r>
              <a:rPr lang="en-GB" sz="1200" b="0" i="0" u="none" strike="noStrike" cap="none" baseline="0" dirty="0" err="1">
                <a:solidFill>
                  <a:schemeClr val="dk1"/>
                </a:solidFill>
                <a:latin typeface="Calibri"/>
                <a:ea typeface="Calibri"/>
                <a:cs typeface="Calibri"/>
                <a:sym typeface="Calibri"/>
              </a:rPr>
              <a:t>dans</a:t>
            </a:r>
            <a:r>
              <a:rPr lang="en-GB" sz="1200" b="0" i="0" u="none" strike="noStrike" cap="none" baseline="0" dirty="0">
                <a:solidFill>
                  <a:schemeClr val="dk1"/>
                </a:solidFill>
                <a:latin typeface="Calibri"/>
                <a:ea typeface="Calibri"/>
                <a:cs typeface="Calibri"/>
                <a:sym typeface="Calibri"/>
              </a:rPr>
              <a:t> </a:t>
            </a:r>
            <a:r>
              <a:rPr lang="en-GB" sz="1200" b="0" i="0" u="none" strike="noStrike" cap="none" baseline="0" dirty="0" err="1">
                <a:solidFill>
                  <a:schemeClr val="dk1"/>
                </a:solidFill>
                <a:latin typeface="Calibri"/>
                <a:ea typeface="Calibri"/>
                <a:cs typeface="Calibri"/>
                <a:sym typeface="Calibri"/>
              </a:rPr>
              <a:t>l’examen</a:t>
            </a:r>
            <a:r>
              <a:rPr lang="en-GB" sz="1200" b="0" i="0" u="none" strike="noStrike" cap="none" baseline="0" dirty="0">
                <a:solidFill>
                  <a:schemeClr val="dk1"/>
                </a:solidFill>
                <a:latin typeface="Calibri"/>
                <a:ea typeface="Calibri"/>
                <a:cs typeface="Calibri"/>
                <a:sym typeface="Calibri"/>
              </a:rPr>
              <a:t>) :</a:t>
            </a:r>
          </a:p>
          <a:p>
            <a:pPr marL="171450" marR="0" lvl="0" indent="-171450" algn="l" rtl="0">
              <a:spcBef>
                <a:spcPts val="0"/>
              </a:spcBef>
              <a:spcAft>
                <a:spcPts val="0"/>
              </a:spcAft>
              <a:buFontTx/>
              <a:buChar char="-"/>
            </a:pPr>
            <a:r>
              <a:rPr lang="en-GB" sz="1200" b="0" i="0" u="none" strike="noStrike" cap="none" baseline="0" dirty="0">
                <a:solidFill>
                  <a:schemeClr val="dk1"/>
                </a:solidFill>
                <a:latin typeface="Calibri"/>
                <a:ea typeface="Calibri"/>
                <a:cs typeface="Calibri"/>
                <a:sym typeface="Calibri"/>
              </a:rPr>
              <a:t>1 possession mini pour </a:t>
            </a:r>
            <a:r>
              <a:rPr lang="en-GB" sz="1200" b="0" i="0" u="none" strike="noStrike" cap="none" baseline="0" dirty="0" err="1">
                <a:solidFill>
                  <a:schemeClr val="dk1"/>
                </a:solidFill>
                <a:latin typeface="Calibri"/>
                <a:ea typeface="Calibri"/>
                <a:cs typeface="Calibri"/>
                <a:sym typeface="Calibri"/>
              </a:rPr>
              <a:t>chaque</a:t>
            </a:r>
            <a:r>
              <a:rPr lang="en-GB" sz="1200" b="0" i="0" u="none" strike="noStrike" cap="none" baseline="0" dirty="0">
                <a:solidFill>
                  <a:schemeClr val="dk1"/>
                </a:solidFill>
                <a:latin typeface="Calibri"/>
                <a:ea typeface="Calibri"/>
                <a:cs typeface="Calibri"/>
                <a:sym typeface="Calibri"/>
              </a:rPr>
              <a:t> </a:t>
            </a:r>
            <a:r>
              <a:rPr lang="en-GB" sz="1200" b="0" i="0" u="none" strike="noStrike" cap="none" baseline="0" dirty="0" err="1">
                <a:solidFill>
                  <a:schemeClr val="dk1"/>
                </a:solidFill>
                <a:latin typeface="Calibri"/>
                <a:ea typeface="Calibri"/>
                <a:cs typeface="Calibri"/>
                <a:sym typeface="Calibri"/>
              </a:rPr>
              <a:t>équipe</a:t>
            </a:r>
            <a:endParaRPr lang="en-GB" sz="1200" b="0" i="0" u="none" strike="noStrike" cap="none" baseline="0" dirty="0">
              <a:solidFill>
                <a:schemeClr val="dk1"/>
              </a:solidFill>
              <a:latin typeface="Calibri"/>
              <a:ea typeface="Calibri"/>
              <a:cs typeface="Calibri"/>
              <a:sym typeface="Calibri"/>
            </a:endParaRPr>
          </a:p>
          <a:p>
            <a:pPr marL="171450" marR="0" lvl="0" indent="-171450" algn="l" rtl="0">
              <a:spcBef>
                <a:spcPts val="0"/>
              </a:spcBef>
              <a:spcAft>
                <a:spcPts val="0"/>
              </a:spcAft>
              <a:buFontTx/>
              <a:buChar char="-"/>
            </a:pPr>
            <a:r>
              <a:rPr lang="en-GB" sz="1200" b="0" i="0" u="none" strike="noStrike" cap="none" baseline="0" dirty="0" err="1">
                <a:solidFill>
                  <a:schemeClr val="dk1"/>
                </a:solidFill>
                <a:latin typeface="Calibri"/>
                <a:ea typeface="Calibri"/>
                <a:cs typeface="Calibri"/>
                <a:sym typeface="Calibri"/>
              </a:rPr>
              <a:t>Retrait</a:t>
            </a:r>
            <a:r>
              <a:rPr lang="en-GB" sz="1200" b="0" i="0" u="none" strike="noStrike" cap="none" baseline="0" dirty="0">
                <a:solidFill>
                  <a:schemeClr val="dk1"/>
                </a:solidFill>
                <a:latin typeface="Calibri"/>
                <a:ea typeface="Calibri"/>
                <a:cs typeface="Calibri"/>
                <a:sym typeface="Calibri"/>
              </a:rPr>
              <a:t> d’1 </a:t>
            </a:r>
            <a:r>
              <a:rPr lang="en-GB" sz="1200" b="0" i="0" u="none" strike="noStrike" cap="none" baseline="0" dirty="0" err="1">
                <a:solidFill>
                  <a:schemeClr val="dk1"/>
                </a:solidFill>
                <a:latin typeface="Calibri"/>
                <a:ea typeface="Calibri"/>
                <a:cs typeface="Calibri"/>
                <a:sym typeface="Calibri"/>
              </a:rPr>
              <a:t>joueur</a:t>
            </a:r>
            <a:r>
              <a:rPr lang="en-GB" sz="1200" b="0" i="0" u="none" strike="noStrike" cap="none" baseline="0" dirty="0">
                <a:solidFill>
                  <a:schemeClr val="dk1"/>
                </a:solidFill>
                <a:latin typeface="Calibri"/>
                <a:ea typeface="Calibri"/>
                <a:cs typeface="Calibri"/>
                <a:sym typeface="Calibri"/>
              </a:rPr>
              <a:t> au début du drop-off et a 2 et 4 minutes </a:t>
            </a:r>
            <a:r>
              <a:rPr lang="en-GB" sz="1200" b="0" i="0" u="none" strike="noStrike" cap="none" baseline="0" dirty="0" err="1">
                <a:solidFill>
                  <a:schemeClr val="dk1"/>
                </a:solidFill>
                <a:latin typeface="Calibri"/>
                <a:ea typeface="Calibri"/>
                <a:cs typeface="Calibri"/>
                <a:sym typeface="Calibri"/>
              </a:rPr>
              <a:t>sauf</a:t>
            </a:r>
            <a:r>
              <a:rPr lang="en-GB" sz="1200" b="0" i="0" u="none" strike="noStrike" cap="none" baseline="0" dirty="0">
                <a:solidFill>
                  <a:schemeClr val="dk1"/>
                </a:solidFill>
                <a:latin typeface="Calibri"/>
                <a:ea typeface="Calibri"/>
                <a:cs typeface="Calibri"/>
                <a:sym typeface="Calibri"/>
              </a:rPr>
              <a:t> </a:t>
            </a:r>
            <a:r>
              <a:rPr lang="en-GB" sz="1200" b="0" i="0" u="none" strike="noStrike" cap="none" baseline="0" dirty="0" err="1">
                <a:solidFill>
                  <a:schemeClr val="dk1"/>
                </a:solidFill>
                <a:latin typeface="Calibri"/>
                <a:ea typeface="Calibri"/>
                <a:cs typeface="Calibri"/>
                <a:sym typeface="Calibri"/>
              </a:rPr>
              <a:t>si</a:t>
            </a:r>
            <a:r>
              <a:rPr lang="en-GB" sz="1200" b="0" i="0" u="none" strike="noStrike" cap="none" baseline="0" dirty="0">
                <a:solidFill>
                  <a:schemeClr val="dk1"/>
                </a:solidFill>
                <a:latin typeface="Calibri"/>
                <a:ea typeface="Calibri"/>
                <a:cs typeface="Calibri"/>
                <a:sym typeface="Calibri"/>
              </a:rPr>
              <a:t> </a:t>
            </a:r>
            <a:r>
              <a:rPr lang="en-GB" sz="1200" b="0" i="0" u="none" strike="noStrike" cap="none" baseline="0" dirty="0" err="1">
                <a:solidFill>
                  <a:schemeClr val="dk1"/>
                </a:solidFill>
                <a:latin typeface="Calibri"/>
                <a:ea typeface="Calibri"/>
                <a:cs typeface="Calibri"/>
                <a:sym typeface="Calibri"/>
              </a:rPr>
              <a:t>l’équipe</a:t>
            </a:r>
            <a:r>
              <a:rPr lang="en-GB" sz="1200" b="0" i="0" u="none" strike="noStrike" cap="none" baseline="0" dirty="0">
                <a:solidFill>
                  <a:schemeClr val="dk1"/>
                </a:solidFill>
                <a:latin typeface="Calibri"/>
                <a:ea typeface="Calibri"/>
                <a:cs typeface="Calibri"/>
                <a:sym typeface="Calibri"/>
              </a:rPr>
              <a:t> a </a:t>
            </a:r>
            <a:r>
              <a:rPr lang="en-GB" sz="1200" b="0" i="0" u="none" strike="noStrike" cap="none" baseline="0" dirty="0" err="1">
                <a:solidFill>
                  <a:schemeClr val="dk1"/>
                </a:solidFill>
                <a:latin typeface="Calibri"/>
                <a:ea typeface="Calibri"/>
                <a:cs typeface="Calibri"/>
                <a:sym typeface="Calibri"/>
              </a:rPr>
              <a:t>moins</a:t>
            </a:r>
            <a:r>
              <a:rPr lang="en-GB" sz="1200" b="0" i="0" u="none" strike="noStrike" cap="none" baseline="0" dirty="0">
                <a:solidFill>
                  <a:schemeClr val="dk1"/>
                </a:solidFill>
                <a:latin typeface="Calibri"/>
                <a:ea typeface="Calibri"/>
                <a:cs typeface="Calibri"/>
                <a:sym typeface="Calibri"/>
              </a:rPr>
              <a:t> de 3 </a:t>
            </a:r>
            <a:r>
              <a:rPr lang="en-GB" sz="1200" b="0" i="0" u="none" strike="noStrike" cap="none" baseline="0" dirty="0" err="1">
                <a:solidFill>
                  <a:schemeClr val="dk1"/>
                </a:solidFill>
                <a:latin typeface="Calibri"/>
                <a:ea typeface="Calibri"/>
                <a:cs typeface="Calibri"/>
                <a:sym typeface="Calibri"/>
              </a:rPr>
              <a:t>joueurs</a:t>
            </a:r>
            <a:endParaRPr lang="en-GB" sz="1200" b="0" i="0" u="none" strike="noStrike" cap="none" baseline="0" dirty="0">
              <a:solidFill>
                <a:schemeClr val="dk1"/>
              </a:solidFill>
              <a:latin typeface="Calibri"/>
              <a:ea typeface="Calibri"/>
              <a:cs typeface="Calibri"/>
              <a:sym typeface="Calibri"/>
            </a:endParaRPr>
          </a:p>
          <a:p>
            <a:pPr marL="171450" marR="0" lvl="0" indent="-171450" algn="l" rtl="0">
              <a:spcBef>
                <a:spcPts val="0"/>
              </a:spcBef>
              <a:spcAft>
                <a:spcPts val="0"/>
              </a:spcAft>
              <a:buFontTx/>
              <a:buChar char="-"/>
            </a:pPr>
            <a:r>
              <a:rPr lang="en-GB" sz="1200" b="0" i="0" u="none" strike="noStrike" cap="none" baseline="0" dirty="0" err="1">
                <a:solidFill>
                  <a:schemeClr val="dk1"/>
                </a:solidFill>
                <a:latin typeface="Calibri"/>
                <a:ea typeface="Calibri"/>
                <a:cs typeface="Calibri"/>
                <a:sym typeface="Calibri"/>
              </a:rPr>
              <a:t>Règles</a:t>
            </a:r>
            <a:r>
              <a:rPr lang="en-GB" sz="1200" b="0" i="0" u="none" strike="noStrike" cap="none" baseline="0" dirty="0">
                <a:solidFill>
                  <a:schemeClr val="dk1"/>
                </a:solidFill>
                <a:latin typeface="Calibri"/>
                <a:ea typeface="Calibri"/>
                <a:cs typeface="Calibri"/>
                <a:sym typeface="Calibri"/>
              </a:rPr>
              <a:t> de </a:t>
            </a:r>
            <a:r>
              <a:rPr lang="en-GB" sz="1200" b="0" i="0" u="none" strike="noStrike" cap="none" baseline="0" dirty="0" err="1">
                <a:solidFill>
                  <a:schemeClr val="dk1"/>
                </a:solidFill>
                <a:latin typeface="Calibri"/>
                <a:ea typeface="Calibri"/>
                <a:cs typeface="Calibri"/>
                <a:sym typeface="Calibri"/>
              </a:rPr>
              <a:t>mixité</a:t>
            </a:r>
            <a:r>
              <a:rPr lang="en-GB" sz="1200" b="0" i="0" u="none" strike="noStrike" cap="none" baseline="0" dirty="0">
                <a:solidFill>
                  <a:schemeClr val="dk1"/>
                </a:solidFill>
                <a:latin typeface="Calibri"/>
                <a:ea typeface="Calibri"/>
                <a:cs typeface="Calibri"/>
                <a:sym typeface="Calibri"/>
              </a:rPr>
              <a:t> </a:t>
            </a:r>
            <a:r>
              <a:rPr lang="en-GB" sz="1200" b="0" i="0" u="none" strike="noStrike" cap="none" baseline="0" dirty="0" err="1">
                <a:solidFill>
                  <a:schemeClr val="dk1"/>
                </a:solidFill>
                <a:latin typeface="Calibri"/>
                <a:ea typeface="Calibri"/>
                <a:cs typeface="Calibri"/>
                <a:sym typeface="Calibri"/>
              </a:rPr>
              <a:t>conservées</a:t>
            </a:r>
            <a:endParaRPr lang="en-GB" sz="1200" b="0" i="0" u="none" strike="noStrike" cap="none" baseline="0" dirty="0">
              <a:solidFill>
                <a:schemeClr val="dk1"/>
              </a:solidFill>
              <a:latin typeface="Calibri"/>
              <a:ea typeface="Calibri"/>
              <a:cs typeface="Calibri"/>
              <a:sym typeface="Calibri"/>
            </a:endParaRPr>
          </a:p>
          <a:p>
            <a:pPr marL="171450" marR="0" lvl="0" indent="-171450" algn="l" rtl="0">
              <a:spcBef>
                <a:spcPts val="0"/>
              </a:spcBef>
              <a:spcAft>
                <a:spcPts val="0"/>
              </a:spcAft>
              <a:buFontTx/>
              <a:buChar char="-"/>
            </a:pPr>
            <a:r>
              <a:rPr lang="en-GB" sz="1200" b="0" i="0" u="none" strike="noStrike" cap="none" baseline="0" dirty="0">
                <a:solidFill>
                  <a:schemeClr val="dk1"/>
                </a:solidFill>
                <a:latin typeface="Calibri"/>
                <a:ea typeface="Calibri"/>
                <a:cs typeface="Calibri"/>
                <a:sym typeface="Calibri"/>
              </a:rPr>
              <a:t>Pas de droit de </a:t>
            </a:r>
            <a:r>
              <a:rPr lang="en-GB" sz="1200" b="0" i="0" u="none" strike="noStrike" cap="none" baseline="0" dirty="0" err="1">
                <a:solidFill>
                  <a:schemeClr val="dk1"/>
                </a:solidFill>
                <a:latin typeface="Calibri"/>
                <a:ea typeface="Calibri"/>
                <a:cs typeface="Calibri"/>
                <a:sym typeface="Calibri"/>
              </a:rPr>
              <a:t>réponse</a:t>
            </a:r>
            <a:r>
              <a:rPr lang="en-GB" sz="1200" b="0" i="0" u="none" strike="noStrike" cap="none" baseline="0" dirty="0">
                <a:solidFill>
                  <a:schemeClr val="dk1"/>
                </a:solidFill>
                <a:latin typeface="Calibri"/>
                <a:ea typeface="Calibri"/>
                <a:cs typeface="Calibri"/>
                <a:sym typeface="Calibri"/>
              </a:rPr>
              <a:t> à </a:t>
            </a:r>
            <a:r>
              <a:rPr lang="en-GB" sz="1200" b="0" i="0" u="none" strike="noStrike" cap="none" baseline="0" dirty="0" err="1">
                <a:solidFill>
                  <a:schemeClr val="dk1"/>
                </a:solidFill>
                <a:latin typeface="Calibri"/>
                <a:ea typeface="Calibri"/>
                <a:cs typeface="Calibri"/>
                <a:sym typeface="Calibri"/>
              </a:rPr>
              <a:t>chaque</a:t>
            </a:r>
            <a:r>
              <a:rPr lang="en-GB" sz="1200" b="0" i="0" u="none" strike="noStrike" cap="none" baseline="0" dirty="0">
                <a:solidFill>
                  <a:schemeClr val="dk1"/>
                </a:solidFill>
                <a:latin typeface="Calibri"/>
                <a:ea typeface="Calibri"/>
                <a:cs typeface="Calibri"/>
                <a:sym typeface="Calibri"/>
              </a:rPr>
              <a:t> </a:t>
            </a:r>
            <a:r>
              <a:rPr lang="en-GB" sz="1200" b="0" i="0" u="none" strike="noStrike" cap="none" baseline="0" dirty="0" err="1">
                <a:solidFill>
                  <a:schemeClr val="dk1"/>
                </a:solidFill>
                <a:latin typeface="Calibri"/>
                <a:ea typeface="Calibri"/>
                <a:cs typeface="Calibri"/>
                <a:sym typeface="Calibri"/>
              </a:rPr>
              <a:t>essai</a:t>
            </a:r>
            <a:endParaRPr lang="en-GB" sz="1200" b="0" i="0" u="none" strike="noStrike" cap="none" baseline="0" dirty="0">
              <a:solidFill>
                <a:schemeClr val="dk1"/>
              </a:solidFill>
              <a:latin typeface="Calibri"/>
              <a:ea typeface="Calibri"/>
              <a:cs typeface="Calibri"/>
              <a:sym typeface="Calibri"/>
            </a:endParaRPr>
          </a:p>
          <a:p>
            <a:pPr marL="171450" marR="0" lvl="0" indent="-171450" algn="l" rtl="0">
              <a:spcBef>
                <a:spcPts val="0"/>
              </a:spcBef>
              <a:spcAft>
                <a:spcPts val="0"/>
              </a:spcAft>
              <a:buFontTx/>
              <a:buChar char="-"/>
            </a:pPr>
            <a:r>
              <a:rPr lang="en-GB" sz="1200" b="0" i="0" u="none" strike="noStrike" cap="none" baseline="0" dirty="0">
                <a:solidFill>
                  <a:schemeClr val="dk1"/>
                </a:solidFill>
                <a:latin typeface="Calibri"/>
                <a:ea typeface="Calibri"/>
                <a:cs typeface="Calibri"/>
                <a:sym typeface="Calibri"/>
              </a:rPr>
              <a:t>Pas de </a:t>
            </a:r>
            <a:r>
              <a:rPr lang="en-GB" sz="1200" b="0" i="0" u="none" strike="noStrike" cap="none" baseline="0" dirty="0" err="1">
                <a:solidFill>
                  <a:schemeClr val="dk1"/>
                </a:solidFill>
                <a:latin typeface="Calibri"/>
                <a:ea typeface="Calibri"/>
                <a:cs typeface="Calibri"/>
                <a:sym typeface="Calibri"/>
              </a:rPr>
              <a:t>limite</a:t>
            </a:r>
            <a:r>
              <a:rPr lang="en-GB" sz="1200" b="0" i="0" u="none" strike="noStrike" cap="none" baseline="0" dirty="0">
                <a:solidFill>
                  <a:schemeClr val="dk1"/>
                </a:solidFill>
                <a:latin typeface="Calibri"/>
                <a:ea typeface="Calibri"/>
                <a:cs typeface="Calibri"/>
                <a:sym typeface="Calibri"/>
              </a:rPr>
              <a:t> de temps</a:t>
            </a:r>
          </a:p>
        </p:txBody>
      </p:sp>
      <p:sp>
        <p:nvSpPr>
          <p:cNvPr id="526" name="Google Shape;526;p5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59</a:t>
            </a:fld>
            <a:endParaRPr sz="120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1" name="Google Shape;121;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Google Shape;538;p5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39" name="Google Shape;539;p5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p6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4" name="Google Shape;544;p6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9"/>
        <p:cNvGrpSpPr/>
        <p:nvPr/>
      </p:nvGrpSpPr>
      <p:grpSpPr>
        <a:xfrm>
          <a:off x="0" y="0"/>
          <a:ext cx="0" cy="0"/>
          <a:chOff x="0" y="0"/>
          <a:chExt cx="0" cy="0"/>
        </a:xfrm>
      </p:grpSpPr>
      <p:sp>
        <p:nvSpPr>
          <p:cNvPr id="610" name="Google Shape;610;p6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rgbClr val="000000"/>
                </a:solidFill>
                <a:latin typeface="Arial"/>
                <a:ea typeface="Arial"/>
                <a:cs typeface="Arial"/>
                <a:sym typeface="Arial"/>
              </a:rPr>
              <a:t>62</a:t>
            </a:fld>
            <a:endParaRPr sz="1200">
              <a:solidFill>
                <a:srgbClr val="000000"/>
              </a:solidFill>
              <a:latin typeface="Arial"/>
              <a:ea typeface="Arial"/>
              <a:cs typeface="Arial"/>
              <a:sym typeface="Arial"/>
            </a:endParaRPr>
          </a:p>
        </p:txBody>
      </p:sp>
      <p:sp>
        <p:nvSpPr>
          <p:cNvPr id="611" name="Google Shape;611;p62:notes"/>
          <p:cNvSpPr txBox="1"/>
          <p:nvPr/>
        </p:nvSpPr>
        <p:spPr>
          <a:xfrm>
            <a:off x="3884613" y="8685213"/>
            <a:ext cx="2971800" cy="457200"/>
          </a:xfrm>
          <a:prstGeom prst="rect">
            <a:avLst/>
          </a:prstGeom>
          <a:noFill/>
          <a:ln>
            <a:noFill/>
          </a:ln>
        </p:spPr>
        <p:txBody>
          <a:bodyPr spcFirstLastPara="1" wrap="square" lIns="90000" tIns="46800" rIns="90000" bIns="46800" anchor="b" anchorCtr="0">
            <a:noAutofit/>
          </a:bodyPr>
          <a:lstStyle/>
          <a:p>
            <a:pPr marL="0" marR="0" lvl="0" indent="0" algn="r" rtl="0">
              <a:spcBef>
                <a:spcPts val="0"/>
              </a:spcBef>
              <a:spcAft>
                <a:spcPts val="0"/>
              </a:spcAft>
              <a:buClr>
                <a:srgbClr val="000000"/>
              </a:buClr>
              <a:buSzPts val="1200"/>
              <a:buFont typeface="Arial"/>
              <a:buNone/>
            </a:pPr>
            <a:fld id="{00000000-1234-1234-1234-123412341234}" type="slidenum">
              <a:rPr lang="en-GB" sz="1200">
                <a:solidFill>
                  <a:srgbClr val="000000"/>
                </a:solidFill>
                <a:latin typeface="Arial"/>
                <a:ea typeface="Arial"/>
                <a:cs typeface="Arial"/>
                <a:sym typeface="Arial"/>
              </a:rPr>
              <a:t>62</a:t>
            </a:fld>
            <a:endParaRPr sz="1200">
              <a:solidFill>
                <a:srgbClr val="000000"/>
              </a:solidFill>
              <a:latin typeface="Arial"/>
              <a:ea typeface="Arial"/>
              <a:cs typeface="Arial"/>
              <a:sym typeface="Arial"/>
            </a:endParaRPr>
          </a:p>
        </p:txBody>
      </p:sp>
      <p:sp>
        <p:nvSpPr>
          <p:cNvPr id="612" name="Google Shape;612;p6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a:noFill/>
          </a:ln>
        </p:spPr>
      </p:sp>
      <p:sp>
        <p:nvSpPr>
          <p:cNvPr id="613" name="Google Shape;613;p6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7" name="Google Shape;127;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3" name="Google Shape;143;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0" name="Google Shape;150;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18"/>
        <p:cNvGrpSpPr/>
        <p:nvPr/>
      </p:nvGrpSpPr>
      <p:grpSpPr>
        <a:xfrm>
          <a:off x="0" y="0"/>
          <a:ext cx="0" cy="0"/>
          <a:chOff x="0" y="0"/>
          <a:chExt cx="0" cy="0"/>
        </a:xfrm>
      </p:grpSpPr>
      <p:sp>
        <p:nvSpPr>
          <p:cNvPr id="19" name="Google Shape;19;p2"/>
          <p:cNvSpPr txBox="1">
            <a:spLocks noGrp="1"/>
          </p:cNvSpPr>
          <p:nvPr>
            <p:ph type="title"/>
          </p:nvPr>
        </p:nvSpPr>
        <p:spPr>
          <a:xfrm>
            <a:off x="924732" y="2069913"/>
            <a:ext cx="7128792" cy="1362075"/>
          </a:xfrm>
          <a:prstGeom prst="rect">
            <a:avLst/>
          </a:prstGeom>
          <a:noFill/>
          <a:ln>
            <a:noFill/>
          </a:ln>
        </p:spPr>
        <p:txBody>
          <a:bodyPr spcFirstLastPara="1" wrap="square" lIns="91425" tIns="45700" rIns="91425" bIns="45700" anchor="t" anchorCtr="0"/>
          <a:lstStyle>
            <a:lvl1pPr marR="0" lvl="0" algn="ctr" rtl="0">
              <a:spcBef>
                <a:spcPts val="0"/>
              </a:spcBef>
              <a:spcAft>
                <a:spcPts val="0"/>
              </a:spcAft>
              <a:buClr>
                <a:schemeClr val="dk1"/>
              </a:buClr>
              <a:buSzPts val="4000"/>
              <a:buFont typeface="Arial"/>
              <a:buNone/>
              <a:defRPr sz="4000" b="1"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0" name="Google Shape;20;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1" name="Google Shape;21;p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2" name="Google Shape;22;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Arial"/>
                <a:ea typeface="Arial"/>
                <a:cs typeface="Arial"/>
                <a:sym typeface="Arial"/>
              </a:defRPr>
            </a:lvl1pPr>
            <a:lvl2pPr marL="0" marR="0" lvl="1" indent="0" algn="r" rtl="0">
              <a:spcBef>
                <a:spcPts val="0"/>
              </a:spcBef>
              <a:buNone/>
              <a:defRPr sz="1200" b="0" i="0" u="none" strike="noStrike" cap="none">
                <a:solidFill>
                  <a:srgbClr val="888888"/>
                </a:solidFill>
                <a:latin typeface="Arial"/>
                <a:ea typeface="Arial"/>
                <a:cs typeface="Arial"/>
                <a:sym typeface="Arial"/>
              </a:defRPr>
            </a:lvl2pPr>
            <a:lvl3pPr marL="0" marR="0" lvl="2" indent="0" algn="r" rtl="0">
              <a:spcBef>
                <a:spcPts val="0"/>
              </a:spcBef>
              <a:buNone/>
              <a:defRPr sz="1200" b="0" i="0" u="none" strike="noStrike" cap="none">
                <a:solidFill>
                  <a:srgbClr val="888888"/>
                </a:solidFill>
                <a:latin typeface="Arial"/>
                <a:ea typeface="Arial"/>
                <a:cs typeface="Arial"/>
                <a:sym typeface="Arial"/>
              </a:defRPr>
            </a:lvl3pPr>
            <a:lvl4pPr marL="0" marR="0" lvl="3" indent="0" algn="r" rtl="0">
              <a:spcBef>
                <a:spcPts val="0"/>
              </a:spcBef>
              <a:buNone/>
              <a:defRPr sz="1200" b="0" i="0" u="none" strike="noStrike" cap="none">
                <a:solidFill>
                  <a:srgbClr val="888888"/>
                </a:solidFill>
                <a:latin typeface="Arial"/>
                <a:ea typeface="Arial"/>
                <a:cs typeface="Arial"/>
                <a:sym typeface="Arial"/>
              </a:defRPr>
            </a:lvl4pPr>
            <a:lvl5pPr marL="0" marR="0" lvl="4" indent="0" algn="r" rtl="0">
              <a:spcBef>
                <a:spcPts val="0"/>
              </a:spcBef>
              <a:buNone/>
              <a:defRPr sz="1200" b="0" i="0" u="none" strike="noStrike" cap="none">
                <a:solidFill>
                  <a:srgbClr val="888888"/>
                </a:solidFill>
                <a:latin typeface="Arial"/>
                <a:ea typeface="Arial"/>
                <a:cs typeface="Arial"/>
                <a:sym typeface="Arial"/>
              </a:defRPr>
            </a:lvl5pPr>
            <a:lvl6pPr marL="0" marR="0" lvl="5" indent="0" algn="r" rtl="0">
              <a:spcBef>
                <a:spcPts val="0"/>
              </a:spcBef>
              <a:buNone/>
              <a:defRPr sz="1200" b="0" i="0" u="none" strike="noStrike" cap="none">
                <a:solidFill>
                  <a:srgbClr val="888888"/>
                </a:solidFill>
                <a:latin typeface="Arial"/>
                <a:ea typeface="Arial"/>
                <a:cs typeface="Arial"/>
                <a:sym typeface="Arial"/>
              </a:defRPr>
            </a:lvl6pPr>
            <a:lvl7pPr marL="0" marR="0" lvl="6" indent="0" algn="r" rtl="0">
              <a:spcBef>
                <a:spcPts val="0"/>
              </a:spcBef>
              <a:buNone/>
              <a:defRPr sz="1200" b="0" i="0" u="none" strike="noStrike" cap="none">
                <a:solidFill>
                  <a:srgbClr val="888888"/>
                </a:solidFill>
                <a:latin typeface="Arial"/>
                <a:ea typeface="Arial"/>
                <a:cs typeface="Arial"/>
                <a:sym typeface="Arial"/>
              </a:defRPr>
            </a:lvl7pPr>
            <a:lvl8pPr marL="0" marR="0" lvl="7" indent="0" algn="r" rtl="0">
              <a:spcBef>
                <a:spcPts val="0"/>
              </a:spcBef>
              <a:buNone/>
              <a:defRPr sz="1200" b="0" i="0" u="none" strike="noStrike" cap="none">
                <a:solidFill>
                  <a:srgbClr val="888888"/>
                </a:solidFill>
                <a:latin typeface="Arial"/>
                <a:ea typeface="Arial"/>
                <a:cs typeface="Arial"/>
                <a:sym typeface="Arial"/>
              </a:defRPr>
            </a:lvl8pPr>
            <a:lvl9pPr marL="0" marR="0" lvl="8" indent="0" algn="r" rtl="0">
              <a:spcBef>
                <a:spcPts val="0"/>
              </a:spcBef>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9"/>
        <p:cNvGrpSpPr/>
        <p:nvPr/>
      </p:nvGrpSpPr>
      <p:grpSpPr>
        <a:xfrm>
          <a:off x="0" y="0"/>
          <a:ext cx="0" cy="0"/>
          <a:chOff x="0" y="0"/>
          <a:chExt cx="0" cy="0"/>
        </a:xfrm>
      </p:grpSpPr>
      <p:sp>
        <p:nvSpPr>
          <p:cNvPr id="70" name="Google Shape;70;p11"/>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1" name="Google Shape;71;p11"/>
          <p:cNvSpPr txBox="1">
            <a:spLocks noGrp="1"/>
          </p:cNvSpPr>
          <p:nvPr>
            <p:ph type="body" idx="1"/>
          </p:nvPr>
        </p:nvSpPr>
        <p:spPr>
          <a:xfrm rot="5400000">
            <a:off x="2309018" y="-251619"/>
            <a:ext cx="4525963" cy="8229600"/>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72" name="Google Shape;72;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3" name="Google Shape;73;p1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4" name="Google Shape;74;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5"/>
        <p:cNvGrpSpPr/>
        <p:nvPr/>
      </p:nvGrpSpPr>
      <p:grpSpPr>
        <a:xfrm>
          <a:off x="0" y="0"/>
          <a:ext cx="0" cy="0"/>
          <a:chOff x="0" y="0"/>
          <a:chExt cx="0" cy="0"/>
        </a:xfrm>
      </p:grpSpPr>
      <p:sp>
        <p:nvSpPr>
          <p:cNvPr id="76" name="Google Shape;76;p12"/>
          <p:cNvSpPr txBox="1">
            <a:spLocks noGrp="1"/>
          </p:cNvSpPr>
          <p:nvPr>
            <p:ph type="title"/>
          </p:nvPr>
        </p:nvSpPr>
        <p:spPr>
          <a:xfrm rot="5400000">
            <a:off x="4732337" y="2171700"/>
            <a:ext cx="5851525" cy="20574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7" name="Google Shape;77;p12"/>
          <p:cNvSpPr txBox="1">
            <a:spLocks noGrp="1"/>
          </p:cNvSpPr>
          <p:nvPr>
            <p:ph type="body" idx="1"/>
          </p:nvPr>
        </p:nvSpPr>
        <p:spPr>
          <a:xfrm rot="5400000">
            <a:off x="541338" y="190501"/>
            <a:ext cx="5851525" cy="6019800"/>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78" name="Google Shape;78;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9" name="Google Shape;79;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0" name="Google Shape;80;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81"/>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_Section Header">
  <p:cSld name="1_Section Header">
    <p:spTree>
      <p:nvGrpSpPr>
        <p:cNvPr id="1" name="Shape 82"/>
        <p:cNvGrpSpPr/>
        <p:nvPr/>
      </p:nvGrpSpPr>
      <p:grpSpPr>
        <a:xfrm>
          <a:off x="0" y="0"/>
          <a:ext cx="0" cy="0"/>
          <a:chOff x="0" y="0"/>
          <a:chExt cx="0" cy="0"/>
        </a:xfrm>
      </p:grpSpPr>
      <p:sp>
        <p:nvSpPr>
          <p:cNvPr id="83" name="Google Shape;83;p14"/>
          <p:cNvSpPr txBox="1">
            <a:spLocks noGrp="1"/>
          </p:cNvSpPr>
          <p:nvPr>
            <p:ph type="title"/>
          </p:nvPr>
        </p:nvSpPr>
        <p:spPr>
          <a:xfrm>
            <a:off x="924732" y="2069913"/>
            <a:ext cx="7128792" cy="1362075"/>
          </a:xfrm>
          <a:prstGeom prst="rect">
            <a:avLst/>
          </a:prstGeom>
          <a:noFill/>
          <a:ln>
            <a:noFill/>
          </a:ln>
        </p:spPr>
        <p:txBody>
          <a:bodyPr spcFirstLastPara="1" wrap="square" lIns="91425" tIns="45700" rIns="91425" bIns="45700" anchor="t" anchorCtr="0"/>
          <a:lstStyle>
            <a:lvl1pPr marR="0" lvl="0" algn="ctr" rtl="0">
              <a:spcBef>
                <a:spcPts val="0"/>
              </a:spcBef>
              <a:spcAft>
                <a:spcPts val="0"/>
              </a:spcAft>
              <a:buClr>
                <a:schemeClr val="dk1"/>
              </a:buClr>
              <a:buSzPts val="4000"/>
              <a:buFont typeface="Arial"/>
              <a:buNone/>
              <a:defRPr sz="4000" b="1"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4" name="Google Shape;84;p1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5" name="Google Shape;85;p1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6" name="Google Shape;86;p1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5" name="Google Shape;25;p3"/>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26" name="Google Shape;26;p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7" name="Google Shape;27;p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8" name="Google Shape;28;p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Arial"/>
                <a:ea typeface="Arial"/>
                <a:cs typeface="Arial"/>
                <a:sym typeface="Arial"/>
              </a:defRPr>
            </a:lvl1pPr>
            <a:lvl2pPr marL="0" marR="0" lvl="1" indent="0" algn="r" rtl="0">
              <a:spcBef>
                <a:spcPts val="0"/>
              </a:spcBef>
              <a:buNone/>
              <a:defRPr sz="1200" b="0" i="0" u="none" strike="noStrike" cap="none">
                <a:solidFill>
                  <a:srgbClr val="888888"/>
                </a:solidFill>
                <a:latin typeface="Arial"/>
                <a:ea typeface="Arial"/>
                <a:cs typeface="Arial"/>
                <a:sym typeface="Arial"/>
              </a:defRPr>
            </a:lvl2pPr>
            <a:lvl3pPr marL="0" marR="0" lvl="2" indent="0" algn="r" rtl="0">
              <a:spcBef>
                <a:spcPts val="0"/>
              </a:spcBef>
              <a:buNone/>
              <a:defRPr sz="1200" b="0" i="0" u="none" strike="noStrike" cap="none">
                <a:solidFill>
                  <a:srgbClr val="888888"/>
                </a:solidFill>
                <a:latin typeface="Arial"/>
                <a:ea typeface="Arial"/>
                <a:cs typeface="Arial"/>
                <a:sym typeface="Arial"/>
              </a:defRPr>
            </a:lvl3pPr>
            <a:lvl4pPr marL="0" marR="0" lvl="3" indent="0" algn="r" rtl="0">
              <a:spcBef>
                <a:spcPts val="0"/>
              </a:spcBef>
              <a:buNone/>
              <a:defRPr sz="1200" b="0" i="0" u="none" strike="noStrike" cap="none">
                <a:solidFill>
                  <a:srgbClr val="888888"/>
                </a:solidFill>
                <a:latin typeface="Arial"/>
                <a:ea typeface="Arial"/>
                <a:cs typeface="Arial"/>
                <a:sym typeface="Arial"/>
              </a:defRPr>
            </a:lvl4pPr>
            <a:lvl5pPr marL="0" marR="0" lvl="4" indent="0" algn="r" rtl="0">
              <a:spcBef>
                <a:spcPts val="0"/>
              </a:spcBef>
              <a:buNone/>
              <a:defRPr sz="1200" b="0" i="0" u="none" strike="noStrike" cap="none">
                <a:solidFill>
                  <a:srgbClr val="888888"/>
                </a:solidFill>
                <a:latin typeface="Arial"/>
                <a:ea typeface="Arial"/>
                <a:cs typeface="Arial"/>
                <a:sym typeface="Arial"/>
              </a:defRPr>
            </a:lvl5pPr>
            <a:lvl6pPr marL="0" marR="0" lvl="5" indent="0" algn="r" rtl="0">
              <a:spcBef>
                <a:spcPts val="0"/>
              </a:spcBef>
              <a:buNone/>
              <a:defRPr sz="1200" b="0" i="0" u="none" strike="noStrike" cap="none">
                <a:solidFill>
                  <a:srgbClr val="888888"/>
                </a:solidFill>
                <a:latin typeface="Arial"/>
                <a:ea typeface="Arial"/>
                <a:cs typeface="Arial"/>
                <a:sym typeface="Arial"/>
              </a:defRPr>
            </a:lvl6pPr>
            <a:lvl7pPr marL="0" marR="0" lvl="6" indent="0" algn="r" rtl="0">
              <a:spcBef>
                <a:spcPts val="0"/>
              </a:spcBef>
              <a:buNone/>
              <a:defRPr sz="1200" b="0" i="0" u="none" strike="noStrike" cap="none">
                <a:solidFill>
                  <a:srgbClr val="888888"/>
                </a:solidFill>
                <a:latin typeface="Arial"/>
                <a:ea typeface="Arial"/>
                <a:cs typeface="Arial"/>
                <a:sym typeface="Arial"/>
              </a:defRPr>
            </a:lvl7pPr>
            <a:lvl8pPr marL="0" marR="0" lvl="7" indent="0" algn="r" rtl="0">
              <a:spcBef>
                <a:spcPts val="0"/>
              </a:spcBef>
              <a:buNone/>
              <a:defRPr sz="1200" b="0" i="0" u="none" strike="noStrike" cap="none">
                <a:solidFill>
                  <a:srgbClr val="888888"/>
                </a:solidFill>
                <a:latin typeface="Arial"/>
                <a:ea typeface="Arial"/>
                <a:cs typeface="Arial"/>
                <a:sym typeface="Arial"/>
              </a:defRPr>
            </a:lvl8pPr>
            <a:lvl9pPr marL="0" marR="0" lvl="8" indent="0" algn="r" rtl="0">
              <a:spcBef>
                <a:spcPts val="0"/>
              </a:spcBef>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1" name="Google Shape;31;p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2" name="Google Shape;32;p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3" name="Google Shape;33;p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4"/>
        <p:cNvGrpSpPr/>
        <p:nvPr/>
      </p:nvGrpSpPr>
      <p:grpSpPr>
        <a:xfrm>
          <a:off x="0" y="0"/>
          <a:ext cx="0" cy="0"/>
          <a:chOff x="0" y="0"/>
          <a:chExt cx="0" cy="0"/>
        </a:xfrm>
      </p:grpSpPr>
      <p:sp>
        <p:nvSpPr>
          <p:cNvPr id="35" name="Google Shape;35;p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6" name="Google Shape;36;p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7" name="Google Shape;37;p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38"/>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7"/>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1" name="Google Shape;41;p7"/>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lstStyle>
            <a:lvl1pPr marL="457200" marR="0" lvl="0"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2" name="Google Shape;42;p7"/>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lstStyle>
            <a:lvl1pPr marL="457200" marR="0" lvl="0"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3" name="Google Shape;43;p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4" name="Google Shape;44;p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5" name="Google Shape;45;p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8"/>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8" name="Google Shape;48;p8"/>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lstStyle>
            <a:lvl1pPr marL="457200" marR="0" lvl="0" indent="-228600" algn="l" rtl="0">
              <a:spcBef>
                <a:spcPts val="48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marL="914400" marR="0" lvl="1" indent="-228600" algn="l" rtl="0">
              <a:spcBef>
                <a:spcPts val="40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Clr>
                <a:schemeClr val="dk1"/>
              </a:buClr>
              <a:buSzPts val="1800"/>
              <a:buFont typeface="Arial"/>
              <a:buNone/>
              <a:defRPr sz="1800" b="1" i="0" u="none" strike="noStrike" cap="none">
                <a:solidFill>
                  <a:schemeClr val="dk1"/>
                </a:solidFill>
                <a:latin typeface="Arial"/>
                <a:ea typeface="Arial"/>
                <a:cs typeface="Arial"/>
                <a:sym typeface="Arial"/>
              </a:defRPr>
            </a:lvl3pPr>
            <a:lvl4pPr marL="1828800" marR="0" lvl="3"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4pPr>
            <a:lvl5pPr marL="2286000" marR="0" lvl="4"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5pPr>
            <a:lvl6pPr marL="2743200" marR="0" lvl="5"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6pPr>
            <a:lvl7pPr marL="3200400" marR="0" lvl="6"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7pPr>
            <a:lvl8pPr marL="3657600" marR="0" lvl="7"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8pPr>
            <a:lvl9pPr marL="4114800" marR="0" lvl="8"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9pPr>
          </a:lstStyle>
          <a:p>
            <a:endParaRPr/>
          </a:p>
        </p:txBody>
      </p:sp>
      <p:sp>
        <p:nvSpPr>
          <p:cNvPr id="49" name="Google Shape;49;p8"/>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lstStyle>
            <a:lvl1pPr marL="457200" marR="0" lvl="0"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1pPr>
            <a:lvl2pPr marL="914400" marR="0" lvl="1"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0" name="Google Shape;50;p8"/>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lstStyle>
            <a:lvl1pPr marL="457200" marR="0" lvl="0" indent="-228600" algn="l" rtl="0">
              <a:spcBef>
                <a:spcPts val="48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marL="914400" marR="0" lvl="1" indent="-228600" algn="l" rtl="0">
              <a:spcBef>
                <a:spcPts val="40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Clr>
                <a:schemeClr val="dk1"/>
              </a:buClr>
              <a:buSzPts val="1800"/>
              <a:buFont typeface="Arial"/>
              <a:buNone/>
              <a:defRPr sz="1800" b="1" i="0" u="none" strike="noStrike" cap="none">
                <a:solidFill>
                  <a:schemeClr val="dk1"/>
                </a:solidFill>
                <a:latin typeface="Arial"/>
                <a:ea typeface="Arial"/>
                <a:cs typeface="Arial"/>
                <a:sym typeface="Arial"/>
              </a:defRPr>
            </a:lvl3pPr>
            <a:lvl4pPr marL="1828800" marR="0" lvl="3"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4pPr>
            <a:lvl5pPr marL="2286000" marR="0" lvl="4"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5pPr>
            <a:lvl6pPr marL="2743200" marR="0" lvl="5"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6pPr>
            <a:lvl7pPr marL="3200400" marR="0" lvl="6"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7pPr>
            <a:lvl8pPr marL="3657600" marR="0" lvl="7"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8pPr>
            <a:lvl9pPr marL="4114800" marR="0" lvl="8"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9pPr>
          </a:lstStyle>
          <a:p>
            <a:endParaRPr/>
          </a:p>
        </p:txBody>
      </p:sp>
      <p:sp>
        <p:nvSpPr>
          <p:cNvPr id="51" name="Google Shape;51;p8"/>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lstStyle>
            <a:lvl1pPr marL="457200" marR="0" lvl="0"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1pPr>
            <a:lvl2pPr marL="914400" marR="0" lvl="1"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2" name="Google Shape;52;p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3" name="Google Shape;53;p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4" name="Google Shape;54;p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5"/>
        <p:cNvGrpSpPr/>
        <p:nvPr/>
      </p:nvGrpSpPr>
      <p:grpSpPr>
        <a:xfrm>
          <a:off x="0" y="0"/>
          <a:ext cx="0" cy="0"/>
          <a:chOff x="0" y="0"/>
          <a:chExt cx="0" cy="0"/>
        </a:xfrm>
      </p:grpSpPr>
      <p:sp>
        <p:nvSpPr>
          <p:cNvPr id="56" name="Google Shape;56;p9"/>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lstStyle>
            <a:lvl1pPr marR="0" lvl="0" algn="l" rtl="0">
              <a:spcBef>
                <a:spcPts val="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7" name="Google Shape;57;p9"/>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8" name="Google Shape;58;p9"/>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lstStyle>
            <a:lvl1pPr marL="457200" marR="0" lvl="0" indent="-228600" algn="l" rtl="0">
              <a:spcBef>
                <a:spcPts val="28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914400" marR="0" lvl="1" indent="-228600" algn="l" rtl="0">
              <a:spcBef>
                <a:spcPts val="24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spcBef>
                <a:spcPts val="2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3pPr>
            <a:lvl4pPr marL="1828800" marR="0" lvl="3"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4pPr>
            <a:lvl5pPr marL="2286000" marR="0" lvl="4"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5pPr>
            <a:lvl6pPr marL="2743200" marR="0" lvl="5"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6pPr>
            <a:lvl7pPr marL="3200400" marR="0" lvl="6"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7pPr>
            <a:lvl8pPr marL="3657600" marR="0" lvl="7"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8pPr>
            <a:lvl9pPr marL="4114800" marR="0" lvl="8"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9pPr>
          </a:lstStyle>
          <a:p>
            <a:endParaRPr/>
          </a:p>
        </p:txBody>
      </p:sp>
      <p:sp>
        <p:nvSpPr>
          <p:cNvPr id="59" name="Google Shape;59;p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0" name="Google Shape;60;p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1" name="Google Shape;61;p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2"/>
        <p:cNvGrpSpPr/>
        <p:nvPr/>
      </p:nvGrpSpPr>
      <p:grpSpPr>
        <a:xfrm>
          <a:off x="0" y="0"/>
          <a:ext cx="0" cy="0"/>
          <a:chOff x="0" y="0"/>
          <a:chExt cx="0" cy="0"/>
        </a:xfrm>
      </p:grpSpPr>
      <p:sp>
        <p:nvSpPr>
          <p:cNvPr id="63" name="Google Shape;63;p10"/>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lstStyle>
            <a:lvl1pPr marR="0" lvl="0" algn="l" rtl="0">
              <a:spcBef>
                <a:spcPts val="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4" name="Google Shape;64;p10"/>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lstStyle>
            <a:lvl1pPr marR="0" lvl="0" algn="l" rtl="0">
              <a:spcBef>
                <a:spcPts val="64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1pPr>
            <a:lvl2pPr marR="0" lvl="1" algn="l" rtl="0">
              <a:spcBef>
                <a:spcPts val="56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spcBef>
                <a:spcPts val="48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4pPr>
            <a:lvl5pPr marR="0" lvl="4"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5pPr>
            <a:lvl6pPr marR="0" lvl="5"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6pPr>
            <a:lvl7pPr marR="0" lvl="6"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7pPr>
            <a:lvl8pPr marR="0" lvl="7"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8pPr>
            <a:lvl9pPr marR="0" lvl="8"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9pPr>
          </a:lstStyle>
          <a:p>
            <a:endParaRPr/>
          </a:p>
        </p:txBody>
      </p:sp>
      <p:sp>
        <p:nvSpPr>
          <p:cNvPr id="65" name="Google Shape;65;p10"/>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lstStyle>
            <a:lvl1pPr marL="457200" marR="0" lvl="0" indent="-228600" algn="l" rtl="0">
              <a:spcBef>
                <a:spcPts val="28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914400" marR="0" lvl="1" indent="-228600" algn="l" rtl="0">
              <a:spcBef>
                <a:spcPts val="24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spcBef>
                <a:spcPts val="2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3pPr>
            <a:lvl4pPr marL="1828800" marR="0" lvl="3"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4pPr>
            <a:lvl5pPr marL="2286000" marR="0" lvl="4"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5pPr>
            <a:lvl6pPr marL="2743200" marR="0" lvl="5"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6pPr>
            <a:lvl7pPr marL="3200400" marR="0" lvl="6"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7pPr>
            <a:lvl8pPr marL="3657600" marR="0" lvl="7"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8pPr>
            <a:lvl9pPr marL="4114800" marR="0" lvl="8"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9pPr>
          </a:lstStyle>
          <a:p>
            <a:endParaRPr/>
          </a:p>
        </p:txBody>
      </p:sp>
      <p:sp>
        <p:nvSpPr>
          <p:cNvPr id="66" name="Google Shape;66;p1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7" name="Google Shape;67;p1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8" name="Google Shape;68;p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2" name="Google Shape;12;p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Google Shape;14;p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Arial"/>
                <a:ea typeface="Arial"/>
                <a:cs typeface="Arial"/>
                <a:sym typeface="Arial"/>
              </a:defRPr>
            </a:lvl1pPr>
            <a:lvl2pPr marL="0" marR="0" lvl="1" indent="0" algn="r" rtl="0">
              <a:spcBef>
                <a:spcPts val="0"/>
              </a:spcBef>
              <a:buNone/>
              <a:defRPr sz="1200" b="0" i="0" u="none" strike="noStrike" cap="none">
                <a:solidFill>
                  <a:srgbClr val="888888"/>
                </a:solidFill>
                <a:latin typeface="Arial"/>
                <a:ea typeface="Arial"/>
                <a:cs typeface="Arial"/>
                <a:sym typeface="Arial"/>
              </a:defRPr>
            </a:lvl2pPr>
            <a:lvl3pPr marL="0" marR="0" lvl="2" indent="0" algn="r" rtl="0">
              <a:spcBef>
                <a:spcPts val="0"/>
              </a:spcBef>
              <a:buNone/>
              <a:defRPr sz="1200" b="0" i="0" u="none" strike="noStrike" cap="none">
                <a:solidFill>
                  <a:srgbClr val="888888"/>
                </a:solidFill>
                <a:latin typeface="Arial"/>
                <a:ea typeface="Arial"/>
                <a:cs typeface="Arial"/>
                <a:sym typeface="Arial"/>
              </a:defRPr>
            </a:lvl3pPr>
            <a:lvl4pPr marL="0" marR="0" lvl="3" indent="0" algn="r" rtl="0">
              <a:spcBef>
                <a:spcPts val="0"/>
              </a:spcBef>
              <a:buNone/>
              <a:defRPr sz="1200" b="0" i="0" u="none" strike="noStrike" cap="none">
                <a:solidFill>
                  <a:srgbClr val="888888"/>
                </a:solidFill>
                <a:latin typeface="Arial"/>
                <a:ea typeface="Arial"/>
                <a:cs typeface="Arial"/>
                <a:sym typeface="Arial"/>
              </a:defRPr>
            </a:lvl4pPr>
            <a:lvl5pPr marL="0" marR="0" lvl="4" indent="0" algn="r" rtl="0">
              <a:spcBef>
                <a:spcPts val="0"/>
              </a:spcBef>
              <a:buNone/>
              <a:defRPr sz="1200" b="0" i="0" u="none" strike="noStrike" cap="none">
                <a:solidFill>
                  <a:srgbClr val="888888"/>
                </a:solidFill>
                <a:latin typeface="Arial"/>
                <a:ea typeface="Arial"/>
                <a:cs typeface="Arial"/>
                <a:sym typeface="Arial"/>
              </a:defRPr>
            </a:lvl5pPr>
            <a:lvl6pPr marL="0" marR="0" lvl="5" indent="0" algn="r" rtl="0">
              <a:spcBef>
                <a:spcPts val="0"/>
              </a:spcBef>
              <a:buNone/>
              <a:defRPr sz="1200" b="0" i="0" u="none" strike="noStrike" cap="none">
                <a:solidFill>
                  <a:srgbClr val="888888"/>
                </a:solidFill>
                <a:latin typeface="Arial"/>
                <a:ea typeface="Arial"/>
                <a:cs typeface="Arial"/>
                <a:sym typeface="Arial"/>
              </a:defRPr>
            </a:lvl6pPr>
            <a:lvl7pPr marL="0" marR="0" lvl="6" indent="0" algn="r" rtl="0">
              <a:spcBef>
                <a:spcPts val="0"/>
              </a:spcBef>
              <a:buNone/>
              <a:defRPr sz="1200" b="0" i="0" u="none" strike="noStrike" cap="none">
                <a:solidFill>
                  <a:srgbClr val="888888"/>
                </a:solidFill>
                <a:latin typeface="Arial"/>
                <a:ea typeface="Arial"/>
                <a:cs typeface="Arial"/>
                <a:sym typeface="Arial"/>
              </a:defRPr>
            </a:lvl7pPr>
            <a:lvl8pPr marL="0" marR="0" lvl="7" indent="0" algn="r" rtl="0">
              <a:spcBef>
                <a:spcPts val="0"/>
              </a:spcBef>
              <a:buNone/>
              <a:defRPr sz="1200" b="0" i="0" u="none" strike="noStrike" cap="none">
                <a:solidFill>
                  <a:srgbClr val="888888"/>
                </a:solidFill>
                <a:latin typeface="Arial"/>
                <a:ea typeface="Arial"/>
                <a:cs typeface="Arial"/>
                <a:sym typeface="Arial"/>
              </a:defRPr>
            </a:lvl8pPr>
            <a:lvl9pPr marL="0" marR="0" lvl="8" indent="0" algn="r" rtl="0">
              <a:spcBef>
                <a:spcPts val="0"/>
              </a:spcBef>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pic>
        <p:nvPicPr>
          <p:cNvPr id="15" name="Google Shape;15;p1" descr="D:\Users\porce1s\AppData\Local\Microsoft\Windows\Temporary Internet Files\Content.Outlook\E75CP3UI\TER_Logo_NEW_(png).png"/>
          <p:cNvPicPr preferRelativeResize="0"/>
          <p:nvPr/>
        </p:nvPicPr>
        <p:blipFill rotWithShape="1">
          <a:blip r:embed="rId15">
            <a:alphaModFix/>
          </a:blip>
          <a:srcRect/>
          <a:stretch/>
        </p:blipFill>
        <p:spPr>
          <a:xfrm>
            <a:off x="7566793" y="399522"/>
            <a:ext cx="1426222" cy="845603"/>
          </a:xfrm>
          <a:prstGeom prst="rect">
            <a:avLst/>
          </a:prstGeom>
          <a:noFill/>
          <a:ln>
            <a:noFill/>
          </a:ln>
        </p:spPr>
      </p:pic>
      <p:pic>
        <p:nvPicPr>
          <p:cNvPr id="16" name="Google Shape;16;p1" descr="TER_Logo_top.png"/>
          <p:cNvPicPr preferRelativeResize="0"/>
          <p:nvPr/>
        </p:nvPicPr>
        <p:blipFill rotWithShape="1">
          <a:blip r:embed="rId16">
            <a:alphaModFix/>
          </a:blip>
          <a:srcRect/>
          <a:stretch/>
        </p:blipFill>
        <p:spPr>
          <a:xfrm>
            <a:off x="0" y="327515"/>
            <a:ext cx="917747" cy="989619"/>
          </a:xfrm>
          <a:prstGeom prst="rect">
            <a:avLst/>
          </a:prstGeom>
          <a:noFill/>
          <a:ln>
            <a:noFill/>
          </a:ln>
        </p:spPr>
      </p:pic>
      <p:pic>
        <p:nvPicPr>
          <p:cNvPr id="17" name="Google Shape;17;p1" descr="TER_Logo_bottom.png"/>
          <p:cNvPicPr preferRelativeResize="0"/>
          <p:nvPr/>
        </p:nvPicPr>
        <p:blipFill rotWithShape="1">
          <a:blip r:embed="rId17">
            <a:alphaModFix/>
          </a:blip>
          <a:srcRect/>
          <a:stretch/>
        </p:blipFill>
        <p:spPr>
          <a:xfrm>
            <a:off x="2748960" y="4581128"/>
            <a:ext cx="6395040" cy="227687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6.wmf"/><Relationship Id="rId4" Type="http://schemas.openxmlformats.org/officeDocument/2006/relationships/oleObject" Target="../embeddings/oleObject1.bin"/></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jpg"/></Relationships>
</file>

<file path=ppt/slides/_rels/slide2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8.xml"/><Relationship Id="rId1" Type="http://schemas.openxmlformats.org/officeDocument/2006/relationships/slideLayout" Target="../slideLayouts/slideLayout4.xml"/><Relationship Id="rId4" Type="http://schemas.openxmlformats.org/officeDocument/2006/relationships/image" Target="../media/image42.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54.xml"/><Relationship Id="rId1" Type="http://schemas.openxmlformats.org/officeDocument/2006/relationships/slideLayout" Target="../slideLayouts/slideLayout2.xml"/><Relationship Id="rId5" Type="http://schemas.openxmlformats.org/officeDocument/2006/relationships/image" Target="../media/image50.jpg"/><Relationship Id="rId4" Type="http://schemas.openxmlformats.org/officeDocument/2006/relationships/image" Target="../media/image49.png"/></Relationships>
</file>

<file path=ppt/slides/_rels/slide55.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8.xml"/><Relationship Id="rId1" Type="http://schemas.openxmlformats.org/officeDocument/2006/relationships/slideLayout" Target="../slideLayouts/slideLayout2.xml"/><Relationship Id="rId5" Type="http://schemas.openxmlformats.org/officeDocument/2006/relationships/image" Target="../media/image55.gif"/><Relationship Id="rId4" Type="http://schemas.openxmlformats.org/officeDocument/2006/relationships/image" Target="../media/image54.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59.jpg"/><Relationship Id="rId2" Type="http://schemas.openxmlformats.org/officeDocument/2006/relationships/notesSlide" Target="../notesSlides/notesSlide62.xml"/><Relationship Id="rId1" Type="http://schemas.openxmlformats.org/officeDocument/2006/relationships/slideLayout" Target="../slideLayouts/slideLayout4.xml"/><Relationship Id="rId6" Type="http://schemas.openxmlformats.org/officeDocument/2006/relationships/image" Target="../media/image58.jpg"/><Relationship Id="rId5" Type="http://schemas.openxmlformats.org/officeDocument/2006/relationships/image" Target="../media/image57.jpg"/><Relationship Id="rId4" Type="http://schemas.openxmlformats.org/officeDocument/2006/relationships/image" Target="../media/image56.jp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jpeg"/><Relationship Id="rId9"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15"/>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Arial"/>
              <a:buNone/>
            </a:pPr>
            <a:r>
              <a:rPr lang="en-GB" sz="4410" b="1" i="0" u="none" strike="noStrike" cap="none">
                <a:solidFill>
                  <a:schemeClr val="dk1"/>
                </a:solidFill>
                <a:latin typeface="Arial"/>
                <a:ea typeface="Arial"/>
                <a:cs typeface="Arial"/>
                <a:sym typeface="Arial"/>
              </a:rPr>
              <a:t>WELCOME</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Arial"/>
                <a:ea typeface="Arial"/>
                <a:cs typeface="Arial"/>
                <a:sym typeface="Arial"/>
              </a:rPr>
              <a:t>LEVEL 1 REFEREE COURSE</a:t>
            </a:r>
            <a:endParaRPr/>
          </a:p>
        </p:txBody>
      </p:sp>
      <p:pic>
        <p:nvPicPr>
          <p:cNvPr id="92" name="Google Shape;92;p15"/>
          <p:cNvPicPr preferRelativeResize="0"/>
          <p:nvPr/>
        </p:nvPicPr>
        <p:blipFill rotWithShape="1">
          <a:blip r:embed="rId3">
            <a:alphaModFix/>
          </a:blip>
          <a:srcRect/>
          <a:stretch/>
        </p:blipFill>
        <p:spPr>
          <a:xfrm>
            <a:off x="3727128" y="4005064"/>
            <a:ext cx="1524000" cy="1036637"/>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4"/>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Pre-Game Overview</a:t>
            </a:r>
            <a:endParaRPr/>
          </a:p>
        </p:txBody>
      </p:sp>
      <p:sp>
        <p:nvSpPr>
          <p:cNvPr id="158" name="Google Shape;158;p24"/>
          <p:cNvSpPr/>
          <p:nvPr/>
        </p:nvSpPr>
        <p:spPr>
          <a:xfrm>
            <a:off x="932154" y="1693241"/>
            <a:ext cx="7546021" cy="1753344"/>
          </a:xfrm>
          <a:prstGeom prst="rect">
            <a:avLst/>
          </a:prstGeom>
          <a:solidFill>
            <a:srgbClr val="17365D">
              <a:alpha val="53725"/>
            </a:srgbClr>
          </a:solidFill>
          <a:ln>
            <a:noFill/>
          </a:ln>
        </p:spPr>
        <p:txBody>
          <a:bodyPr spcFirstLastPara="1" wrap="square" lIns="91425" tIns="45700" rIns="91425" bIns="45700" anchor="ctr" anchorCtr="0">
            <a:noAutofit/>
          </a:bodyPr>
          <a:lstStyle/>
          <a:p>
            <a:pPr marL="800100" marR="0" lvl="1" indent="-342900" algn="l" rtl="0">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What equipment should each referee  have with them at the start of a game?</a:t>
            </a:r>
            <a:endParaRPr dirty="0"/>
          </a:p>
        </p:txBody>
      </p:sp>
      <p:sp>
        <p:nvSpPr>
          <p:cNvPr id="2" name="ZoneTexte 1"/>
          <p:cNvSpPr txBox="1"/>
          <p:nvPr/>
        </p:nvSpPr>
        <p:spPr>
          <a:xfrm>
            <a:off x="1468314" y="3763108"/>
            <a:ext cx="4515235" cy="2308324"/>
          </a:xfrm>
          <a:prstGeom prst="rect">
            <a:avLst/>
          </a:prstGeom>
          <a:noFill/>
        </p:spPr>
        <p:txBody>
          <a:bodyPr wrap="square" rtlCol="0">
            <a:spAutoFit/>
          </a:bodyPr>
          <a:lstStyle/>
          <a:p>
            <a:pPr marL="285750" lvl="3" indent="-285750">
              <a:buFont typeface="Arial" panose="020B0604020202020204" pitchFamily="34" charset="0"/>
              <a:buChar char="•"/>
            </a:pPr>
            <a:r>
              <a:rPr lang="fr-FR" sz="2400" dirty="0"/>
              <a:t>Uniform</a:t>
            </a:r>
          </a:p>
          <a:p>
            <a:pPr marL="285750" indent="-285750">
              <a:buFont typeface="Arial" panose="020B0604020202020204" pitchFamily="34" charset="0"/>
              <a:buChar char="•"/>
            </a:pPr>
            <a:r>
              <a:rPr lang="fr-FR" sz="2400" dirty="0"/>
              <a:t>A </a:t>
            </a:r>
            <a:r>
              <a:rPr lang="fr-FR" sz="2400" dirty="0" err="1"/>
              <a:t>whistle</a:t>
            </a:r>
            <a:r>
              <a:rPr lang="fr-FR" sz="2400" dirty="0"/>
              <a:t> + a </a:t>
            </a:r>
            <a:r>
              <a:rPr lang="fr-FR" sz="2400" dirty="0" err="1"/>
              <a:t>spare</a:t>
            </a:r>
            <a:endParaRPr lang="fr-FR" sz="2400" dirty="0"/>
          </a:p>
          <a:p>
            <a:pPr marL="285750" indent="-285750">
              <a:buFont typeface="Arial" panose="020B0604020202020204" pitchFamily="34" charset="0"/>
              <a:buChar char="•"/>
            </a:pPr>
            <a:r>
              <a:rPr lang="fr-FR" sz="2400" dirty="0"/>
              <a:t>2 water </a:t>
            </a:r>
            <a:r>
              <a:rPr lang="fr-FR" sz="2400" dirty="0" err="1"/>
              <a:t>bottles</a:t>
            </a:r>
            <a:r>
              <a:rPr lang="fr-FR" sz="2400" dirty="0"/>
              <a:t> (1 </a:t>
            </a:r>
            <a:r>
              <a:rPr lang="fr-FR" sz="2400" dirty="0" err="1"/>
              <a:t>each</a:t>
            </a:r>
            <a:r>
              <a:rPr lang="fr-FR" sz="2400" dirty="0"/>
              <a:t> </a:t>
            </a:r>
            <a:r>
              <a:rPr lang="fr-FR" sz="2400" dirty="0" err="1"/>
              <a:t>side</a:t>
            </a:r>
            <a:r>
              <a:rPr lang="fr-FR" sz="2400" dirty="0"/>
              <a:t>)</a:t>
            </a:r>
          </a:p>
          <a:p>
            <a:pPr marL="285750" indent="-285750">
              <a:buFont typeface="Arial" panose="020B0604020202020204" pitchFamily="34" charset="0"/>
              <a:buChar char="•"/>
            </a:pPr>
            <a:r>
              <a:rPr lang="fr-FR" sz="2400" dirty="0"/>
              <a:t>Coin for the </a:t>
            </a:r>
            <a:r>
              <a:rPr lang="fr-FR" sz="2400" dirty="0" err="1"/>
              <a:t>toss</a:t>
            </a:r>
            <a:endParaRPr lang="fr-FR" sz="2400" dirty="0"/>
          </a:p>
          <a:p>
            <a:pPr marL="285750" indent="-285750">
              <a:buFont typeface="Arial" panose="020B0604020202020204" pitchFamily="34" charset="0"/>
              <a:buChar char="•"/>
            </a:pPr>
            <a:r>
              <a:rPr lang="fr-FR" sz="2400" dirty="0"/>
              <a:t>Watch (</a:t>
            </a:r>
            <a:r>
              <a:rPr lang="fr-FR" sz="2400" dirty="0" err="1"/>
              <a:t>covered</a:t>
            </a:r>
            <a:r>
              <a:rPr lang="fr-FR" sz="2400" dirty="0"/>
              <a:t>)</a:t>
            </a:r>
          </a:p>
          <a:p>
            <a:pPr marL="285750" indent="-285750">
              <a:buFont typeface="Arial" panose="020B0604020202020204" pitchFamily="34" charset="0"/>
              <a:buChar char="•"/>
            </a:pPr>
            <a:endParaRPr lang="fr-F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25"/>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Proper Starting Mindset</a:t>
            </a:r>
            <a:endParaRPr/>
          </a:p>
        </p:txBody>
      </p:sp>
      <p:sp>
        <p:nvSpPr>
          <p:cNvPr id="164" name="Google Shape;164;p25"/>
          <p:cNvSpPr/>
          <p:nvPr/>
        </p:nvSpPr>
        <p:spPr>
          <a:xfrm>
            <a:off x="923278" y="2132857"/>
            <a:ext cx="7430609" cy="2492410"/>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GB" sz="2400" b="0" i="0" u="none" strike="noStrike" cap="none" dirty="0">
                <a:solidFill>
                  <a:schemeClr val="lt1"/>
                </a:solidFill>
                <a:latin typeface="Calibri"/>
                <a:ea typeface="Calibri"/>
                <a:cs typeface="Calibri"/>
                <a:sym typeface="Calibri"/>
              </a:rPr>
              <a:t>The strength of the team is each individual member.  The strength of each member is the team.</a:t>
            </a:r>
            <a:endParaRPr dirty="0"/>
          </a:p>
          <a:p>
            <a:pPr marL="457200" marR="0" lvl="1" indent="0" algn="l" rtl="0">
              <a:spcBef>
                <a:spcPts val="0"/>
              </a:spcBef>
              <a:spcAft>
                <a:spcPts val="0"/>
              </a:spcAft>
              <a:buNone/>
            </a:pPr>
            <a:r>
              <a:rPr lang="en-GB" sz="2400" b="0" i="1" u="none" strike="noStrike" cap="none" dirty="0">
                <a:solidFill>
                  <a:schemeClr val="lt1"/>
                </a:solidFill>
                <a:latin typeface="Calibri"/>
                <a:ea typeface="Calibri"/>
                <a:cs typeface="Calibri"/>
                <a:sym typeface="Calibri"/>
              </a:rPr>
              <a:t>                                                                             Phil Jackson</a:t>
            </a: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2" name="Google Shape;172;p26"/>
          <p:cNvSpPr/>
          <p:nvPr/>
        </p:nvSpPr>
        <p:spPr>
          <a:xfrm>
            <a:off x="899592" y="1671099"/>
            <a:ext cx="7992888" cy="2965256"/>
          </a:xfrm>
          <a:prstGeom prst="rect">
            <a:avLst/>
          </a:prstGeom>
          <a:solidFill>
            <a:srgbClr val="17365D">
              <a:alpha val="35686"/>
            </a:srgbClr>
          </a:solidFill>
          <a:ln>
            <a:noFill/>
          </a:ln>
        </p:spPr>
        <p:txBody>
          <a:bodyPr spcFirstLastPara="1" wrap="square" lIns="91425" tIns="45700" rIns="91425" bIns="45700" anchor="t" anchorCtr="0">
            <a:noAutofit/>
          </a:bodyPr>
          <a:lstStyle/>
          <a:p>
            <a:pPr marL="457200" marR="0" lvl="0" indent="-457200" algn="l" rtl="0">
              <a:spcBef>
                <a:spcPts val="0"/>
              </a:spcBef>
              <a:spcAft>
                <a:spcPts val="0"/>
              </a:spcAft>
              <a:buClr>
                <a:schemeClr val="lt1"/>
              </a:buClr>
              <a:buSzPts val="2800"/>
              <a:buFont typeface="Arial"/>
              <a:buChar char="•"/>
            </a:pPr>
            <a:r>
              <a:rPr lang="en-GB" sz="2800" dirty="0">
                <a:solidFill>
                  <a:schemeClr val="lt1"/>
                </a:solidFill>
                <a:latin typeface="Arial"/>
                <a:ea typeface="Arial"/>
                <a:cs typeface="Arial"/>
                <a:sym typeface="Arial"/>
              </a:rPr>
              <a:t>Which side is the score card on?</a:t>
            </a:r>
            <a:endParaRPr dirty="0"/>
          </a:p>
          <a:p>
            <a:pPr marL="457200" marR="0" lvl="0" indent="-457200" algn="l" rtl="0">
              <a:spcBef>
                <a:spcPts val="0"/>
              </a:spcBef>
              <a:spcAft>
                <a:spcPts val="0"/>
              </a:spcAft>
              <a:buClr>
                <a:schemeClr val="lt1"/>
              </a:buClr>
              <a:buSzPts val="2800"/>
              <a:buFont typeface="Arial"/>
              <a:buChar char="•"/>
            </a:pPr>
            <a:r>
              <a:rPr lang="en-GB" sz="2800" dirty="0">
                <a:solidFill>
                  <a:schemeClr val="lt1"/>
                </a:solidFill>
                <a:latin typeface="Arial"/>
                <a:ea typeface="Arial"/>
                <a:cs typeface="Arial"/>
                <a:sym typeface="Arial"/>
              </a:rPr>
              <a:t>How and when will you interchange?</a:t>
            </a:r>
            <a:endParaRPr dirty="0"/>
          </a:p>
          <a:p>
            <a:pPr marL="457200" marR="0" lvl="0" indent="-457200" algn="l" rtl="0">
              <a:spcBef>
                <a:spcPts val="0"/>
              </a:spcBef>
              <a:spcAft>
                <a:spcPts val="0"/>
              </a:spcAft>
              <a:buClr>
                <a:schemeClr val="lt1"/>
              </a:buClr>
              <a:buSzPts val="2800"/>
              <a:buFont typeface="Arial"/>
              <a:buChar char="•"/>
            </a:pPr>
            <a:r>
              <a:rPr lang="en-GB" sz="2800" dirty="0">
                <a:solidFill>
                  <a:schemeClr val="lt1"/>
                </a:solidFill>
                <a:latin typeface="Arial"/>
                <a:ea typeface="Arial"/>
                <a:cs typeface="Arial"/>
                <a:sym typeface="Arial"/>
              </a:rPr>
              <a:t>Who is checking the field and players?</a:t>
            </a:r>
            <a:endParaRPr dirty="0"/>
          </a:p>
          <a:p>
            <a:pPr marL="0" marR="0" lvl="0" indent="0" algn="l" rtl="0">
              <a:spcBef>
                <a:spcPts val="0"/>
              </a:spcBef>
              <a:spcAft>
                <a:spcPts val="0"/>
              </a:spcAft>
              <a:buNone/>
            </a:pPr>
            <a:endParaRPr sz="2800" dirty="0">
              <a:solidFill>
                <a:schemeClr val="lt1"/>
              </a:solidFill>
              <a:latin typeface="Arial"/>
              <a:ea typeface="Arial"/>
              <a:cs typeface="Arial"/>
              <a:sym typeface="Arial"/>
            </a:endParaRPr>
          </a:p>
        </p:txBody>
      </p:sp>
      <p:sp>
        <p:nvSpPr>
          <p:cNvPr id="170" name="Google Shape;170;p26"/>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dirty="0">
                <a:solidFill>
                  <a:schemeClr val="dk1"/>
                </a:solidFill>
                <a:latin typeface="Calibri"/>
                <a:ea typeface="Calibri"/>
                <a:cs typeface="Calibri"/>
                <a:sym typeface="Calibri"/>
              </a:rPr>
              <a:t>Buddy referee discussion </a:t>
            </a:r>
            <a:endParaRPr dirty="0"/>
          </a:p>
        </p:txBody>
      </p:sp>
      <p:grpSp>
        <p:nvGrpSpPr>
          <p:cNvPr id="19" name="Groupe 4"/>
          <p:cNvGrpSpPr>
            <a:grpSpLocks/>
          </p:cNvGrpSpPr>
          <p:nvPr/>
        </p:nvGrpSpPr>
        <p:grpSpPr bwMode="auto">
          <a:xfrm>
            <a:off x="806545" y="3364553"/>
            <a:ext cx="4412688" cy="2876521"/>
            <a:chOff x="1764248" y="2220297"/>
            <a:chExt cx="5760000" cy="4279570"/>
          </a:xfrm>
        </p:grpSpPr>
        <p:grpSp>
          <p:nvGrpSpPr>
            <p:cNvPr id="20" name="Groupe 2"/>
            <p:cNvGrpSpPr>
              <a:grpSpLocks/>
            </p:cNvGrpSpPr>
            <p:nvPr/>
          </p:nvGrpSpPr>
          <p:grpSpPr bwMode="auto">
            <a:xfrm>
              <a:off x="1764248" y="2564904"/>
              <a:ext cx="5760000" cy="3600000"/>
              <a:chOff x="1331913" y="2927349"/>
              <a:chExt cx="5760000" cy="3600000"/>
            </a:xfrm>
          </p:grpSpPr>
          <p:sp>
            <p:nvSpPr>
              <p:cNvPr id="25" name="Rectangle 1"/>
              <p:cNvSpPr>
                <a:spLocks noChangeArrowheads="1"/>
              </p:cNvSpPr>
              <p:nvPr/>
            </p:nvSpPr>
            <p:spPr bwMode="auto">
              <a:xfrm>
                <a:off x="1331913" y="2927349"/>
                <a:ext cx="5760000" cy="3600000"/>
              </a:xfrm>
              <a:prstGeom prst="rect">
                <a:avLst/>
              </a:prstGeom>
              <a:solidFill>
                <a:srgbClr val="92D050"/>
              </a:solidFill>
              <a:ln w="28575" algn="ctr">
                <a:solidFill>
                  <a:schemeClr val="tx1"/>
                </a:solidFill>
                <a:round/>
                <a:headEnd/>
                <a:tailEnd/>
              </a:ln>
            </p:spPr>
            <p:txBody>
              <a:bodyPr/>
              <a:lstStyle/>
              <a:p>
                <a:pPr algn="ctr"/>
                <a:endParaRPr lang="en-US" altLang="fr-FR"/>
              </a:p>
            </p:txBody>
          </p:sp>
          <p:sp>
            <p:nvSpPr>
              <p:cNvPr id="26" name="Rectangle 33"/>
              <p:cNvSpPr>
                <a:spLocks noChangeArrowheads="1"/>
              </p:cNvSpPr>
              <p:nvPr/>
            </p:nvSpPr>
            <p:spPr bwMode="auto">
              <a:xfrm>
                <a:off x="1691913" y="2927349"/>
                <a:ext cx="504000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27" name="Rectangle 34"/>
              <p:cNvSpPr>
                <a:spLocks noChangeArrowheads="1"/>
              </p:cNvSpPr>
              <p:nvPr/>
            </p:nvSpPr>
            <p:spPr bwMode="auto">
              <a:xfrm>
                <a:off x="2051913" y="2927349"/>
                <a:ext cx="432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28" name="Rectangle 35"/>
              <p:cNvSpPr>
                <a:spLocks noChangeArrowheads="1"/>
              </p:cNvSpPr>
              <p:nvPr/>
            </p:nvSpPr>
            <p:spPr bwMode="auto">
              <a:xfrm>
                <a:off x="3491913" y="2927349"/>
                <a:ext cx="144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29" name="Rectangle 36"/>
              <p:cNvSpPr>
                <a:spLocks noChangeArrowheads="1"/>
              </p:cNvSpPr>
              <p:nvPr/>
            </p:nvSpPr>
            <p:spPr bwMode="auto">
              <a:xfrm>
                <a:off x="4211913" y="2927349"/>
                <a:ext cx="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grpSp>
        <p:sp>
          <p:nvSpPr>
            <p:cNvPr id="23" name="Rectangle 40"/>
            <p:cNvSpPr>
              <a:spLocks noChangeArrowheads="1"/>
            </p:cNvSpPr>
            <p:nvPr/>
          </p:nvSpPr>
          <p:spPr bwMode="auto">
            <a:xfrm>
              <a:off x="3924247" y="628386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fr-FR" altLang="fr-FR" sz="1100" dirty="0">
                <a:solidFill>
                  <a:schemeClr val="tx1"/>
                </a:solidFill>
              </a:endParaRPr>
            </a:p>
          </p:txBody>
        </p:sp>
        <p:sp>
          <p:nvSpPr>
            <p:cNvPr id="24" name="Rectangle 41"/>
            <p:cNvSpPr>
              <a:spLocks noChangeArrowheads="1"/>
            </p:cNvSpPr>
            <p:nvPr/>
          </p:nvSpPr>
          <p:spPr bwMode="auto">
            <a:xfrm>
              <a:off x="3924248" y="222029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sz="1100" dirty="0">
                <a:solidFill>
                  <a:schemeClr val="tx1"/>
                </a:solidFill>
              </a:endParaRPr>
            </a:p>
          </p:txBody>
        </p:sp>
      </p:grpSp>
      <p:sp>
        <p:nvSpPr>
          <p:cNvPr id="13" name="Rectangle 40">
            <a:extLst>
              <a:ext uri="{FF2B5EF4-FFF2-40B4-BE49-F238E27FC236}">
                <a16:creationId xmlns:a16="http://schemas.microsoft.com/office/drawing/2014/main" id="{AE95280F-5D4A-4821-BF86-C0C8CB282C49}"/>
              </a:ext>
            </a:extLst>
          </p:cNvPr>
          <p:cNvSpPr>
            <a:spLocks noChangeArrowheads="1"/>
          </p:cNvSpPr>
          <p:nvPr/>
        </p:nvSpPr>
        <p:spPr bwMode="auto">
          <a:xfrm>
            <a:off x="5210355" y="3587303"/>
            <a:ext cx="173868" cy="686117"/>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fr-FR" altLang="fr-FR" sz="1100" dirty="0">
              <a:solidFill>
                <a:schemeClr val="tx1"/>
              </a:solidFill>
            </a:endParaRPr>
          </a:p>
        </p:txBody>
      </p:sp>
      <p:sp>
        <p:nvSpPr>
          <p:cNvPr id="14" name="Rectangle 40">
            <a:extLst>
              <a:ext uri="{FF2B5EF4-FFF2-40B4-BE49-F238E27FC236}">
                <a16:creationId xmlns:a16="http://schemas.microsoft.com/office/drawing/2014/main" id="{59E1691E-3A8F-4600-8047-8F85561C83EF}"/>
              </a:ext>
            </a:extLst>
          </p:cNvPr>
          <p:cNvSpPr>
            <a:spLocks noChangeArrowheads="1"/>
          </p:cNvSpPr>
          <p:nvPr/>
        </p:nvSpPr>
        <p:spPr bwMode="auto">
          <a:xfrm>
            <a:off x="5225345" y="5320933"/>
            <a:ext cx="173868" cy="686117"/>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fr-FR" altLang="fr-FR" sz="1100" dirty="0">
              <a:solidFill>
                <a:schemeClr val="tx1"/>
              </a:solidFill>
            </a:endParaRPr>
          </a:p>
        </p:txBody>
      </p:sp>
      <p:sp>
        <p:nvSpPr>
          <p:cNvPr id="15" name="Rectangle 40">
            <a:extLst>
              <a:ext uri="{FF2B5EF4-FFF2-40B4-BE49-F238E27FC236}">
                <a16:creationId xmlns:a16="http://schemas.microsoft.com/office/drawing/2014/main" id="{9CA0564F-1B5E-40E9-ACA0-3A7687CE6CB9}"/>
              </a:ext>
            </a:extLst>
          </p:cNvPr>
          <p:cNvSpPr>
            <a:spLocks noChangeArrowheads="1"/>
          </p:cNvSpPr>
          <p:nvPr/>
        </p:nvSpPr>
        <p:spPr bwMode="auto">
          <a:xfrm>
            <a:off x="601314" y="3587303"/>
            <a:ext cx="173868" cy="686117"/>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fr-FR" altLang="fr-FR" sz="1100" dirty="0">
              <a:solidFill>
                <a:schemeClr val="tx1"/>
              </a:solidFill>
            </a:endParaRPr>
          </a:p>
        </p:txBody>
      </p:sp>
      <p:sp>
        <p:nvSpPr>
          <p:cNvPr id="16" name="Rectangle 40">
            <a:extLst>
              <a:ext uri="{FF2B5EF4-FFF2-40B4-BE49-F238E27FC236}">
                <a16:creationId xmlns:a16="http://schemas.microsoft.com/office/drawing/2014/main" id="{D431399D-0343-498B-B174-DF4D0D5512AD}"/>
              </a:ext>
            </a:extLst>
          </p:cNvPr>
          <p:cNvSpPr>
            <a:spLocks noChangeArrowheads="1"/>
          </p:cNvSpPr>
          <p:nvPr/>
        </p:nvSpPr>
        <p:spPr bwMode="auto">
          <a:xfrm>
            <a:off x="616304" y="5320933"/>
            <a:ext cx="173868" cy="686117"/>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fr-FR" altLang="fr-FR" sz="1100" dirty="0">
              <a:solidFill>
                <a:schemeClr val="tx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27"/>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Referee Pre-Game Preparation</a:t>
            </a:r>
            <a:endParaRPr/>
          </a:p>
        </p:txBody>
      </p:sp>
      <p:pic>
        <p:nvPicPr>
          <p:cNvPr id="179" name="Google Shape;179;p27" descr="http://www.betterrugbycoaching.com/images/rugby-drill-content/rugby_drill_image224.gif"/>
          <p:cNvPicPr preferRelativeResize="0"/>
          <p:nvPr/>
        </p:nvPicPr>
        <p:blipFill rotWithShape="1">
          <a:blip r:embed="rId3">
            <a:alphaModFix/>
          </a:blip>
          <a:srcRect/>
          <a:stretch/>
        </p:blipFill>
        <p:spPr>
          <a:xfrm>
            <a:off x="1380529" y="1555514"/>
            <a:ext cx="6071792" cy="407886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28"/>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Captain’s Talk</a:t>
            </a:r>
            <a:endParaRPr/>
          </a:p>
        </p:txBody>
      </p:sp>
      <p:sp>
        <p:nvSpPr>
          <p:cNvPr id="186" name="Google Shape;186;p28"/>
          <p:cNvSpPr/>
          <p:nvPr/>
        </p:nvSpPr>
        <p:spPr>
          <a:xfrm>
            <a:off x="899592" y="1671099"/>
            <a:ext cx="7992888" cy="2092009"/>
          </a:xfrm>
          <a:prstGeom prst="rect">
            <a:avLst/>
          </a:prstGeom>
          <a:solidFill>
            <a:srgbClr val="17365D">
              <a:alpha val="35686"/>
            </a:srgbClr>
          </a:solidFill>
          <a:ln>
            <a:noFill/>
          </a:ln>
        </p:spPr>
        <p:txBody>
          <a:bodyPr spcFirstLastPara="1" wrap="square" lIns="91425" tIns="45700" rIns="91425" bIns="45700" anchor="t" anchorCtr="0">
            <a:noAutofit/>
          </a:bodyPr>
          <a:lstStyle/>
          <a:p>
            <a:pPr marL="457200" marR="0" lvl="0" indent="-457200" algn="l" rtl="0">
              <a:spcBef>
                <a:spcPts val="0"/>
              </a:spcBef>
              <a:spcAft>
                <a:spcPts val="0"/>
              </a:spcAft>
              <a:buClr>
                <a:schemeClr val="lt1"/>
              </a:buClr>
              <a:buSzPts val="2800"/>
              <a:buFont typeface="Arial"/>
              <a:buChar char="•"/>
            </a:pPr>
            <a:r>
              <a:rPr lang="en-GB" sz="2800">
                <a:solidFill>
                  <a:schemeClr val="lt1"/>
                </a:solidFill>
                <a:latin typeface="Arial"/>
                <a:ea typeface="Arial"/>
                <a:cs typeface="Arial"/>
                <a:sym typeface="Arial"/>
              </a:rPr>
              <a:t>What does the captain’s talk (coin toss) provide an opportunity for?</a:t>
            </a:r>
            <a:endParaRPr/>
          </a:p>
          <a:p>
            <a:pPr marL="457200" marR="0" lvl="0" indent="-279400" algn="l" rtl="0">
              <a:spcBef>
                <a:spcPts val="0"/>
              </a:spcBef>
              <a:spcAft>
                <a:spcPts val="0"/>
              </a:spcAft>
              <a:buClr>
                <a:schemeClr val="dk1"/>
              </a:buClr>
              <a:buSzPts val="2800"/>
              <a:buFont typeface="Arial"/>
              <a:buNone/>
            </a:pPr>
            <a:endParaRPr sz="2800">
              <a:solidFill>
                <a:schemeClr val="lt1"/>
              </a:solidFill>
              <a:latin typeface="Arial"/>
              <a:ea typeface="Arial"/>
              <a:cs typeface="Arial"/>
              <a:sym typeface="Arial"/>
            </a:endParaRPr>
          </a:p>
          <a:p>
            <a:pPr marL="457200" marR="0" lvl="0" indent="-457200" algn="l" rtl="0">
              <a:spcBef>
                <a:spcPts val="0"/>
              </a:spcBef>
              <a:spcAft>
                <a:spcPts val="0"/>
              </a:spcAft>
              <a:buClr>
                <a:schemeClr val="lt1"/>
              </a:buClr>
              <a:buSzPts val="2800"/>
              <a:buFont typeface="Arial"/>
              <a:buChar char="•"/>
            </a:pPr>
            <a:r>
              <a:rPr lang="en-GB" sz="2800">
                <a:solidFill>
                  <a:schemeClr val="lt1"/>
                </a:solidFill>
                <a:latin typeface="Arial"/>
                <a:ea typeface="Arial"/>
                <a:cs typeface="Arial"/>
                <a:sym typeface="Arial"/>
              </a:rPr>
              <a:t>What does the winning captain get?</a:t>
            </a:r>
            <a:endParaRPr/>
          </a:p>
          <a:p>
            <a:pPr marL="0" marR="0" lvl="0" indent="0" algn="l" rtl="0">
              <a:spcBef>
                <a:spcPts val="0"/>
              </a:spcBef>
              <a:spcAft>
                <a:spcPts val="0"/>
              </a:spcAft>
              <a:buNone/>
            </a:pPr>
            <a:endParaRPr sz="2800">
              <a:solidFill>
                <a:schemeClr val="lt1"/>
              </a:solidFill>
              <a:latin typeface="Arial"/>
              <a:ea typeface="Arial"/>
              <a:cs typeface="Arial"/>
              <a:sym typeface="Arial"/>
            </a:endParaRPr>
          </a:p>
        </p:txBody>
      </p:sp>
      <p:sp>
        <p:nvSpPr>
          <p:cNvPr id="4" name="ZoneTexte 3"/>
          <p:cNvSpPr txBox="1"/>
          <p:nvPr/>
        </p:nvSpPr>
        <p:spPr>
          <a:xfrm>
            <a:off x="1185927" y="4139626"/>
            <a:ext cx="6368970" cy="1569660"/>
          </a:xfrm>
          <a:prstGeom prst="rect">
            <a:avLst/>
          </a:prstGeom>
          <a:noFill/>
        </p:spPr>
        <p:txBody>
          <a:bodyPr wrap="square" rtlCol="0">
            <a:spAutoFit/>
          </a:bodyPr>
          <a:lstStyle/>
          <a:p>
            <a:pPr marL="285750" lvl="3" indent="-285750">
              <a:buFont typeface="Arial" panose="020B0604020202020204" pitchFamily="34" charset="0"/>
              <a:buChar char="•"/>
            </a:pPr>
            <a:r>
              <a:rPr lang="fr-FR" sz="2400" dirty="0"/>
              <a:t>The </a:t>
            </a:r>
            <a:r>
              <a:rPr lang="fr-FR" sz="2400" dirty="0" err="1"/>
              <a:t>choice</a:t>
            </a:r>
            <a:r>
              <a:rPr lang="fr-FR" sz="2400" dirty="0"/>
              <a:t> of </a:t>
            </a:r>
            <a:r>
              <a:rPr lang="fr-FR" sz="2400" dirty="0" err="1"/>
              <a:t>which</a:t>
            </a:r>
            <a:r>
              <a:rPr lang="fr-FR" sz="2400" dirty="0"/>
              <a:t> team has initial </a:t>
            </a:r>
            <a:r>
              <a:rPr lang="fr-FR" sz="2400" dirty="0" err="1"/>
              <a:t>tap</a:t>
            </a:r>
            <a:r>
              <a:rPr lang="fr-FR" sz="2400" dirty="0"/>
              <a:t>-off</a:t>
            </a:r>
          </a:p>
          <a:p>
            <a:pPr marL="285750" lvl="3" indent="-285750">
              <a:buFont typeface="Arial" panose="020B0604020202020204" pitchFamily="34" charset="0"/>
              <a:buChar char="•"/>
            </a:pPr>
            <a:r>
              <a:rPr lang="fr-FR" sz="2400" dirty="0"/>
              <a:t>The </a:t>
            </a:r>
            <a:r>
              <a:rPr lang="fr-FR" sz="2400" dirty="0" err="1"/>
              <a:t>choice</a:t>
            </a:r>
            <a:r>
              <a:rPr lang="fr-FR" sz="2400" dirty="0"/>
              <a:t> of </a:t>
            </a:r>
            <a:r>
              <a:rPr lang="fr-FR" sz="2400" dirty="0" err="1"/>
              <a:t>which</a:t>
            </a:r>
            <a:r>
              <a:rPr lang="fr-FR" sz="2400" dirty="0"/>
              <a:t> </a:t>
            </a:r>
            <a:r>
              <a:rPr lang="fr-FR" sz="2400" dirty="0" err="1"/>
              <a:t>sub</a:t>
            </a:r>
            <a:r>
              <a:rPr lang="fr-FR" sz="2400" dirty="0"/>
              <a:t>-box for the </a:t>
            </a:r>
            <a:r>
              <a:rPr lang="fr-FR" sz="2400" dirty="0" err="1"/>
              <a:t>game</a:t>
            </a:r>
            <a:endParaRPr lang="fr-FR" sz="2400" dirty="0"/>
          </a:p>
          <a:p>
            <a:pPr marL="285750" lvl="3" indent="-285750">
              <a:buFont typeface="Arial" panose="020B0604020202020204" pitchFamily="34" charset="0"/>
              <a:buChar char="•"/>
            </a:pPr>
            <a:r>
              <a:rPr lang="fr-FR" sz="2400" dirty="0"/>
              <a:t>The direction of </a:t>
            </a:r>
            <a:r>
              <a:rPr lang="fr-FR" sz="2400" dirty="0" err="1"/>
              <a:t>play</a:t>
            </a:r>
            <a:r>
              <a:rPr lang="fr-FR" sz="2400" dirty="0"/>
              <a:t> for the first </a:t>
            </a:r>
            <a:r>
              <a:rPr lang="fr-FR" sz="2400" dirty="0" err="1"/>
              <a:t>half</a:t>
            </a:r>
            <a:endParaRPr lang="fr-FR" sz="2400" dirty="0"/>
          </a:p>
          <a:p>
            <a:pPr marL="285750" indent="-285750">
              <a:buFont typeface="Arial" panose="020B0604020202020204" pitchFamily="34" charset="0"/>
              <a:buChar char="•"/>
            </a:pPr>
            <a:endParaRPr lang="fr-FR" sz="2400" dirty="0"/>
          </a:p>
        </p:txBody>
      </p:sp>
      <p:graphicFrame>
        <p:nvGraphicFramePr>
          <p:cNvPr id="5" name="Object 2"/>
          <p:cNvGraphicFramePr>
            <a:graphicFrameLocks noChangeAspect="1"/>
          </p:cNvGraphicFramePr>
          <p:nvPr>
            <p:extLst>
              <p:ext uri="{D42A27DB-BD31-4B8C-83A1-F6EECF244321}">
                <p14:modId xmlns:p14="http://schemas.microsoft.com/office/powerpoint/2010/main" val="1557341631"/>
              </p:ext>
            </p:extLst>
          </p:nvPr>
        </p:nvGraphicFramePr>
        <p:xfrm>
          <a:off x="7826792" y="1671099"/>
          <a:ext cx="1065688" cy="845068"/>
        </p:xfrm>
        <a:graphic>
          <a:graphicData uri="http://schemas.openxmlformats.org/presentationml/2006/ole">
            <mc:AlternateContent xmlns:mc="http://schemas.openxmlformats.org/markup-compatibility/2006">
              <mc:Choice xmlns:v="urn:schemas-microsoft-com:vml" Requires="v">
                <p:oleObj spid="_x0000_s1053" r:id="rId4" imgW="1016124" imgH="812676" progId="">
                  <p:embed/>
                </p:oleObj>
              </mc:Choice>
              <mc:Fallback>
                <p:oleObj r:id="rId4" imgW="1016124" imgH="812676" progId="">
                  <p:embed/>
                  <p:pic>
                    <p:nvPicPr>
                      <p:cNvPr id="13315"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26792" y="1671099"/>
                        <a:ext cx="1065688" cy="845068"/>
                      </a:xfrm>
                      <a:prstGeom prst="rect">
                        <a:avLst/>
                      </a:prstGeom>
                      <a:noFill/>
                      <a:ln>
                        <a:noFill/>
                      </a:ln>
                      <a:effec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9"/>
          <p:cNvSpPr txBox="1">
            <a:spLocks noGrp="1"/>
          </p:cNvSpPr>
          <p:nvPr>
            <p:ph type="title"/>
          </p:nvPr>
        </p:nvSpPr>
        <p:spPr>
          <a:xfrm>
            <a:off x="924732" y="2069913"/>
            <a:ext cx="7128792" cy="1359087"/>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3</a:t>
            </a: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STARTING THE GAME</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30"/>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Starting the Game</a:t>
            </a:r>
            <a:endParaRPr/>
          </a:p>
        </p:txBody>
      </p:sp>
      <p:sp>
        <p:nvSpPr>
          <p:cNvPr id="199" name="Google Shape;199;p30"/>
          <p:cNvSpPr/>
          <p:nvPr/>
        </p:nvSpPr>
        <p:spPr>
          <a:xfrm>
            <a:off x="899592" y="1399848"/>
            <a:ext cx="7992888" cy="661000"/>
          </a:xfrm>
          <a:prstGeom prst="rect">
            <a:avLst/>
          </a:prstGeom>
          <a:solidFill>
            <a:srgbClr val="17365D">
              <a:alpha val="35686"/>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rgbClr val="000000"/>
                </a:solidFill>
                <a:latin typeface="Arial"/>
                <a:ea typeface="Arial"/>
                <a:cs typeface="Arial"/>
                <a:sym typeface="Arial"/>
              </a:rPr>
              <a:t>Who stands where?</a:t>
            </a:r>
            <a:endParaRPr/>
          </a:p>
        </p:txBody>
      </p:sp>
      <p:grpSp>
        <p:nvGrpSpPr>
          <p:cNvPr id="4" name="Groupe 4"/>
          <p:cNvGrpSpPr>
            <a:grpSpLocks/>
          </p:cNvGrpSpPr>
          <p:nvPr/>
        </p:nvGrpSpPr>
        <p:grpSpPr bwMode="auto">
          <a:xfrm>
            <a:off x="1854679" y="2622430"/>
            <a:ext cx="5003322" cy="3247457"/>
            <a:chOff x="1764248" y="2220297"/>
            <a:chExt cx="5760000" cy="4279570"/>
          </a:xfrm>
        </p:grpSpPr>
        <p:grpSp>
          <p:nvGrpSpPr>
            <p:cNvPr id="5" name="Groupe 2"/>
            <p:cNvGrpSpPr>
              <a:grpSpLocks/>
            </p:cNvGrpSpPr>
            <p:nvPr/>
          </p:nvGrpSpPr>
          <p:grpSpPr bwMode="auto">
            <a:xfrm>
              <a:off x="1764248" y="2564904"/>
              <a:ext cx="5760000" cy="3600000"/>
              <a:chOff x="1331913" y="2927349"/>
              <a:chExt cx="5760000" cy="3600000"/>
            </a:xfrm>
          </p:grpSpPr>
          <p:sp>
            <p:nvSpPr>
              <p:cNvPr id="10" name="Rectangle 1"/>
              <p:cNvSpPr>
                <a:spLocks noChangeArrowheads="1"/>
              </p:cNvSpPr>
              <p:nvPr/>
            </p:nvSpPr>
            <p:spPr bwMode="auto">
              <a:xfrm>
                <a:off x="1331913" y="2927349"/>
                <a:ext cx="5760000" cy="3600000"/>
              </a:xfrm>
              <a:prstGeom prst="rect">
                <a:avLst/>
              </a:prstGeom>
              <a:solidFill>
                <a:srgbClr val="92D050"/>
              </a:solidFill>
              <a:ln w="28575" algn="ctr">
                <a:solidFill>
                  <a:schemeClr val="tx1"/>
                </a:solidFill>
                <a:round/>
                <a:headEnd/>
                <a:tailEnd/>
              </a:ln>
            </p:spPr>
            <p:txBody>
              <a:bodyPr/>
              <a:lstStyle/>
              <a:p>
                <a:pPr algn="ctr"/>
                <a:endParaRPr lang="en-US" altLang="fr-FR"/>
              </a:p>
            </p:txBody>
          </p:sp>
          <p:sp>
            <p:nvSpPr>
              <p:cNvPr id="11" name="Rectangle 33"/>
              <p:cNvSpPr>
                <a:spLocks noChangeArrowheads="1"/>
              </p:cNvSpPr>
              <p:nvPr/>
            </p:nvSpPr>
            <p:spPr bwMode="auto">
              <a:xfrm>
                <a:off x="1691913" y="2927349"/>
                <a:ext cx="504000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2" name="Rectangle 34"/>
              <p:cNvSpPr>
                <a:spLocks noChangeArrowheads="1"/>
              </p:cNvSpPr>
              <p:nvPr/>
            </p:nvSpPr>
            <p:spPr bwMode="auto">
              <a:xfrm>
                <a:off x="2051913" y="2927349"/>
                <a:ext cx="432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3" name="Rectangle 35"/>
              <p:cNvSpPr>
                <a:spLocks noChangeArrowheads="1"/>
              </p:cNvSpPr>
              <p:nvPr/>
            </p:nvSpPr>
            <p:spPr bwMode="auto">
              <a:xfrm>
                <a:off x="3491913" y="2927349"/>
                <a:ext cx="144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4" name="Rectangle 36"/>
              <p:cNvSpPr>
                <a:spLocks noChangeArrowheads="1"/>
              </p:cNvSpPr>
              <p:nvPr/>
            </p:nvSpPr>
            <p:spPr bwMode="auto">
              <a:xfrm>
                <a:off x="4211913" y="2927349"/>
                <a:ext cx="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grpSp>
        <p:sp>
          <p:nvSpPr>
            <p:cNvPr id="8" name="Rectangle 40"/>
            <p:cNvSpPr>
              <a:spLocks noChangeArrowheads="1"/>
            </p:cNvSpPr>
            <p:nvPr/>
          </p:nvSpPr>
          <p:spPr bwMode="auto">
            <a:xfrm>
              <a:off x="3924247" y="628386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fr-FR" altLang="fr-FR" sz="1100" dirty="0">
                <a:solidFill>
                  <a:schemeClr val="tx1"/>
                </a:solidFill>
              </a:endParaRPr>
            </a:p>
          </p:txBody>
        </p:sp>
        <p:sp>
          <p:nvSpPr>
            <p:cNvPr id="9" name="Rectangle 41"/>
            <p:cNvSpPr>
              <a:spLocks noChangeArrowheads="1"/>
            </p:cNvSpPr>
            <p:nvPr/>
          </p:nvSpPr>
          <p:spPr bwMode="auto">
            <a:xfrm>
              <a:off x="3924248" y="222029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sz="1100" dirty="0">
                <a:solidFill>
                  <a:schemeClr val="tx1"/>
                </a:solidFill>
              </a:endParaRPr>
            </a:p>
          </p:txBody>
        </p:sp>
      </p:grpSp>
      <p:grpSp>
        <p:nvGrpSpPr>
          <p:cNvPr id="3" name="Groupe 2"/>
          <p:cNvGrpSpPr/>
          <p:nvPr/>
        </p:nvGrpSpPr>
        <p:grpSpPr>
          <a:xfrm>
            <a:off x="4356340" y="3127995"/>
            <a:ext cx="517584" cy="2405156"/>
            <a:chOff x="4356340" y="3127995"/>
            <a:chExt cx="517584" cy="2405156"/>
          </a:xfrm>
        </p:grpSpPr>
        <p:sp>
          <p:nvSpPr>
            <p:cNvPr id="2" name="Ellipse 1"/>
            <p:cNvSpPr/>
            <p:nvPr/>
          </p:nvSpPr>
          <p:spPr>
            <a:xfrm>
              <a:off x="4356340" y="4149306"/>
              <a:ext cx="172528" cy="17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Ellipse 15"/>
            <p:cNvSpPr/>
            <p:nvPr/>
          </p:nvSpPr>
          <p:spPr>
            <a:xfrm>
              <a:off x="4528868" y="4525992"/>
              <a:ext cx="172528" cy="17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Ellipse 16"/>
            <p:cNvSpPr/>
            <p:nvPr/>
          </p:nvSpPr>
          <p:spPr>
            <a:xfrm>
              <a:off x="4426430" y="3651503"/>
              <a:ext cx="172528" cy="17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Ellipse 17"/>
            <p:cNvSpPr/>
            <p:nvPr/>
          </p:nvSpPr>
          <p:spPr>
            <a:xfrm>
              <a:off x="4574158" y="3127995"/>
              <a:ext cx="172528" cy="17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Ellipse 18"/>
            <p:cNvSpPr/>
            <p:nvPr/>
          </p:nvSpPr>
          <p:spPr>
            <a:xfrm>
              <a:off x="4598958" y="4984585"/>
              <a:ext cx="172528" cy="17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Ellipse 19"/>
            <p:cNvSpPr/>
            <p:nvPr/>
          </p:nvSpPr>
          <p:spPr>
            <a:xfrm>
              <a:off x="4701396" y="5360623"/>
              <a:ext cx="172528" cy="17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15" name="Groupe 14"/>
          <p:cNvGrpSpPr/>
          <p:nvPr/>
        </p:nvGrpSpPr>
        <p:grpSpPr>
          <a:xfrm>
            <a:off x="3535753" y="3127689"/>
            <a:ext cx="199484" cy="2439960"/>
            <a:chOff x="3535753" y="3127689"/>
            <a:chExt cx="199484" cy="2439960"/>
          </a:xfrm>
        </p:grpSpPr>
        <p:sp>
          <p:nvSpPr>
            <p:cNvPr id="21" name="Ellipse 20"/>
            <p:cNvSpPr/>
            <p:nvPr/>
          </p:nvSpPr>
          <p:spPr>
            <a:xfrm>
              <a:off x="3558397" y="4163553"/>
              <a:ext cx="172528" cy="17252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2" name="Ellipse 21"/>
            <p:cNvSpPr/>
            <p:nvPr/>
          </p:nvSpPr>
          <p:spPr>
            <a:xfrm>
              <a:off x="3558396" y="3666753"/>
              <a:ext cx="172528" cy="17252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3" name="Ellipse 22"/>
            <p:cNvSpPr/>
            <p:nvPr/>
          </p:nvSpPr>
          <p:spPr>
            <a:xfrm>
              <a:off x="3535753" y="3127689"/>
              <a:ext cx="172528" cy="17252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4" name="Ellipse 23"/>
            <p:cNvSpPr/>
            <p:nvPr/>
          </p:nvSpPr>
          <p:spPr>
            <a:xfrm>
              <a:off x="3562709" y="4535843"/>
              <a:ext cx="172528" cy="17252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5" name="Ellipse 24"/>
            <p:cNvSpPr/>
            <p:nvPr/>
          </p:nvSpPr>
          <p:spPr>
            <a:xfrm>
              <a:off x="3558396" y="4984585"/>
              <a:ext cx="172528" cy="17252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6" name="Ellipse 25"/>
            <p:cNvSpPr/>
            <p:nvPr/>
          </p:nvSpPr>
          <p:spPr>
            <a:xfrm>
              <a:off x="3535753" y="5395121"/>
              <a:ext cx="172528" cy="17252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grpSp>
      <p:sp>
        <p:nvSpPr>
          <p:cNvPr id="29" name="Ellipse 28"/>
          <p:cNvSpPr/>
          <p:nvPr/>
        </p:nvSpPr>
        <p:spPr>
          <a:xfrm>
            <a:off x="3957367" y="3659417"/>
            <a:ext cx="172528" cy="172528"/>
          </a:xfrm>
          <a:prstGeom prst="ellipse">
            <a:avLst/>
          </a:prstGeom>
          <a:solidFill>
            <a:srgbClr val="FFFF00"/>
          </a:solidFill>
          <a:ln>
            <a:solidFill>
              <a:srgbClr val="F5F53D"/>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grpSp>
        <p:nvGrpSpPr>
          <p:cNvPr id="27" name="Groupe 26"/>
          <p:cNvGrpSpPr/>
          <p:nvPr/>
        </p:nvGrpSpPr>
        <p:grpSpPr>
          <a:xfrm>
            <a:off x="3612313" y="2707390"/>
            <a:ext cx="172528" cy="3113905"/>
            <a:chOff x="3612313" y="2707390"/>
            <a:chExt cx="172528" cy="3113905"/>
          </a:xfrm>
        </p:grpSpPr>
        <p:sp>
          <p:nvSpPr>
            <p:cNvPr id="30" name="Ellipse 29"/>
            <p:cNvSpPr/>
            <p:nvPr/>
          </p:nvSpPr>
          <p:spPr>
            <a:xfrm>
              <a:off x="3612313" y="2707390"/>
              <a:ext cx="172528" cy="172528"/>
            </a:xfrm>
            <a:prstGeom prst="ellipse">
              <a:avLst/>
            </a:prstGeom>
            <a:solidFill>
              <a:srgbClr val="FFFF00"/>
            </a:solidFill>
            <a:ln>
              <a:solidFill>
                <a:srgbClr val="F5F53D"/>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31" name="Ellipse 30"/>
            <p:cNvSpPr/>
            <p:nvPr/>
          </p:nvSpPr>
          <p:spPr>
            <a:xfrm>
              <a:off x="3612313" y="5648767"/>
              <a:ext cx="172528" cy="172528"/>
            </a:xfrm>
            <a:prstGeom prst="ellipse">
              <a:avLst/>
            </a:prstGeom>
            <a:solidFill>
              <a:srgbClr val="FFFF00"/>
            </a:solidFill>
            <a:ln>
              <a:solidFill>
                <a:srgbClr val="F5F53D"/>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grpSp>
      <p:sp>
        <p:nvSpPr>
          <p:cNvPr id="33" name="Ellipse 32"/>
          <p:cNvSpPr/>
          <p:nvPr/>
        </p:nvSpPr>
        <p:spPr>
          <a:xfrm>
            <a:off x="7366241" y="2385428"/>
            <a:ext cx="172528" cy="17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8" name="ZoneTexte 27"/>
          <p:cNvSpPr txBox="1"/>
          <p:nvPr/>
        </p:nvSpPr>
        <p:spPr>
          <a:xfrm>
            <a:off x="7538769" y="2317803"/>
            <a:ext cx="811601" cy="307777"/>
          </a:xfrm>
          <a:prstGeom prst="rect">
            <a:avLst/>
          </a:prstGeom>
          <a:noFill/>
        </p:spPr>
        <p:txBody>
          <a:bodyPr wrap="square" rtlCol="0">
            <a:spAutoFit/>
          </a:bodyPr>
          <a:lstStyle/>
          <a:p>
            <a:r>
              <a:rPr lang="fr-FR" dirty="0"/>
              <a:t>Attack</a:t>
            </a:r>
          </a:p>
        </p:txBody>
      </p:sp>
      <p:sp>
        <p:nvSpPr>
          <p:cNvPr id="36" name="ZoneTexte 35"/>
          <p:cNvSpPr txBox="1"/>
          <p:nvPr/>
        </p:nvSpPr>
        <p:spPr>
          <a:xfrm>
            <a:off x="7538769" y="2613809"/>
            <a:ext cx="882770" cy="307777"/>
          </a:xfrm>
          <a:prstGeom prst="rect">
            <a:avLst/>
          </a:prstGeom>
          <a:noFill/>
        </p:spPr>
        <p:txBody>
          <a:bodyPr wrap="square" rtlCol="0">
            <a:spAutoFit/>
          </a:bodyPr>
          <a:lstStyle/>
          <a:p>
            <a:r>
              <a:rPr lang="fr-FR" dirty="0" err="1"/>
              <a:t>Defence</a:t>
            </a:r>
            <a:endParaRPr lang="fr-FR" dirty="0"/>
          </a:p>
        </p:txBody>
      </p:sp>
      <p:sp>
        <p:nvSpPr>
          <p:cNvPr id="38" name="ZoneTexte 37"/>
          <p:cNvSpPr txBox="1"/>
          <p:nvPr/>
        </p:nvSpPr>
        <p:spPr>
          <a:xfrm>
            <a:off x="7538769" y="2909815"/>
            <a:ext cx="958250" cy="307777"/>
          </a:xfrm>
          <a:prstGeom prst="rect">
            <a:avLst/>
          </a:prstGeom>
          <a:noFill/>
        </p:spPr>
        <p:txBody>
          <a:bodyPr wrap="square" rtlCol="0">
            <a:spAutoFit/>
          </a:bodyPr>
          <a:lstStyle/>
          <a:p>
            <a:r>
              <a:rPr lang="fr-FR" dirty="0"/>
              <a:t>Referees</a:t>
            </a:r>
          </a:p>
        </p:txBody>
      </p:sp>
      <p:sp>
        <p:nvSpPr>
          <p:cNvPr id="39" name="Ellipse 38"/>
          <p:cNvSpPr/>
          <p:nvPr/>
        </p:nvSpPr>
        <p:spPr>
          <a:xfrm>
            <a:off x="7366241" y="2971342"/>
            <a:ext cx="172528" cy="172528"/>
          </a:xfrm>
          <a:prstGeom prst="ellipse">
            <a:avLst/>
          </a:prstGeom>
          <a:solidFill>
            <a:srgbClr val="FFFF00"/>
          </a:solidFill>
          <a:ln>
            <a:solidFill>
              <a:srgbClr val="F5F53D"/>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40" name="Ellipse 39"/>
          <p:cNvSpPr/>
          <p:nvPr/>
        </p:nvSpPr>
        <p:spPr>
          <a:xfrm>
            <a:off x="7366241" y="2663565"/>
            <a:ext cx="172528" cy="17252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37" name="Rectangle 40">
            <a:extLst>
              <a:ext uri="{FF2B5EF4-FFF2-40B4-BE49-F238E27FC236}">
                <a16:creationId xmlns:a16="http://schemas.microsoft.com/office/drawing/2014/main" id="{23C3D701-488E-4D24-A56C-94CB6862DB98}"/>
              </a:ext>
            </a:extLst>
          </p:cNvPr>
          <p:cNvSpPr>
            <a:spLocks noChangeArrowheads="1"/>
          </p:cNvSpPr>
          <p:nvPr/>
        </p:nvSpPr>
        <p:spPr bwMode="auto">
          <a:xfrm>
            <a:off x="1659147" y="2907896"/>
            <a:ext cx="173868" cy="686117"/>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fr-FR" altLang="fr-FR" sz="1100" dirty="0">
              <a:solidFill>
                <a:schemeClr val="tx1"/>
              </a:solidFill>
            </a:endParaRPr>
          </a:p>
        </p:txBody>
      </p:sp>
      <p:sp>
        <p:nvSpPr>
          <p:cNvPr id="41" name="Rectangle 40">
            <a:extLst>
              <a:ext uri="{FF2B5EF4-FFF2-40B4-BE49-F238E27FC236}">
                <a16:creationId xmlns:a16="http://schemas.microsoft.com/office/drawing/2014/main" id="{603225EA-FADB-4E41-9AF6-BF289E902B2E}"/>
              </a:ext>
            </a:extLst>
          </p:cNvPr>
          <p:cNvSpPr>
            <a:spLocks noChangeArrowheads="1"/>
          </p:cNvSpPr>
          <p:nvPr/>
        </p:nvSpPr>
        <p:spPr bwMode="auto">
          <a:xfrm>
            <a:off x="1674137" y="4921230"/>
            <a:ext cx="173868" cy="686117"/>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fr-FR" altLang="fr-FR" sz="1100" dirty="0">
              <a:solidFill>
                <a:schemeClr val="tx1"/>
              </a:solidFill>
            </a:endParaRPr>
          </a:p>
        </p:txBody>
      </p:sp>
      <p:sp>
        <p:nvSpPr>
          <p:cNvPr id="42" name="Rectangle 40">
            <a:extLst>
              <a:ext uri="{FF2B5EF4-FFF2-40B4-BE49-F238E27FC236}">
                <a16:creationId xmlns:a16="http://schemas.microsoft.com/office/drawing/2014/main" id="{986282BF-D91D-41D8-85F7-259A0DADE7F6}"/>
              </a:ext>
            </a:extLst>
          </p:cNvPr>
          <p:cNvSpPr>
            <a:spLocks noChangeArrowheads="1"/>
          </p:cNvSpPr>
          <p:nvPr/>
        </p:nvSpPr>
        <p:spPr bwMode="auto">
          <a:xfrm>
            <a:off x="6870619" y="2897138"/>
            <a:ext cx="173868" cy="686117"/>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fr-FR" altLang="fr-FR" sz="1100" dirty="0">
              <a:solidFill>
                <a:schemeClr val="tx1"/>
              </a:solidFill>
            </a:endParaRPr>
          </a:p>
        </p:txBody>
      </p:sp>
      <p:sp>
        <p:nvSpPr>
          <p:cNvPr id="43" name="Rectangle 40">
            <a:extLst>
              <a:ext uri="{FF2B5EF4-FFF2-40B4-BE49-F238E27FC236}">
                <a16:creationId xmlns:a16="http://schemas.microsoft.com/office/drawing/2014/main" id="{7C2EC916-4AD0-4A6D-BB6A-2D3421A8FEE7}"/>
              </a:ext>
            </a:extLst>
          </p:cNvPr>
          <p:cNvSpPr>
            <a:spLocks noChangeArrowheads="1"/>
          </p:cNvSpPr>
          <p:nvPr/>
        </p:nvSpPr>
        <p:spPr bwMode="auto">
          <a:xfrm>
            <a:off x="6885609" y="4921234"/>
            <a:ext cx="173868" cy="686117"/>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fr-FR" altLang="fr-FR" sz="11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pic>
        <p:nvPicPr>
          <p:cNvPr id="205" name="Google Shape;205;p31" descr="http://www.englandtouch.org.uk/wp/wp-content/uploads/Referees-Euros-2014-v2.png"/>
          <p:cNvPicPr preferRelativeResize="0"/>
          <p:nvPr/>
        </p:nvPicPr>
        <p:blipFill rotWithShape="1">
          <a:blip r:embed="rId3">
            <a:alphaModFix/>
          </a:blip>
          <a:srcRect/>
          <a:stretch/>
        </p:blipFill>
        <p:spPr>
          <a:xfrm>
            <a:off x="107504" y="620688"/>
            <a:ext cx="8604448" cy="4840002"/>
          </a:xfrm>
          <a:prstGeom prst="rect">
            <a:avLst/>
          </a:prstGeom>
          <a:noFill/>
          <a:ln>
            <a:noFill/>
          </a:ln>
          <a:effectLst>
            <a:outerShdw blurRad="76200" sy="23000" kx="1200000" algn="br" rotWithShape="0">
              <a:srgbClr val="000000">
                <a:alpha val="20000"/>
              </a:srgbClr>
            </a:outerShdw>
          </a:effectLst>
        </p:spPr>
      </p:pic>
      <p:sp>
        <p:nvSpPr>
          <p:cNvPr id="206" name="Google Shape;206;p31"/>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Starting the Game</a:t>
            </a:r>
            <a:endParaRPr/>
          </a:p>
        </p:txBody>
      </p:sp>
      <p:sp>
        <p:nvSpPr>
          <p:cNvPr id="207" name="Google Shape;207;p31"/>
          <p:cNvSpPr/>
          <p:nvPr/>
        </p:nvSpPr>
        <p:spPr>
          <a:xfrm>
            <a:off x="773324" y="4324767"/>
            <a:ext cx="7272808" cy="1214899"/>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n-GB" sz="2800" b="0" i="0" u="none" strike="noStrike" cap="none" dirty="0">
                <a:solidFill>
                  <a:srgbClr val="000000"/>
                </a:solidFill>
                <a:latin typeface="Arial"/>
                <a:ea typeface="Arial"/>
                <a:cs typeface="Arial"/>
                <a:sym typeface="Arial"/>
              </a:rPr>
              <a:t>The referee’s shadow</a:t>
            </a:r>
            <a:endParaRP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2"/>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Taking the Tap</a:t>
            </a:r>
            <a:endParaRPr/>
          </a:p>
        </p:txBody>
      </p:sp>
      <p:grpSp>
        <p:nvGrpSpPr>
          <p:cNvPr id="11" name="Groupe 10"/>
          <p:cNvGrpSpPr/>
          <p:nvPr/>
        </p:nvGrpSpPr>
        <p:grpSpPr>
          <a:xfrm>
            <a:off x="269488" y="1733436"/>
            <a:ext cx="1810003" cy="2594250"/>
            <a:chOff x="269488" y="1733436"/>
            <a:chExt cx="1810003" cy="2594250"/>
          </a:xfrm>
        </p:grpSpPr>
        <p:sp>
          <p:nvSpPr>
            <p:cNvPr id="2" name="ZoneTexte 1"/>
            <p:cNvSpPr txBox="1"/>
            <p:nvPr/>
          </p:nvSpPr>
          <p:spPr>
            <a:xfrm>
              <a:off x="398524" y="4019909"/>
              <a:ext cx="1266374" cy="307777"/>
            </a:xfrm>
            <a:prstGeom prst="rect">
              <a:avLst/>
            </a:prstGeom>
            <a:noFill/>
          </p:spPr>
          <p:txBody>
            <a:bodyPr wrap="square" rtlCol="0">
              <a:spAutoFit/>
            </a:bodyPr>
            <a:lstStyle/>
            <a:p>
              <a:pPr algn="ctr"/>
              <a:r>
                <a:rPr lang="fr-FR" dirty="0"/>
                <a:t>1- Place</a:t>
              </a:r>
            </a:p>
          </p:txBody>
        </p:sp>
        <p:pic>
          <p:nvPicPr>
            <p:cNvPr id="4" name="Image 3"/>
            <p:cNvPicPr>
              <a:picLocks noChangeAspect="1"/>
            </p:cNvPicPr>
            <p:nvPr/>
          </p:nvPicPr>
          <p:blipFill>
            <a:blip r:embed="rId3"/>
            <a:stretch>
              <a:fillRect/>
            </a:stretch>
          </p:blipFill>
          <p:spPr>
            <a:xfrm>
              <a:off x="269488" y="1733436"/>
              <a:ext cx="1810003" cy="2286319"/>
            </a:xfrm>
            <a:prstGeom prst="rect">
              <a:avLst/>
            </a:prstGeom>
          </p:spPr>
        </p:pic>
      </p:grpSp>
      <p:grpSp>
        <p:nvGrpSpPr>
          <p:cNvPr id="12" name="Groupe 11"/>
          <p:cNvGrpSpPr/>
          <p:nvPr/>
        </p:nvGrpSpPr>
        <p:grpSpPr>
          <a:xfrm>
            <a:off x="2390033" y="1790594"/>
            <a:ext cx="1800476" cy="2536939"/>
            <a:chOff x="2390033" y="1790594"/>
            <a:chExt cx="1800476" cy="2536939"/>
          </a:xfrm>
        </p:grpSpPr>
        <p:sp>
          <p:nvSpPr>
            <p:cNvPr id="6" name="ZoneTexte 5"/>
            <p:cNvSpPr txBox="1"/>
            <p:nvPr/>
          </p:nvSpPr>
          <p:spPr>
            <a:xfrm>
              <a:off x="2559111" y="4019756"/>
              <a:ext cx="1266374" cy="307777"/>
            </a:xfrm>
            <a:prstGeom prst="rect">
              <a:avLst/>
            </a:prstGeom>
            <a:noFill/>
          </p:spPr>
          <p:txBody>
            <a:bodyPr wrap="square" rtlCol="0">
              <a:spAutoFit/>
            </a:bodyPr>
            <a:lstStyle/>
            <a:p>
              <a:pPr algn="ctr"/>
              <a:r>
                <a:rPr lang="fr-FR" dirty="0"/>
                <a:t>2 - Release</a:t>
              </a:r>
            </a:p>
          </p:txBody>
        </p:sp>
        <p:pic>
          <p:nvPicPr>
            <p:cNvPr id="5" name="Image 4"/>
            <p:cNvPicPr>
              <a:picLocks noChangeAspect="1"/>
            </p:cNvPicPr>
            <p:nvPr/>
          </p:nvPicPr>
          <p:blipFill>
            <a:blip r:embed="rId4"/>
            <a:stretch>
              <a:fillRect/>
            </a:stretch>
          </p:blipFill>
          <p:spPr>
            <a:xfrm>
              <a:off x="2390033" y="1790594"/>
              <a:ext cx="1800476" cy="2229161"/>
            </a:xfrm>
            <a:prstGeom prst="rect">
              <a:avLst/>
            </a:prstGeom>
          </p:spPr>
        </p:pic>
      </p:grpSp>
      <p:grpSp>
        <p:nvGrpSpPr>
          <p:cNvPr id="13" name="Groupe 12"/>
          <p:cNvGrpSpPr/>
          <p:nvPr/>
        </p:nvGrpSpPr>
        <p:grpSpPr>
          <a:xfrm>
            <a:off x="4999739" y="1809647"/>
            <a:ext cx="1428949" cy="2517886"/>
            <a:chOff x="4999739" y="1809647"/>
            <a:chExt cx="1428949" cy="2517886"/>
          </a:xfrm>
        </p:grpSpPr>
        <p:sp>
          <p:nvSpPr>
            <p:cNvPr id="7" name="ZoneTexte 6"/>
            <p:cNvSpPr txBox="1"/>
            <p:nvPr/>
          </p:nvSpPr>
          <p:spPr>
            <a:xfrm>
              <a:off x="5079793" y="4019756"/>
              <a:ext cx="1266374" cy="307777"/>
            </a:xfrm>
            <a:prstGeom prst="rect">
              <a:avLst/>
            </a:prstGeom>
            <a:noFill/>
          </p:spPr>
          <p:txBody>
            <a:bodyPr wrap="square" rtlCol="0">
              <a:spAutoFit/>
            </a:bodyPr>
            <a:lstStyle/>
            <a:p>
              <a:pPr algn="ctr"/>
              <a:r>
                <a:rPr lang="fr-FR" dirty="0"/>
                <a:t>3 - </a:t>
              </a:r>
              <a:r>
                <a:rPr lang="fr-FR" dirty="0" err="1"/>
                <a:t>Tap</a:t>
              </a:r>
              <a:endParaRPr lang="fr-FR" dirty="0"/>
            </a:p>
          </p:txBody>
        </p:sp>
        <p:pic>
          <p:nvPicPr>
            <p:cNvPr id="9" name="Image 8"/>
            <p:cNvPicPr>
              <a:picLocks noChangeAspect="1"/>
            </p:cNvPicPr>
            <p:nvPr/>
          </p:nvPicPr>
          <p:blipFill>
            <a:blip r:embed="rId5"/>
            <a:stretch>
              <a:fillRect/>
            </a:stretch>
          </p:blipFill>
          <p:spPr>
            <a:xfrm>
              <a:off x="4999739" y="1809647"/>
              <a:ext cx="1428949" cy="2210108"/>
            </a:xfrm>
            <a:prstGeom prst="rect">
              <a:avLst/>
            </a:prstGeom>
          </p:spPr>
        </p:pic>
      </p:grpSp>
      <p:grpSp>
        <p:nvGrpSpPr>
          <p:cNvPr id="14" name="Groupe 13"/>
          <p:cNvGrpSpPr/>
          <p:nvPr/>
        </p:nvGrpSpPr>
        <p:grpSpPr>
          <a:xfrm>
            <a:off x="7000429" y="1660125"/>
            <a:ext cx="1806220" cy="2667408"/>
            <a:chOff x="7000429" y="2047805"/>
            <a:chExt cx="1590897" cy="2279727"/>
          </a:xfrm>
        </p:grpSpPr>
        <p:sp>
          <p:nvSpPr>
            <p:cNvPr id="8" name="ZoneTexte 7"/>
            <p:cNvSpPr txBox="1"/>
            <p:nvPr/>
          </p:nvSpPr>
          <p:spPr>
            <a:xfrm>
              <a:off x="7305407" y="4019755"/>
              <a:ext cx="1266374" cy="307777"/>
            </a:xfrm>
            <a:prstGeom prst="rect">
              <a:avLst/>
            </a:prstGeom>
            <a:noFill/>
          </p:spPr>
          <p:txBody>
            <a:bodyPr wrap="square" rtlCol="0">
              <a:spAutoFit/>
            </a:bodyPr>
            <a:lstStyle/>
            <a:p>
              <a:pPr algn="ctr"/>
              <a:r>
                <a:rPr lang="fr-FR" dirty="0"/>
                <a:t>4 - </a:t>
              </a:r>
              <a:r>
                <a:rPr lang="fr-FR" dirty="0" err="1"/>
                <a:t>Pick</a:t>
              </a:r>
              <a:r>
                <a:rPr lang="fr-FR" dirty="0"/>
                <a:t> up</a:t>
              </a:r>
            </a:p>
          </p:txBody>
        </p:sp>
        <p:pic>
          <p:nvPicPr>
            <p:cNvPr id="10" name="Image 9"/>
            <p:cNvPicPr>
              <a:picLocks noChangeAspect="1"/>
            </p:cNvPicPr>
            <p:nvPr/>
          </p:nvPicPr>
          <p:blipFill>
            <a:blip r:embed="rId6"/>
            <a:stretch>
              <a:fillRect/>
            </a:stretch>
          </p:blipFill>
          <p:spPr>
            <a:xfrm>
              <a:off x="7000429" y="2047805"/>
              <a:ext cx="1590897" cy="1971950"/>
            </a:xfrm>
            <a:prstGeom prst="rect">
              <a:avLst/>
            </a:prstGeom>
          </p:spPr>
        </p:pic>
      </p:grpSp>
      <p:sp>
        <p:nvSpPr>
          <p:cNvPr id="15" name="ZoneTexte 14"/>
          <p:cNvSpPr txBox="1"/>
          <p:nvPr/>
        </p:nvSpPr>
        <p:spPr>
          <a:xfrm>
            <a:off x="4777867" y="4611283"/>
            <a:ext cx="2131891" cy="1169551"/>
          </a:xfrm>
          <a:prstGeom prst="rect">
            <a:avLst/>
          </a:prstGeom>
          <a:noFill/>
        </p:spPr>
        <p:txBody>
          <a:bodyPr wrap="square" rtlCol="0">
            <a:spAutoFit/>
          </a:bodyPr>
          <a:lstStyle/>
          <a:p>
            <a:pPr marL="285750" indent="-285750">
              <a:buFont typeface="Arial" panose="020B0604020202020204" pitchFamily="34" charset="0"/>
              <a:buChar char="•"/>
            </a:pPr>
            <a:r>
              <a:rPr lang="fr-FR" dirty="0" err="1"/>
              <a:t>Wait</a:t>
            </a:r>
            <a:r>
              <a:rPr lang="fr-FR" dirty="0"/>
              <a:t> for the </a:t>
            </a:r>
            <a:r>
              <a:rPr lang="fr-FR" dirty="0" err="1"/>
              <a:t>Whistle</a:t>
            </a:r>
            <a:endParaRPr lang="fr-FR" dirty="0"/>
          </a:p>
          <a:p>
            <a:pPr marL="285750" indent="-285750">
              <a:buFont typeface="Arial" panose="020B0604020202020204" pitchFamily="34" charset="0"/>
              <a:buChar char="•"/>
            </a:pPr>
            <a:r>
              <a:rPr lang="fr-FR" dirty="0" err="1"/>
              <a:t>Any</a:t>
            </a:r>
            <a:r>
              <a:rPr lang="fr-FR" dirty="0"/>
              <a:t> direction</a:t>
            </a:r>
          </a:p>
          <a:p>
            <a:pPr marL="285750" indent="-285750">
              <a:buFont typeface="Arial" panose="020B0604020202020204" pitchFamily="34" charset="0"/>
              <a:buChar char="•"/>
            </a:pPr>
            <a:r>
              <a:rPr lang="fr-FR" dirty="0"/>
              <a:t>No more </a:t>
            </a:r>
            <a:r>
              <a:rPr lang="fr-FR" dirty="0" err="1"/>
              <a:t>than</a:t>
            </a:r>
            <a:r>
              <a:rPr lang="fr-FR" dirty="0"/>
              <a:t> 1m</a:t>
            </a:r>
          </a:p>
          <a:p>
            <a:pPr marL="285750" indent="-285750">
              <a:buFont typeface="Arial" panose="020B0604020202020204" pitchFamily="34" charset="0"/>
              <a:buChar char="•"/>
            </a:pPr>
            <a:r>
              <a:rPr lang="fr-FR" dirty="0" err="1"/>
              <a:t>Defence</a:t>
            </a:r>
            <a:r>
              <a:rPr lang="fr-FR" dirty="0"/>
              <a:t> </a:t>
            </a:r>
            <a:r>
              <a:rPr lang="fr-FR" dirty="0" err="1"/>
              <a:t>can</a:t>
            </a:r>
            <a:r>
              <a:rPr lang="fr-FR" dirty="0"/>
              <a:t> </a:t>
            </a:r>
            <a:r>
              <a:rPr lang="fr-FR" dirty="0" err="1"/>
              <a:t>now</a:t>
            </a:r>
            <a:r>
              <a:rPr lang="fr-FR" dirty="0"/>
              <a:t> move </a:t>
            </a:r>
            <a:r>
              <a:rPr lang="fr-FR" dirty="0" err="1"/>
              <a:t>forward</a:t>
            </a:r>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33"/>
          <p:cNvSpPr txBox="1">
            <a:spLocks noGrp="1"/>
          </p:cNvSpPr>
          <p:nvPr>
            <p:ph type="title"/>
          </p:nvPr>
        </p:nvSpPr>
        <p:spPr>
          <a:xfrm>
            <a:off x="924732" y="2069913"/>
            <a:ext cx="7128792" cy="1359087"/>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4</a:t>
            </a: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THE TOUCH</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16"/>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Agenda</a:t>
            </a:r>
            <a:endParaRPr/>
          </a:p>
        </p:txBody>
      </p:sp>
      <p:sp>
        <p:nvSpPr>
          <p:cNvPr id="98" name="Google Shape;98;p16"/>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p>
            <a:pPr marL="342900" marR="0" lvl="0" indent="-342900" algn="l" rtl="0">
              <a:lnSpc>
                <a:spcPct val="80000"/>
              </a:lnSpc>
              <a:spcBef>
                <a:spcPts val="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Why become a referee</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Touch 1.01</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Pre-Game</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Starting the Game</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The Touch</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Change of Possession</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Penalties</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Interchanges</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Scoring</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Referee Positioning</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Communication</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Conflict Management</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End of the Game</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Sports Officials Responsibilities</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Referee Opportunities</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34"/>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THE TOUCH</a:t>
            </a:r>
            <a:endParaRPr/>
          </a:p>
        </p:txBody>
      </p:sp>
      <p:pic>
        <p:nvPicPr>
          <p:cNvPr id="226" name="Google Shape;226;p34" descr="http://www.google.co.uk/url?sa=i&amp;source=images&amp;cd=&amp;ved=0CAUQjBw&amp;url=http%3A%2F%2Fi.ytimg.com%2Fvi%2FVDocljyLnpw%2Fhqdefault.jpg&amp;ei=By_7VI-cLobuUsSTgtAP&amp;psig=AFQjCNEWeUuv2eu7apTXjEGXgBUsMXe8uw&amp;ust=1425834119831885"/>
          <p:cNvPicPr preferRelativeResize="0"/>
          <p:nvPr/>
        </p:nvPicPr>
        <p:blipFill rotWithShape="1">
          <a:blip r:embed="rId3">
            <a:alphaModFix/>
          </a:blip>
          <a:srcRect/>
          <a:stretch/>
        </p:blipFill>
        <p:spPr>
          <a:xfrm>
            <a:off x="-2196752" y="692696"/>
            <a:ext cx="7104788" cy="5328592"/>
          </a:xfrm>
          <a:prstGeom prst="rect">
            <a:avLst/>
          </a:prstGeom>
          <a:noFill/>
          <a:ln>
            <a:noFill/>
          </a:ln>
        </p:spPr>
      </p:pic>
      <p:sp>
        <p:nvSpPr>
          <p:cNvPr id="227" name="Google Shape;227;p34"/>
          <p:cNvSpPr/>
          <p:nvPr/>
        </p:nvSpPr>
        <p:spPr>
          <a:xfrm>
            <a:off x="2051720" y="1399848"/>
            <a:ext cx="6120680" cy="936104"/>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n-GB" sz="2800" b="0" i="0" u="none" strike="noStrike" cap="none">
                <a:solidFill>
                  <a:srgbClr val="000000"/>
                </a:solidFill>
                <a:latin typeface="Arial"/>
                <a:ea typeface="Arial"/>
                <a:cs typeface="Arial"/>
                <a:sym typeface="Arial"/>
              </a:rPr>
              <a:t>Who can make the touch?</a:t>
            </a:r>
            <a:endParaRPr/>
          </a:p>
        </p:txBody>
      </p:sp>
      <p:sp>
        <p:nvSpPr>
          <p:cNvPr id="228" name="Google Shape;228;p34"/>
          <p:cNvSpPr/>
          <p:nvPr/>
        </p:nvSpPr>
        <p:spPr>
          <a:xfrm>
            <a:off x="2051720" y="3140968"/>
            <a:ext cx="6120680" cy="936104"/>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n-GB" sz="2800" b="0" i="0" u="none" strike="noStrike" cap="none">
                <a:solidFill>
                  <a:srgbClr val="000000"/>
                </a:solidFill>
                <a:latin typeface="Arial"/>
                <a:ea typeface="Arial"/>
                <a:cs typeface="Arial"/>
                <a:sym typeface="Arial"/>
              </a:rPr>
              <a:t>What counts as a touch?</a:t>
            </a:r>
            <a:endParaRPr/>
          </a:p>
        </p:txBody>
      </p:sp>
      <p:sp>
        <p:nvSpPr>
          <p:cNvPr id="229" name="Google Shape;229;p34"/>
          <p:cNvSpPr txBox="1"/>
          <p:nvPr/>
        </p:nvSpPr>
        <p:spPr>
          <a:xfrm>
            <a:off x="2195736" y="2564904"/>
            <a:ext cx="5832648" cy="46166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17365D"/>
              </a:buClr>
              <a:buSzPts val="2400"/>
              <a:buFont typeface="Arial"/>
              <a:buNone/>
            </a:pPr>
            <a:r>
              <a:rPr lang="en-GB" sz="2400" b="0" i="0" u="none" strike="noStrike" cap="none">
                <a:solidFill>
                  <a:srgbClr val="17365D"/>
                </a:solidFill>
                <a:latin typeface="Arial"/>
                <a:ea typeface="Arial"/>
                <a:cs typeface="Arial"/>
                <a:sym typeface="Arial"/>
              </a:rPr>
              <a:t>Both the defender and the attacker</a:t>
            </a:r>
            <a:endParaRPr/>
          </a:p>
        </p:txBody>
      </p:sp>
      <p:pic>
        <p:nvPicPr>
          <p:cNvPr id="230" name="Google Shape;230;p34" descr="Image result for touch"/>
          <p:cNvPicPr preferRelativeResize="0"/>
          <p:nvPr/>
        </p:nvPicPr>
        <p:blipFill rotWithShape="1">
          <a:blip r:embed="rId4">
            <a:alphaModFix/>
          </a:blip>
          <a:srcRect/>
          <a:stretch/>
        </p:blipFill>
        <p:spPr>
          <a:xfrm>
            <a:off x="2051720" y="4250988"/>
            <a:ext cx="2476500" cy="1847851"/>
          </a:xfrm>
          <a:prstGeom prst="rect">
            <a:avLst/>
          </a:prstGeom>
          <a:noFill/>
          <a:ln>
            <a:noFill/>
          </a:ln>
        </p:spPr>
      </p:pic>
      <p:grpSp>
        <p:nvGrpSpPr>
          <p:cNvPr id="231" name="Google Shape;231;p34"/>
          <p:cNvGrpSpPr/>
          <p:nvPr/>
        </p:nvGrpSpPr>
        <p:grpSpPr>
          <a:xfrm>
            <a:off x="4788024" y="4005064"/>
            <a:ext cx="1363725" cy="2088468"/>
            <a:chOff x="1693797" y="-3001"/>
            <a:chExt cx="3599160" cy="5854617"/>
          </a:xfrm>
        </p:grpSpPr>
        <p:pic>
          <p:nvPicPr>
            <p:cNvPr id="232" name="Google Shape;232;p34" descr="https://wildwesttouch.files.wordpress.com/2012/01/kev-hobbs.jpg"/>
            <p:cNvPicPr preferRelativeResize="0"/>
            <p:nvPr/>
          </p:nvPicPr>
          <p:blipFill rotWithShape="1">
            <a:blip r:embed="rId5">
              <a:alphaModFix/>
            </a:blip>
            <a:srcRect/>
            <a:stretch/>
          </p:blipFill>
          <p:spPr>
            <a:xfrm>
              <a:off x="1693797" y="1052736"/>
              <a:ext cx="3599160" cy="4798880"/>
            </a:xfrm>
            <a:prstGeom prst="rect">
              <a:avLst/>
            </a:prstGeom>
            <a:noFill/>
            <a:ln>
              <a:noFill/>
            </a:ln>
          </p:spPr>
        </p:pic>
        <p:pic>
          <p:nvPicPr>
            <p:cNvPr id="233" name="Google Shape;233;p34" descr="http://www.google.co.uk/url?sa=i&amp;source=images&amp;cd=&amp;ved=0CAUQjBw&amp;url=http%3A%2F%2F67.23.252.251%2F~stylex%2Fimage%2Fcache%2Fdata%2Fchina%2F237-600x600.png&amp;ei=3zT7VKL6HMbeU6enhMgK&amp;psig=AFQjCNHhu-MHSJakZNo-smF_cD1qxVltiA&amp;ust=1425835615538231"/>
            <p:cNvPicPr preferRelativeResize="0"/>
            <p:nvPr/>
          </p:nvPicPr>
          <p:blipFill rotWithShape="1">
            <a:blip r:embed="rId6">
              <a:alphaModFix/>
            </a:blip>
            <a:srcRect/>
            <a:stretch/>
          </p:blipFill>
          <p:spPr>
            <a:xfrm>
              <a:off x="1850554" y="-3001"/>
              <a:ext cx="3225502" cy="3024336"/>
            </a:xfrm>
            <a:prstGeom prst="rect">
              <a:avLst/>
            </a:prstGeom>
            <a:noFill/>
            <a:ln>
              <a:noFill/>
            </a:ln>
          </p:spPr>
        </p:pic>
      </p:grpSp>
      <p:pic>
        <p:nvPicPr>
          <p:cNvPr id="234" name="Google Shape;234;p34"/>
          <p:cNvPicPr preferRelativeResize="0"/>
          <p:nvPr/>
        </p:nvPicPr>
        <p:blipFill rotWithShape="1">
          <a:blip r:embed="rId7">
            <a:alphaModFix/>
          </a:blip>
          <a:srcRect/>
          <a:stretch/>
        </p:blipFill>
        <p:spPr>
          <a:xfrm>
            <a:off x="6372200" y="4289141"/>
            <a:ext cx="986315" cy="1588131"/>
          </a:xfrm>
          <a:prstGeom prst="rect">
            <a:avLst/>
          </a:prstGeom>
          <a:noFill/>
          <a:ln>
            <a:noFill/>
          </a:ln>
        </p:spPr>
      </p:pic>
      <p:pic>
        <p:nvPicPr>
          <p:cNvPr id="235" name="Google Shape;235;p34" descr="http://www-static2.spulsecdn.net/pics/00/01/11/48/1114878_1_O.jpg"/>
          <p:cNvPicPr preferRelativeResize="0"/>
          <p:nvPr/>
        </p:nvPicPr>
        <p:blipFill rotWithShape="1">
          <a:blip r:embed="rId8">
            <a:alphaModFix/>
          </a:blip>
          <a:srcRect/>
          <a:stretch/>
        </p:blipFill>
        <p:spPr>
          <a:xfrm>
            <a:off x="7433894" y="3898718"/>
            <a:ext cx="1386578" cy="190654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3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3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5"/>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THE TOUCH</a:t>
            </a:r>
            <a:endParaRPr/>
          </a:p>
        </p:txBody>
      </p:sp>
      <p:sp>
        <p:nvSpPr>
          <p:cNvPr id="242" name="Google Shape;242;p35"/>
          <p:cNvSpPr txBox="1">
            <a:spLocks noGrp="1"/>
          </p:cNvSpPr>
          <p:nvPr>
            <p:ph type="body" idx="1"/>
          </p:nvPr>
        </p:nvSpPr>
        <p:spPr>
          <a:xfrm>
            <a:off x="3249373" y="4734748"/>
            <a:ext cx="5571099" cy="108012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440"/>
              <a:buFont typeface="Arial"/>
              <a:buNone/>
            </a:pPr>
            <a:r>
              <a:rPr lang="en-GB" sz="2400" b="0" i="0" u="none" strike="noStrike" cap="none">
                <a:solidFill>
                  <a:schemeClr val="dk1"/>
                </a:solidFill>
                <a:latin typeface="Arial"/>
                <a:ea typeface="Arial"/>
                <a:cs typeface="Arial"/>
                <a:sym typeface="Arial"/>
              </a:rPr>
              <a:t>If the Touch count reaches 6, a change of possession occurs</a:t>
            </a:r>
            <a:endParaRPr/>
          </a:p>
        </p:txBody>
      </p:sp>
      <p:pic>
        <p:nvPicPr>
          <p:cNvPr id="243" name="Google Shape;243;p35" descr="http://www.google.co.uk/url?sa=i&amp;source=images&amp;cd=&amp;ved=0CAUQjBw&amp;url=http%3A%2F%2Fwww.buzzardrugby.co.uk%2Ftwo%2Folympic%2Fcache%2Flofthumbs%2F650x300-ball2.jpg&amp;ei=Azj7VOe4CIT2UJCXhNgE&amp;psig=AFQjCNFfYOxp5YtKu8x7YnwVNSKSPFunxg&amp;ust=1425836419196146"/>
          <p:cNvPicPr preferRelativeResize="0"/>
          <p:nvPr/>
        </p:nvPicPr>
        <p:blipFill rotWithShape="1">
          <a:blip r:embed="rId3">
            <a:alphaModFix/>
          </a:blip>
          <a:srcRect/>
          <a:stretch/>
        </p:blipFill>
        <p:spPr>
          <a:xfrm>
            <a:off x="683568" y="1412776"/>
            <a:ext cx="8352928" cy="3168352"/>
          </a:xfrm>
          <a:prstGeom prst="rect">
            <a:avLst/>
          </a:prstGeom>
          <a:noFill/>
          <a:ln>
            <a:noFill/>
          </a:ln>
        </p:spPr>
      </p:pic>
      <p:sp>
        <p:nvSpPr>
          <p:cNvPr id="244" name="Google Shape;244;p35"/>
          <p:cNvSpPr/>
          <p:nvPr/>
        </p:nvSpPr>
        <p:spPr>
          <a:xfrm>
            <a:off x="899592" y="1628800"/>
            <a:ext cx="7920880" cy="115212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2200"/>
              <a:buFont typeface="Arial"/>
              <a:buNone/>
            </a:pPr>
            <a:r>
              <a:rPr lang="en-GB" sz="2200" b="0" i="0" u="none" strike="noStrike" cap="none">
                <a:solidFill>
                  <a:schemeClr val="lt1"/>
                </a:solidFill>
                <a:latin typeface="Arial"/>
                <a:ea typeface="Arial"/>
                <a:cs typeface="Arial"/>
                <a:sym typeface="Arial"/>
              </a:rPr>
              <a:t>Following a touch, the attacker must roll the ball at the </a:t>
            </a:r>
            <a:r>
              <a:rPr lang="en-GB" sz="2200" b="1" i="0" u="none" strike="noStrike" cap="none">
                <a:solidFill>
                  <a:schemeClr val="lt1"/>
                </a:solidFill>
                <a:latin typeface="Arial"/>
                <a:ea typeface="Arial"/>
                <a:cs typeface="Arial"/>
                <a:sym typeface="Arial"/>
              </a:rPr>
              <a:t>mark</a:t>
            </a:r>
            <a:r>
              <a:rPr lang="en-GB" sz="2200" b="0" i="0" u="none" strike="noStrike" cap="none">
                <a:solidFill>
                  <a:schemeClr val="lt1"/>
                </a:solidFill>
                <a:latin typeface="Arial"/>
                <a:ea typeface="Arial"/>
                <a:cs typeface="Arial"/>
                <a:sym typeface="Arial"/>
              </a:rPr>
              <a:t>.</a:t>
            </a:r>
            <a:endParaRPr/>
          </a:p>
          <a:p>
            <a:pPr marL="0" marR="0" lvl="0" indent="0" algn="l" rtl="0">
              <a:lnSpc>
                <a:spcPct val="100000"/>
              </a:lnSpc>
              <a:spcBef>
                <a:spcPts val="0"/>
              </a:spcBef>
              <a:spcAft>
                <a:spcPts val="0"/>
              </a:spcAft>
              <a:buClr>
                <a:schemeClr val="lt1"/>
              </a:buClr>
              <a:buSzPts val="2200"/>
              <a:buFont typeface="Arial"/>
              <a:buNone/>
            </a:pPr>
            <a:r>
              <a:rPr lang="en-GB" sz="2200" b="0" i="0" u="none" strike="noStrike" cap="none">
                <a:solidFill>
                  <a:schemeClr val="lt1"/>
                </a:solidFill>
                <a:latin typeface="Arial"/>
                <a:ea typeface="Arial"/>
                <a:cs typeface="Arial"/>
                <a:sym typeface="Arial"/>
              </a:rPr>
              <a:t>The </a:t>
            </a:r>
            <a:r>
              <a:rPr lang="en-GB" sz="2200" b="1" i="0" u="none" strike="noStrike" cap="none">
                <a:solidFill>
                  <a:schemeClr val="lt1"/>
                </a:solidFill>
                <a:latin typeface="Arial"/>
                <a:ea typeface="Arial"/>
                <a:cs typeface="Arial"/>
                <a:sym typeface="Arial"/>
              </a:rPr>
              <a:t>mark</a:t>
            </a:r>
            <a:r>
              <a:rPr lang="en-GB" sz="2200" b="0" i="0" u="none" strike="noStrike" cap="none">
                <a:solidFill>
                  <a:schemeClr val="lt1"/>
                </a:solidFill>
                <a:latin typeface="Arial"/>
                <a:ea typeface="Arial"/>
                <a:cs typeface="Arial"/>
                <a:sym typeface="Arial"/>
              </a:rPr>
              <a:t> is where the touch occurred.</a:t>
            </a:r>
            <a:endParaRPr/>
          </a:p>
        </p:txBody>
      </p:sp>
      <p:pic>
        <p:nvPicPr>
          <p:cNvPr id="245" name="Google Shape;245;p35" descr="http://www.google.co.uk/url?sa=i&amp;source=images&amp;cd=&amp;ved=0CAUQjBw&amp;url=https%3A%2F%2Ferikhultman.files.wordpress.com%2F2010%2F10%2Fsixfingerhand.jpg&amp;ei=bzn7VMr6DMXlUqDxguAL&amp;psig=AFQjCNHGzcB0Zm4V0evXxnEXZVIOzQBuew&amp;ust=1425836783281673"/>
          <p:cNvPicPr preferRelativeResize="0"/>
          <p:nvPr/>
        </p:nvPicPr>
        <p:blipFill rotWithShape="1">
          <a:blip r:embed="rId4">
            <a:alphaModFix/>
          </a:blip>
          <a:srcRect/>
          <a:stretch/>
        </p:blipFill>
        <p:spPr>
          <a:xfrm>
            <a:off x="251520" y="3933056"/>
            <a:ext cx="3003922" cy="2683504"/>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36"/>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THE TOUCH</a:t>
            </a:r>
            <a:endParaRPr/>
          </a:p>
        </p:txBody>
      </p:sp>
      <p:pic>
        <p:nvPicPr>
          <p:cNvPr id="252" name="Google Shape;252;p36" descr="http://www.google.co.uk/url?sa=i&amp;source=images&amp;cd=&amp;ved=0CAUQjBw&amp;url=http%3A%2F%2Fwww.touchdump.com%2Fimages%2Fhome_sliders%2FAustralia_South_Africa.jpg&amp;ei=pSP8VJHpL4K0Pez4gZAD&amp;psig=AFQjCNGKjcgYmoF-WTBT86oe_ION4D6U2A&amp;ust=1425896741888135"/>
          <p:cNvPicPr preferRelativeResize="0"/>
          <p:nvPr/>
        </p:nvPicPr>
        <p:blipFill rotWithShape="1">
          <a:blip r:embed="rId3">
            <a:alphaModFix/>
          </a:blip>
          <a:srcRect/>
          <a:stretch/>
        </p:blipFill>
        <p:spPr>
          <a:xfrm>
            <a:off x="-619887" y="272826"/>
            <a:ext cx="9872407" cy="6585173"/>
          </a:xfrm>
          <a:prstGeom prst="rect">
            <a:avLst/>
          </a:prstGeom>
          <a:noFill/>
          <a:ln>
            <a:noFill/>
          </a:ln>
        </p:spPr>
      </p:pic>
      <p:sp>
        <p:nvSpPr>
          <p:cNvPr id="253" name="Google Shape;253;p36"/>
          <p:cNvSpPr/>
          <p:nvPr/>
        </p:nvSpPr>
        <p:spPr>
          <a:xfrm>
            <a:off x="179512" y="1556792"/>
            <a:ext cx="8424936" cy="295232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2200"/>
              <a:buFont typeface="Arial"/>
              <a:buNone/>
            </a:pPr>
            <a:r>
              <a:rPr lang="en-GB" sz="2200" b="0" i="0" u="none" strike="noStrike" cap="none" dirty="0">
                <a:solidFill>
                  <a:schemeClr val="lt1"/>
                </a:solidFill>
                <a:latin typeface="Arial"/>
                <a:ea typeface="Arial"/>
                <a:cs typeface="Arial"/>
                <a:sym typeface="Arial"/>
              </a:rPr>
              <a:t>A </a:t>
            </a:r>
            <a:r>
              <a:rPr lang="en-GB" sz="2200" b="1" i="0" u="none" strike="noStrike" cap="none" dirty="0">
                <a:solidFill>
                  <a:schemeClr val="lt1"/>
                </a:solidFill>
                <a:latin typeface="Arial"/>
                <a:ea typeface="Arial"/>
                <a:cs typeface="Arial"/>
                <a:sym typeface="Arial"/>
              </a:rPr>
              <a:t>roll ball</a:t>
            </a:r>
            <a:r>
              <a:rPr lang="en-GB" sz="2200" b="0" i="0" u="none" strike="noStrike" cap="none" dirty="0">
                <a:solidFill>
                  <a:schemeClr val="lt1"/>
                </a:solidFill>
                <a:latin typeface="Arial"/>
                <a:ea typeface="Arial"/>
                <a:cs typeface="Arial"/>
                <a:sym typeface="Arial"/>
              </a:rPr>
              <a:t> must be </a:t>
            </a:r>
            <a:r>
              <a:rPr lang="en-GB" sz="2200" b="1" i="0" u="none" strike="noStrike" cap="none" dirty="0">
                <a:solidFill>
                  <a:schemeClr val="lt1"/>
                </a:solidFill>
                <a:latin typeface="Arial"/>
                <a:ea typeface="Arial"/>
                <a:cs typeface="Arial"/>
                <a:sym typeface="Arial"/>
              </a:rPr>
              <a:t>controlled.</a:t>
            </a:r>
            <a:endParaRPr dirty="0"/>
          </a:p>
          <a:p>
            <a:pPr marL="0" marR="0" lvl="0" indent="0" algn="l" rtl="0">
              <a:lnSpc>
                <a:spcPct val="100000"/>
              </a:lnSpc>
              <a:spcBef>
                <a:spcPts val="0"/>
              </a:spcBef>
              <a:spcAft>
                <a:spcPts val="0"/>
              </a:spcAft>
              <a:buClr>
                <a:schemeClr val="lt1"/>
              </a:buClr>
              <a:buSzPts val="2200"/>
              <a:buFont typeface="Arial"/>
              <a:buNone/>
            </a:pPr>
            <a:endParaRPr sz="2200" b="1" i="0" u="none" strike="noStrike" cap="none" dirty="0">
              <a:solidFill>
                <a:schemeClr val="lt1"/>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2200"/>
              <a:buFont typeface="Arial"/>
              <a:buNone/>
            </a:pPr>
            <a:r>
              <a:rPr lang="en-GB" sz="2200" b="0" i="0" u="none" strike="noStrike" cap="none" dirty="0">
                <a:solidFill>
                  <a:schemeClr val="lt1"/>
                </a:solidFill>
                <a:latin typeface="Arial"/>
                <a:ea typeface="Arial"/>
                <a:cs typeface="Arial"/>
                <a:sym typeface="Arial"/>
              </a:rPr>
              <a:t>Correct Procedure: </a:t>
            </a:r>
            <a:endParaRPr dirty="0"/>
          </a:p>
          <a:p>
            <a:pPr marL="342900" marR="0" lvl="0" indent="-342900" algn="l" rtl="0">
              <a:lnSpc>
                <a:spcPct val="100000"/>
              </a:lnSpc>
              <a:spcBef>
                <a:spcPts val="0"/>
              </a:spcBef>
              <a:spcAft>
                <a:spcPts val="0"/>
              </a:spcAft>
              <a:buClr>
                <a:schemeClr val="lt1"/>
              </a:buClr>
              <a:buSzPts val="2200"/>
              <a:buFont typeface="Arial"/>
              <a:buChar char="-"/>
            </a:pPr>
            <a:r>
              <a:rPr lang="en-GB" sz="2200" b="1" i="0" u="none" strike="noStrike" cap="none" dirty="0">
                <a:solidFill>
                  <a:schemeClr val="lt1"/>
                </a:solidFill>
                <a:latin typeface="Arial"/>
                <a:ea typeface="Arial"/>
                <a:cs typeface="Arial"/>
                <a:sym typeface="Arial"/>
              </a:rPr>
              <a:t>Ball placed</a:t>
            </a:r>
            <a:r>
              <a:rPr lang="en-GB" sz="2200" b="0" i="0" u="none" strike="noStrike" cap="none" dirty="0">
                <a:solidFill>
                  <a:schemeClr val="lt1"/>
                </a:solidFill>
                <a:latin typeface="Arial"/>
                <a:ea typeface="Arial"/>
                <a:cs typeface="Arial"/>
                <a:sym typeface="Arial"/>
              </a:rPr>
              <a:t> on the ground</a:t>
            </a:r>
            <a:endParaRPr dirty="0"/>
          </a:p>
          <a:p>
            <a:pPr marL="342900" marR="0" lvl="0" indent="-342900" algn="l" rtl="0">
              <a:lnSpc>
                <a:spcPct val="100000"/>
              </a:lnSpc>
              <a:spcBef>
                <a:spcPts val="0"/>
              </a:spcBef>
              <a:spcAft>
                <a:spcPts val="0"/>
              </a:spcAft>
              <a:buClr>
                <a:schemeClr val="lt1"/>
              </a:buClr>
              <a:buSzPts val="2200"/>
              <a:buFont typeface="Arial"/>
              <a:buChar char="-"/>
            </a:pPr>
            <a:r>
              <a:rPr lang="en-GB" sz="2200" b="1" i="0" u="none" strike="noStrike" cap="none" dirty="0">
                <a:solidFill>
                  <a:schemeClr val="lt1"/>
                </a:solidFill>
                <a:latin typeface="Arial"/>
                <a:ea typeface="Arial"/>
                <a:cs typeface="Arial"/>
                <a:sym typeface="Arial"/>
              </a:rPr>
              <a:t>Minimum</a:t>
            </a:r>
            <a:r>
              <a:rPr lang="en-GB" sz="2200" b="0" i="0" u="none" strike="noStrike" cap="none" dirty="0">
                <a:solidFill>
                  <a:schemeClr val="lt1"/>
                </a:solidFill>
                <a:latin typeface="Arial"/>
                <a:ea typeface="Arial"/>
                <a:cs typeface="Arial"/>
                <a:sym typeface="Arial"/>
              </a:rPr>
              <a:t> of a </a:t>
            </a:r>
            <a:r>
              <a:rPr lang="en-GB" sz="2200" b="1" i="0" u="none" strike="noStrike" cap="none" dirty="0">
                <a:solidFill>
                  <a:schemeClr val="lt1"/>
                </a:solidFill>
                <a:latin typeface="Arial"/>
                <a:ea typeface="Arial"/>
                <a:cs typeface="Arial"/>
                <a:sym typeface="Arial"/>
              </a:rPr>
              <a:t>foot passing over</a:t>
            </a:r>
            <a:endParaRPr sz="2200" b="0" i="0" u="none" strike="noStrike" cap="none" dirty="0">
              <a:solidFill>
                <a:schemeClr val="lt1"/>
              </a:solidFill>
              <a:latin typeface="Arial"/>
              <a:ea typeface="Arial"/>
              <a:cs typeface="Arial"/>
              <a:sym typeface="Arial"/>
            </a:endParaRPr>
          </a:p>
          <a:p>
            <a:pPr marL="342900" marR="0" lvl="0" indent="-342900" algn="l" rtl="0">
              <a:lnSpc>
                <a:spcPct val="100000"/>
              </a:lnSpc>
              <a:spcBef>
                <a:spcPts val="0"/>
              </a:spcBef>
              <a:spcAft>
                <a:spcPts val="0"/>
              </a:spcAft>
              <a:buClr>
                <a:schemeClr val="lt1"/>
              </a:buClr>
              <a:buSzPts val="2200"/>
              <a:buFont typeface="Arial"/>
              <a:buChar char="-"/>
            </a:pPr>
            <a:r>
              <a:rPr lang="en-GB" sz="2200" b="1" dirty="0">
                <a:solidFill>
                  <a:schemeClr val="lt1"/>
                </a:solidFill>
              </a:rPr>
              <a:t>Make effort to be </a:t>
            </a:r>
            <a:r>
              <a:rPr lang="en-GB" sz="2200" b="1" i="0" u="none" strike="noStrike" cap="none" dirty="0">
                <a:solidFill>
                  <a:schemeClr val="lt1"/>
                </a:solidFill>
                <a:latin typeface="Arial"/>
                <a:ea typeface="Arial"/>
                <a:cs typeface="Arial"/>
                <a:sym typeface="Arial"/>
              </a:rPr>
              <a:t>parallel </a:t>
            </a:r>
            <a:r>
              <a:rPr lang="en-GB" sz="2200" b="0" i="0" u="none" strike="noStrike" cap="none" dirty="0">
                <a:solidFill>
                  <a:schemeClr val="lt1"/>
                </a:solidFill>
                <a:latin typeface="Arial"/>
                <a:ea typeface="Arial"/>
                <a:cs typeface="Arial"/>
                <a:sym typeface="Arial"/>
              </a:rPr>
              <a:t>to the </a:t>
            </a:r>
            <a:r>
              <a:rPr lang="en-GB" sz="2200" b="1" i="0" u="none" strike="noStrike" cap="none" dirty="0">
                <a:solidFill>
                  <a:schemeClr val="lt1"/>
                </a:solidFill>
                <a:latin typeface="Arial"/>
                <a:ea typeface="Arial"/>
                <a:cs typeface="Arial"/>
                <a:sym typeface="Arial"/>
              </a:rPr>
              <a:t>side-lines</a:t>
            </a:r>
            <a:endParaRPr dirty="0"/>
          </a:p>
          <a:p>
            <a:pPr marL="0" marR="0" lvl="0" indent="0" algn="l" rtl="0">
              <a:lnSpc>
                <a:spcPct val="100000"/>
              </a:lnSpc>
              <a:spcBef>
                <a:spcPts val="0"/>
              </a:spcBef>
              <a:spcAft>
                <a:spcPts val="0"/>
              </a:spcAft>
              <a:buClr>
                <a:schemeClr val="lt1"/>
              </a:buClr>
              <a:buSzPts val="2200"/>
              <a:buFont typeface="Arial"/>
              <a:buNone/>
            </a:pPr>
            <a:endParaRPr sz="2200" b="1" i="0" u="none" strike="noStrike" cap="none" dirty="0">
              <a:solidFill>
                <a:schemeClr val="lt1"/>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2200"/>
              <a:buFont typeface="Arial"/>
              <a:buNone/>
            </a:pPr>
            <a:r>
              <a:rPr lang="en-GB" sz="2200" b="0" i="0" u="none" strike="noStrike" cap="none" dirty="0">
                <a:solidFill>
                  <a:schemeClr val="lt1"/>
                </a:solidFill>
                <a:latin typeface="Arial"/>
                <a:ea typeface="Arial"/>
                <a:cs typeface="Arial"/>
                <a:sym typeface="Arial"/>
              </a:rPr>
              <a:t>**The ball </a:t>
            </a:r>
            <a:r>
              <a:rPr lang="en-GB" sz="2200" b="1" i="0" u="none" strike="noStrike" cap="none" dirty="0">
                <a:solidFill>
                  <a:schemeClr val="lt1"/>
                </a:solidFill>
                <a:latin typeface="Arial"/>
                <a:ea typeface="Arial"/>
                <a:cs typeface="Arial"/>
                <a:sym typeface="Arial"/>
              </a:rPr>
              <a:t>must not</a:t>
            </a:r>
            <a:r>
              <a:rPr lang="en-GB" sz="2200" b="0" i="0" u="none" strike="noStrike" cap="none" dirty="0">
                <a:solidFill>
                  <a:schemeClr val="lt1"/>
                </a:solidFill>
                <a:latin typeface="Arial"/>
                <a:ea typeface="Arial"/>
                <a:cs typeface="Arial"/>
                <a:sym typeface="Arial"/>
              </a:rPr>
              <a:t> be rolled more than </a:t>
            </a:r>
            <a:r>
              <a:rPr lang="en-GB" sz="2200" b="1" i="0" u="none" strike="noStrike" cap="none" dirty="0">
                <a:solidFill>
                  <a:schemeClr val="lt1"/>
                </a:solidFill>
                <a:latin typeface="Arial"/>
                <a:ea typeface="Arial"/>
                <a:cs typeface="Arial"/>
                <a:sym typeface="Arial"/>
              </a:rPr>
              <a:t>1m</a:t>
            </a:r>
            <a:endParaRP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37"/>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ONSIDE</a:t>
            </a:r>
            <a:endParaRPr/>
          </a:p>
        </p:txBody>
      </p:sp>
      <p:pic>
        <p:nvPicPr>
          <p:cNvPr id="260" name="Google Shape;260;p37" descr="http://www.google.co.uk/url?sa=i&amp;source=images&amp;cd=&amp;ved=0CAUQjBw&amp;url=http%3A%2F%2Fwww.energyimagesaustralia.com%2Fwp-content%2Fuploads%2F2013%2F03%2FElite_8_Touch_Football_Australia_NTL_2013_18272340_LAW.jpg&amp;ei=0x_8VI70BMfwUMW3glA&amp;psig=AFQjCNGurIom8CdZS6_nyx1lLwFdaiAJDg&amp;ust=1425895763187755"/>
          <p:cNvPicPr preferRelativeResize="0"/>
          <p:nvPr/>
        </p:nvPicPr>
        <p:blipFill rotWithShape="1">
          <a:blip r:embed="rId3">
            <a:alphaModFix/>
          </a:blip>
          <a:srcRect/>
          <a:stretch/>
        </p:blipFill>
        <p:spPr>
          <a:xfrm>
            <a:off x="251519" y="1340767"/>
            <a:ext cx="6984777" cy="4653995"/>
          </a:xfrm>
          <a:prstGeom prst="rect">
            <a:avLst/>
          </a:prstGeom>
          <a:noFill/>
          <a:ln>
            <a:noFill/>
          </a:ln>
        </p:spPr>
      </p:pic>
      <p:sp>
        <p:nvSpPr>
          <p:cNvPr id="261" name="Google Shape;261;p37"/>
          <p:cNvSpPr/>
          <p:nvPr/>
        </p:nvSpPr>
        <p:spPr>
          <a:xfrm>
            <a:off x="251519" y="2852936"/>
            <a:ext cx="8617273" cy="2232248"/>
          </a:xfrm>
          <a:prstGeom prst="rect">
            <a:avLst/>
          </a:prstGeom>
          <a:solidFill>
            <a:srgbClr val="17375E">
              <a:alpha val="83921"/>
            </a:srgbClr>
          </a:solid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chemeClr val="lt1"/>
              </a:buClr>
              <a:buSzPts val="2200"/>
              <a:buFont typeface="Arial"/>
              <a:buNone/>
            </a:pPr>
            <a:r>
              <a:rPr lang="en-GB" sz="2200" b="0" i="0" u="none" strike="noStrike" cap="none" dirty="0">
                <a:solidFill>
                  <a:schemeClr val="lt1"/>
                </a:solidFill>
                <a:latin typeface="Arial"/>
                <a:ea typeface="Arial"/>
                <a:cs typeface="Arial"/>
                <a:sym typeface="Arial"/>
              </a:rPr>
              <a:t>Once the touch occurs, the </a:t>
            </a:r>
            <a:r>
              <a:rPr lang="en-GB" sz="2200" b="1" i="0" u="none" strike="noStrike" cap="none" dirty="0">
                <a:solidFill>
                  <a:schemeClr val="lt1"/>
                </a:solidFill>
                <a:latin typeface="Arial"/>
                <a:ea typeface="Arial"/>
                <a:cs typeface="Arial"/>
                <a:sym typeface="Arial"/>
              </a:rPr>
              <a:t>defence</a:t>
            </a:r>
            <a:r>
              <a:rPr lang="en-GB" sz="2200" b="0" i="0" u="none" strike="noStrike" cap="none" dirty="0">
                <a:solidFill>
                  <a:schemeClr val="lt1"/>
                </a:solidFill>
                <a:latin typeface="Arial"/>
                <a:ea typeface="Arial"/>
                <a:cs typeface="Arial"/>
                <a:sym typeface="Arial"/>
              </a:rPr>
              <a:t> must retreat </a:t>
            </a:r>
            <a:r>
              <a:rPr lang="en-GB" sz="2200" b="1" i="0" u="none" strike="noStrike" cap="none" dirty="0">
                <a:solidFill>
                  <a:schemeClr val="lt1"/>
                </a:solidFill>
                <a:latin typeface="Arial"/>
                <a:ea typeface="Arial"/>
                <a:cs typeface="Arial"/>
                <a:sym typeface="Arial"/>
              </a:rPr>
              <a:t>7m</a:t>
            </a:r>
            <a:r>
              <a:rPr lang="en-GB" sz="2200" b="0" i="0" u="none" strike="noStrike" cap="none" dirty="0">
                <a:solidFill>
                  <a:schemeClr val="lt1"/>
                </a:solidFill>
                <a:latin typeface="Arial"/>
                <a:ea typeface="Arial"/>
                <a:cs typeface="Arial"/>
                <a:sym typeface="Arial"/>
              </a:rPr>
              <a:t>.</a:t>
            </a:r>
            <a:endParaRPr dirty="0"/>
          </a:p>
          <a:p>
            <a:pPr marL="0" marR="0" lvl="0" indent="0" algn="r" rtl="0">
              <a:lnSpc>
                <a:spcPct val="100000"/>
              </a:lnSpc>
              <a:spcBef>
                <a:spcPts val="0"/>
              </a:spcBef>
              <a:spcAft>
                <a:spcPts val="0"/>
              </a:spcAft>
              <a:buClr>
                <a:schemeClr val="lt1"/>
              </a:buClr>
              <a:buSzPts val="2200"/>
              <a:buFont typeface="Arial"/>
              <a:buNone/>
            </a:pPr>
            <a:endParaRPr sz="2200" b="0" i="0" u="none" strike="noStrike" cap="none" dirty="0">
              <a:solidFill>
                <a:schemeClr val="lt1"/>
              </a:solidFill>
              <a:latin typeface="Arial"/>
              <a:ea typeface="Arial"/>
              <a:cs typeface="Arial"/>
              <a:sym typeface="Arial"/>
            </a:endParaRPr>
          </a:p>
          <a:p>
            <a:pPr marL="0" marR="0" lvl="0" indent="0" algn="r" rtl="0">
              <a:lnSpc>
                <a:spcPct val="100000"/>
              </a:lnSpc>
              <a:spcBef>
                <a:spcPts val="0"/>
              </a:spcBef>
              <a:spcAft>
                <a:spcPts val="0"/>
              </a:spcAft>
              <a:buClr>
                <a:schemeClr val="lt1"/>
              </a:buClr>
              <a:buSzPts val="2200"/>
              <a:buFont typeface="Arial"/>
              <a:buNone/>
            </a:pPr>
            <a:r>
              <a:rPr lang="en-GB" sz="2200" b="0" i="0" u="none" strike="noStrike" cap="none" dirty="0">
                <a:solidFill>
                  <a:schemeClr val="lt1"/>
                </a:solidFill>
                <a:latin typeface="Arial"/>
                <a:ea typeface="Arial"/>
                <a:cs typeface="Arial"/>
                <a:sym typeface="Arial"/>
              </a:rPr>
              <a:t>The </a:t>
            </a:r>
            <a:r>
              <a:rPr lang="en-GB" sz="2200" b="1" i="0" u="none" strike="noStrike" cap="none" dirty="0">
                <a:solidFill>
                  <a:schemeClr val="lt1"/>
                </a:solidFill>
                <a:latin typeface="Arial"/>
                <a:ea typeface="Arial"/>
                <a:cs typeface="Arial"/>
                <a:sym typeface="Arial"/>
              </a:rPr>
              <a:t>defence</a:t>
            </a:r>
            <a:r>
              <a:rPr lang="en-GB" sz="2200" b="0" i="0" u="none" strike="noStrike" cap="none" dirty="0">
                <a:solidFill>
                  <a:schemeClr val="lt1"/>
                </a:solidFill>
                <a:latin typeface="Arial"/>
                <a:ea typeface="Arial"/>
                <a:cs typeface="Arial"/>
                <a:sym typeface="Arial"/>
              </a:rPr>
              <a:t> may only advance once they reach this </a:t>
            </a:r>
            <a:r>
              <a:rPr lang="en-GB" sz="2200" b="1" i="0" u="none" strike="noStrike" cap="none" dirty="0">
                <a:solidFill>
                  <a:schemeClr val="lt1"/>
                </a:solidFill>
                <a:latin typeface="Arial"/>
                <a:ea typeface="Arial"/>
                <a:cs typeface="Arial"/>
                <a:sym typeface="Arial"/>
              </a:rPr>
              <a:t>onside</a:t>
            </a:r>
            <a:r>
              <a:rPr lang="en-GB" sz="2200" b="0" i="0" u="none" strike="noStrike" cap="none" dirty="0">
                <a:solidFill>
                  <a:schemeClr val="lt1"/>
                </a:solidFill>
                <a:latin typeface="Arial"/>
                <a:ea typeface="Arial"/>
                <a:cs typeface="Arial"/>
                <a:sym typeface="Arial"/>
              </a:rPr>
              <a:t> </a:t>
            </a:r>
            <a:r>
              <a:rPr lang="en-GB" sz="2200" i="0" u="none" strike="noStrike" cap="none" dirty="0">
                <a:solidFill>
                  <a:schemeClr val="lt1"/>
                </a:solidFill>
                <a:latin typeface="Arial"/>
                <a:ea typeface="Arial"/>
                <a:cs typeface="Arial"/>
                <a:sym typeface="Arial"/>
              </a:rPr>
              <a:t>line, or their try line with both feet</a:t>
            </a:r>
            <a:r>
              <a:rPr lang="en-GB" sz="2200" dirty="0">
                <a:solidFill>
                  <a:schemeClr val="lt1"/>
                </a:solidFill>
                <a:latin typeface="Arial"/>
                <a:ea typeface="Arial"/>
                <a:cs typeface="Arial"/>
                <a:sym typeface="Arial"/>
              </a:rPr>
              <a:t>.</a:t>
            </a:r>
            <a:endParaRPr sz="2200" b="0" i="0" u="none" strike="noStrike" cap="none" dirty="0">
              <a:solidFill>
                <a:schemeClr val="lt1"/>
              </a:solidFill>
              <a:latin typeface="Arial"/>
              <a:ea typeface="Arial"/>
              <a:cs typeface="Arial"/>
              <a:sym typeface="Arial"/>
            </a:endParaRPr>
          </a:p>
          <a:p>
            <a:pPr marL="0" marR="0" lvl="0" indent="0" algn="r" rtl="0">
              <a:lnSpc>
                <a:spcPct val="100000"/>
              </a:lnSpc>
              <a:spcBef>
                <a:spcPts val="0"/>
              </a:spcBef>
              <a:spcAft>
                <a:spcPts val="0"/>
              </a:spcAft>
              <a:buClr>
                <a:schemeClr val="lt1"/>
              </a:buClr>
              <a:buSzPts val="2200"/>
              <a:buFont typeface="Arial"/>
              <a:buNone/>
            </a:pPr>
            <a:endParaRPr sz="2200" b="0" i="0" u="none" strike="noStrike" cap="none" dirty="0">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38"/>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5</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CHANGE OF POSSESSION</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39"/>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When “things” go wrong</a:t>
            </a:r>
            <a:endParaRPr/>
          </a:p>
        </p:txBody>
      </p:sp>
      <p:graphicFrame>
        <p:nvGraphicFramePr>
          <p:cNvPr id="272" name="Google Shape;272;p39"/>
          <p:cNvGraphicFramePr/>
          <p:nvPr/>
        </p:nvGraphicFramePr>
        <p:xfrm>
          <a:off x="683568" y="2095276"/>
          <a:ext cx="7812000" cy="2413840"/>
        </p:xfrm>
        <a:graphic>
          <a:graphicData uri="http://schemas.openxmlformats.org/drawingml/2006/table">
            <a:tbl>
              <a:tblPr firstRow="1" bandRow="1">
                <a:noFill/>
                <a:tableStyleId>{6FE78567-32EE-49B1-B4ED-253659D2DF60}</a:tableStyleId>
              </a:tblPr>
              <a:tblGrid>
                <a:gridCol w="3600000">
                  <a:extLst>
                    <a:ext uri="{9D8B030D-6E8A-4147-A177-3AD203B41FA5}">
                      <a16:colId xmlns:a16="http://schemas.microsoft.com/office/drawing/2014/main" val="20000"/>
                    </a:ext>
                  </a:extLst>
                </a:gridCol>
                <a:gridCol w="612000">
                  <a:extLst>
                    <a:ext uri="{9D8B030D-6E8A-4147-A177-3AD203B41FA5}">
                      <a16:colId xmlns:a16="http://schemas.microsoft.com/office/drawing/2014/main" val="20001"/>
                    </a:ext>
                  </a:extLst>
                </a:gridCol>
                <a:gridCol w="3600000">
                  <a:extLst>
                    <a:ext uri="{9D8B030D-6E8A-4147-A177-3AD203B41FA5}">
                      <a16:colId xmlns:a16="http://schemas.microsoft.com/office/drawing/2014/main" val="20002"/>
                    </a:ext>
                  </a:extLst>
                </a:gridCol>
              </a:tblGrid>
              <a:tr h="936000">
                <a:tc>
                  <a:txBody>
                    <a:bodyPr/>
                    <a:lstStyle/>
                    <a:p>
                      <a:pPr marL="0" marR="0" lvl="0" indent="0" algn="ctr" rtl="0">
                        <a:spcBef>
                          <a:spcPts val="0"/>
                        </a:spcBef>
                        <a:spcAft>
                          <a:spcPts val="0"/>
                        </a:spcAft>
                        <a:buNone/>
                      </a:pPr>
                      <a:r>
                        <a:rPr lang="en-GB" sz="2800" b="0" u="none" strike="noStrike" cap="none">
                          <a:latin typeface="Calibri"/>
                          <a:ea typeface="Calibri"/>
                          <a:cs typeface="Calibri"/>
                          <a:sym typeface="Calibri"/>
                        </a:rPr>
                        <a:t>mistakes / technical errors</a:t>
                      </a:r>
                      <a:endParaRPr sz="2800" b="0" u="none" strike="noStrike" cap="none">
                        <a:latin typeface="Calibri"/>
                        <a:ea typeface="Calibri"/>
                        <a:cs typeface="Calibri"/>
                        <a:sym typeface="Calibri"/>
                      </a:endParaRPr>
                    </a:p>
                  </a:txBody>
                  <a:tcPr marL="91450" marR="91450" marT="45725" marB="45725" anchor="ctr">
                    <a:lnL w="12700" cap="flat" cmpd="sng">
                      <a:solidFill>
                        <a:schemeClr val="dk1"/>
                      </a:solidFill>
                      <a:prstDash val="solid"/>
                      <a:round/>
                      <a:headEnd type="none" w="sm" len="sm"/>
                      <a:tailEnd type="none" w="sm" len="sm"/>
                    </a:lnL>
                    <a:lnT w="12700" cap="flat" cmpd="sng">
                      <a:solidFill>
                        <a:schemeClr val="dk1"/>
                      </a:solidFill>
                      <a:prstDash val="solid"/>
                      <a:round/>
                      <a:headEnd type="none" w="sm" len="sm"/>
                      <a:tailEnd type="none" w="sm" len="sm"/>
                    </a:lnT>
                    <a:solidFill>
                      <a:srgbClr val="1B305B"/>
                    </a:solidFill>
                  </a:tcPr>
                </a:tc>
                <a:tc>
                  <a:txBody>
                    <a:bodyPr/>
                    <a:lstStyle/>
                    <a:p>
                      <a:pPr marL="0" marR="0" lvl="0" indent="0" algn="ctr" rtl="0">
                        <a:spcBef>
                          <a:spcPts val="0"/>
                        </a:spcBef>
                        <a:spcAft>
                          <a:spcPts val="0"/>
                        </a:spcAft>
                        <a:buNone/>
                      </a:pPr>
                      <a:endParaRPr sz="2800" b="0" u="none" strike="noStrike" cap="none">
                        <a:latin typeface="Calibri"/>
                        <a:ea typeface="Calibri"/>
                        <a:cs typeface="Calibri"/>
                        <a:sym typeface="Calibri"/>
                      </a:endParaRPr>
                    </a:p>
                  </a:txBody>
                  <a:tcPr marL="91450" marR="91450" marT="45725" marB="45725" anchor="ctr">
                    <a:lnT w="12700" cap="flat" cmpd="sng">
                      <a:solidFill>
                        <a:schemeClr val="dk1"/>
                      </a:solidFill>
                      <a:prstDash val="solid"/>
                      <a:round/>
                      <a:headEnd type="none" w="sm" len="sm"/>
                      <a:tailEnd type="none" w="sm" len="sm"/>
                    </a:lnT>
                  </a:tcPr>
                </a:tc>
                <a:tc>
                  <a:txBody>
                    <a:bodyPr/>
                    <a:lstStyle/>
                    <a:p>
                      <a:pPr marL="0" marR="0" lvl="0" indent="0" algn="ctr" rtl="0">
                        <a:spcBef>
                          <a:spcPts val="0"/>
                        </a:spcBef>
                        <a:spcAft>
                          <a:spcPts val="0"/>
                        </a:spcAft>
                        <a:buNone/>
                      </a:pPr>
                      <a:r>
                        <a:rPr lang="en-GB" sz="2800" b="0" u="none" strike="noStrike" cap="none">
                          <a:latin typeface="Calibri"/>
                          <a:ea typeface="Calibri"/>
                          <a:cs typeface="Calibri"/>
                          <a:sym typeface="Calibri"/>
                        </a:rPr>
                        <a:t>rule infringement</a:t>
                      </a:r>
                      <a:endParaRPr sz="2800" b="0" u="none" strike="noStrike" cap="none">
                        <a:latin typeface="Calibri"/>
                        <a:ea typeface="Calibri"/>
                        <a:cs typeface="Calibri"/>
                        <a:sym typeface="Calibri"/>
                      </a:endParaRPr>
                    </a:p>
                  </a:txBody>
                  <a:tcPr marL="91450" marR="91450" marT="45725" marB="45725" anchor="ctr">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solidFill>
                      <a:srgbClr val="1B305B"/>
                    </a:solidFill>
                  </a:tcPr>
                </a:tc>
                <a:extLst>
                  <a:ext uri="{0D108BD9-81ED-4DB2-BD59-A6C34878D82A}">
                    <a16:rowId xmlns:a16="http://schemas.microsoft.com/office/drawing/2014/main" val="10000"/>
                  </a:ext>
                </a:extLst>
              </a:tr>
              <a:tr h="734475">
                <a:tc>
                  <a:txBody>
                    <a:bodyPr/>
                    <a:lstStyle/>
                    <a:p>
                      <a:pPr marL="0" marR="0" lvl="0" indent="0" algn="ctr" rtl="0">
                        <a:spcBef>
                          <a:spcPts val="0"/>
                        </a:spcBef>
                        <a:spcAft>
                          <a:spcPts val="0"/>
                        </a:spcAft>
                        <a:buNone/>
                      </a:pPr>
                      <a:r>
                        <a:rPr lang="en-GB" sz="2800" b="0" u="none" strike="noStrike" cap="none">
                          <a:solidFill>
                            <a:srgbClr val="1B305B"/>
                          </a:solidFill>
                          <a:latin typeface="Calibri"/>
                          <a:ea typeface="Calibri"/>
                          <a:cs typeface="Calibri"/>
                          <a:sym typeface="Calibri"/>
                        </a:rPr>
                        <a:t>↓</a:t>
                      </a:r>
                      <a:endParaRPr sz="2800" b="0" u="none" strike="noStrike" cap="none">
                        <a:solidFill>
                          <a:srgbClr val="1B305B"/>
                        </a:solidFill>
                        <a:latin typeface="Calibri"/>
                        <a:ea typeface="Calibri"/>
                        <a:cs typeface="Calibri"/>
                        <a:sym typeface="Calibri"/>
                      </a:endParaRPr>
                    </a:p>
                  </a:txBody>
                  <a:tcPr marL="91450" marR="91450" marT="45725" marB="45725" anchor="ctr">
                    <a:lnL w="12700" cap="flat" cmpd="sng">
                      <a:solidFill>
                        <a:schemeClr val="dk1"/>
                      </a:solidFill>
                      <a:prstDash val="solid"/>
                      <a:round/>
                      <a:headEnd type="none" w="sm" len="sm"/>
                      <a:tailEnd type="none" w="sm" len="sm"/>
                    </a:lnL>
                  </a:tcPr>
                </a:tc>
                <a:tc>
                  <a:txBody>
                    <a:bodyPr/>
                    <a:lstStyle/>
                    <a:p>
                      <a:pPr marL="0" marR="0" lvl="0" indent="0" algn="ctr" rtl="0">
                        <a:spcBef>
                          <a:spcPts val="0"/>
                        </a:spcBef>
                        <a:spcAft>
                          <a:spcPts val="0"/>
                        </a:spcAft>
                        <a:buNone/>
                      </a:pPr>
                      <a:endParaRPr sz="2800" b="0" u="none" strike="noStrike" cap="none">
                        <a:latin typeface="Calibri"/>
                        <a:ea typeface="Calibri"/>
                        <a:cs typeface="Calibri"/>
                        <a:sym typeface="Calibri"/>
                      </a:endParaRPr>
                    </a:p>
                  </a:txBody>
                  <a:tcPr marL="91450" marR="91450" marT="45725" marB="45725" anchor="ctr"/>
                </a:tc>
                <a:tc>
                  <a:txBody>
                    <a:bodyPr/>
                    <a:lstStyle/>
                    <a:p>
                      <a:pPr marL="0" marR="0" lvl="0" indent="0" algn="ctr" rtl="0">
                        <a:spcBef>
                          <a:spcPts val="0"/>
                        </a:spcBef>
                        <a:spcAft>
                          <a:spcPts val="0"/>
                        </a:spcAft>
                        <a:buNone/>
                      </a:pPr>
                      <a:r>
                        <a:rPr lang="en-GB" sz="2800" b="0" u="none" strike="noStrike" cap="none">
                          <a:solidFill>
                            <a:srgbClr val="1B305B"/>
                          </a:solidFill>
                          <a:latin typeface="Calibri"/>
                          <a:ea typeface="Calibri"/>
                          <a:cs typeface="Calibri"/>
                          <a:sym typeface="Calibri"/>
                        </a:rPr>
                        <a:t>↓</a:t>
                      </a:r>
                      <a:endParaRPr sz="2800" b="0" u="none" strike="noStrike" cap="none">
                        <a:solidFill>
                          <a:srgbClr val="1B305B"/>
                        </a:solidFill>
                        <a:latin typeface="Calibri"/>
                        <a:ea typeface="Calibri"/>
                        <a:cs typeface="Calibri"/>
                        <a:sym typeface="Calibri"/>
                      </a:endParaRPr>
                    </a:p>
                  </a:txBody>
                  <a:tcPr marL="91450" marR="91450" marT="45725" marB="45725" anchor="ctr">
                    <a:lnR w="12700" cap="flat" cmpd="sng">
                      <a:solidFill>
                        <a:schemeClr val="dk1"/>
                      </a:solidFill>
                      <a:prstDash val="solid"/>
                      <a:round/>
                      <a:headEnd type="none" w="sm" len="sm"/>
                      <a:tailEnd type="none" w="sm" len="sm"/>
                    </a:lnR>
                  </a:tcPr>
                </a:tc>
                <a:extLst>
                  <a:ext uri="{0D108BD9-81ED-4DB2-BD59-A6C34878D82A}">
                    <a16:rowId xmlns:a16="http://schemas.microsoft.com/office/drawing/2014/main" val="10001"/>
                  </a:ext>
                </a:extLst>
              </a:tr>
              <a:tr h="734475">
                <a:tc>
                  <a:txBody>
                    <a:bodyPr/>
                    <a:lstStyle/>
                    <a:p>
                      <a:pPr marL="0" marR="0" lvl="0" indent="0" algn="ctr" rtl="0">
                        <a:spcBef>
                          <a:spcPts val="0"/>
                        </a:spcBef>
                        <a:spcAft>
                          <a:spcPts val="0"/>
                        </a:spcAft>
                        <a:buNone/>
                      </a:pPr>
                      <a:r>
                        <a:rPr lang="en-GB" sz="2800" b="0" u="none" strike="noStrike" cap="none">
                          <a:latin typeface="Calibri"/>
                          <a:ea typeface="Calibri"/>
                          <a:cs typeface="Calibri"/>
                          <a:sym typeface="Calibri"/>
                        </a:rPr>
                        <a:t>change of possession</a:t>
                      </a:r>
                      <a:endParaRPr/>
                    </a:p>
                  </a:txBody>
                  <a:tcPr marL="91450" marR="91450" marT="45725" marB="45725" anchor="ctr">
                    <a:lnL w="12700" cap="flat" cmpd="sng">
                      <a:solidFill>
                        <a:schemeClr val="dk1"/>
                      </a:solidFill>
                      <a:prstDash val="solid"/>
                      <a:round/>
                      <a:headEnd type="none" w="sm" len="sm"/>
                      <a:tailEnd type="none" w="sm" len="sm"/>
                    </a:lnL>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endParaRPr sz="2800" b="0" u="none" strike="noStrike" cap="none">
                        <a:latin typeface="Calibri"/>
                        <a:ea typeface="Calibri"/>
                        <a:cs typeface="Calibri"/>
                        <a:sym typeface="Calibri"/>
                      </a:endParaRPr>
                    </a:p>
                  </a:txBody>
                  <a:tcPr marL="91450" marR="91450" marT="45725" marB="45725" anchor="ctr">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GB" sz="2800" b="0" u="none" strike="noStrike" cap="none">
                          <a:latin typeface="Calibri"/>
                          <a:ea typeface="Calibri"/>
                          <a:cs typeface="Calibri"/>
                          <a:sym typeface="Calibri"/>
                        </a:rPr>
                        <a:t>penalty</a:t>
                      </a:r>
                      <a:endParaRPr sz="2800" b="0" u="none" strike="noStrike" cap="none">
                        <a:latin typeface="Calibri"/>
                        <a:ea typeface="Calibri"/>
                        <a:cs typeface="Calibri"/>
                        <a:sym typeface="Calibri"/>
                      </a:endParaRPr>
                    </a:p>
                  </a:txBody>
                  <a:tcPr marL="91450" marR="91450" marT="45725" marB="45725" anchor="ctr">
                    <a:lnR w="12700" cap="flat" cmpd="sng">
                      <a:solidFill>
                        <a:schemeClr val="dk1"/>
                      </a:solidFill>
                      <a:prstDash val="solid"/>
                      <a:round/>
                      <a:headEnd type="none" w="sm" len="sm"/>
                      <a:tailEnd type="none" w="sm" len="sm"/>
                    </a:lnR>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
        <p:nvSpPr>
          <p:cNvPr id="273" name="Google Shape;273;p39"/>
          <p:cNvSpPr txBox="1">
            <a:spLocks noGrp="1"/>
          </p:cNvSpPr>
          <p:nvPr>
            <p:ph type="body" idx="1"/>
          </p:nvPr>
        </p:nvSpPr>
        <p:spPr>
          <a:xfrm>
            <a:off x="806896" y="5733256"/>
            <a:ext cx="3261048" cy="57606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800"/>
              <a:buFont typeface="Arial"/>
              <a:buNone/>
            </a:pPr>
            <a:r>
              <a:rPr lang="en-GB" sz="2800" b="0" i="1" u="none" strike="noStrike" cap="none">
                <a:solidFill>
                  <a:schemeClr val="dk1"/>
                </a:solidFill>
                <a:latin typeface="Calibri"/>
                <a:ea typeface="Calibri"/>
                <a:cs typeface="Calibri"/>
                <a:sym typeface="Calibri"/>
              </a:rPr>
              <a:t>(rule of thumb only)</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40"/>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Change of possession: triggers</a:t>
            </a:r>
            <a:endParaRPr/>
          </a:p>
        </p:txBody>
      </p:sp>
      <p:sp>
        <p:nvSpPr>
          <p:cNvPr id="280" name="Google Shape;280;p40"/>
          <p:cNvSpPr/>
          <p:nvPr/>
        </p:nvSpPr>
        <p:spPr>
          <a:xfrm>
            <a:off x="755576" y="1723620"/>
            <a:ext cx="7272808" cy="3682394"/>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dirty="0">
                <a:solidFill>
                  <a:srgbClr val="000000"/>
                </a:solidFill>
                <a:latin typeface="Calibri"/>
                <a:ea typeface="Calibri"/>
                <a:cs typeface="Calibri"/>
                <a:sym typeface="Calibri"/>
              </a:rPr>
              <a:t>6th touch</a:t>
            </a:r>
            <a:endParaRPr dirty="0"/>
          </a:p>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dirty="0">
                <a:solidFill>
                  <a:srgbClr val="000000"/>
                </a:solidFill>
                <a:latin typeface="Calibri"/>
                <a:ea typeface="Calibri"/>
                <a:cs typeface="Calibri"/>
                <a:sym typeface="Calibri"/>
              </a:rPr>
              <a:t>out of play</a:t>
            </a:r>
            <a:endParaRPr dirty="0"/>
          </a:p>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dirty="0">
                <a:solidFill>
                  <a:srgbClr val="000000"/>
                </a:solidFill>
                <a:latin typeface="Calibri"/>
                <a:ea typeface="Calibri"/>
                <a:cs typeface="Calibri"/>
                <a:sym typeface="Calibri"/>
              </a:rPr>
              <a:t>ball to ground</a:t>
            </a:r>
            <a:endParaRPr dirty="0"/>
          </a:p>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dirty="0">
                <a:solidFill>
                  <a:srgbClr val="000000"/>
                </a:solidFill>
                <a:latin typeface="Calibri"/>
                <a:ea typeface="Calibri"/>
                <a:cs typeface="Calibri"/>
                <a:sym typeface="Calibri"/>
              </a:rPr>
              <a:t>incorrect </a:t>
            </a:r>
            <a:r>
              <a:rPr lang="en-GB" sz="2800" b="0" i="0" u="none" strike="noStrike" cap="none" dirty="0" err="1">
                <a:solidFill>
                  <a:srgbClr val="000000"/>
                </a:solidFill>
                <a:latin typeface="Calibri"/>
                <a:ea typeface="Calibri"/>
                <a:cs typeface="Calibri"/>
                <a:sym typeface="Calibri"/>
              </a:rPr>
              <a:t>rollball</a:t>
            </a:r>
            <a:endParaRPr sz="2800" b="0" i="0" u="none" strike="noStrike" cap="none" dirty="0">
              <a:solidFill>
                <a:srgbClr val="000000"/>
              </a:solidFill>
              <a:latin typeface="Calibri"/>
              <a:ea typeface="Calibri"/>
              <a:cs typeface="Calibri"/>
              <a:sym typeface="Calibri"/>
            </a:endParaRPr>
          </a:p>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dirty="0">
                <a:solidFill>
                  <a:srgbClr val="000000"/>
                </a:solidFill>
                <a:latin typeface="Calibri"/>
                <a:ea typeface="Calibri"/>
                <a:cs typeface="Calibri"/>
                <a:sym typeface="Calibri"/>
              </a:rPr>
              <a:t>half caught</a:t>
            </a:r>
            <a:endParaRPr dirty="0"/>
          </a:p>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dirty="0">
                <a:solidFill>
                  <a:srgbClr val="000000"/>
                </a:solidFill>
                <a:latin typeface="Calibri"/>
                <a:ea typeface="Calibri"/>
                <a:cs typeface="Calibri"/>
                <a:sym typeface="Calibri"/>
              </a:rPr>
              <a:t>half places the ball on or over the try line</a:t>
            </a:r>
            <a:endParaRP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41"/>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Change of possession: what’s next?</a:t>
            </a:r>
            <a:endParaRPr/>
          </a:p>
        </p:txBody>
      </p:sp>
      <p:graphicFrame>
        <p:nvGraphicFramePr>
          <p:cNvPr id="287" name="Google Shape;287;p41"/>
          <p:cNvGraphicFramePr/>
          <p:nvPr/>
        </p:nvGraphicFramePr>
        <p:xfrm>
          <a:off x="683568" y="1663228"/>
          <a:ext cx="7812000" cy="4176000"/>
        </p:xfrm>
        <a:graphic>
          <a:graphicData uri="http://schemas.openxmlformats.org/drawingml/2006/table">
            <a:tbl>
              <a:tblPr firstRow="1" bandRow="1">
                <a:noFill/>
                <a:tableStyleId>{6FE78567-32EE-49B1-B4ED-253659D2DF60}</a:tableStyleId>
              </a:tblPr>
              <a:tblGrid>
                <a:gridCol w="3600000">
                  <a:extLst>
                    <a:ext uri="{9D8B030D-6E8A-4147-A177-3AD203B41FA5}">
                      <a16:colId xmlns:a16="http://schemas.microsoft.com/office/drawing/2014/main" val="20000"/>
                    </a:ext>
                  </a:extLst>
                </a:gridCol>
                <a:gridCol w="612000">
                  <a:extLst>
                    <a:ext uri="{9D8B030D-6E8A-4147-A177-3AD203B41FA5}">
                      <a16:colId xmlns:a16="http://schemas.microsoft.com/office/drawing/2014/main" val="20001"/>
                    </a:ext>
                  </a:extLst>
                </a:gridCol>
                <a:gridCol w="3600000">
                  <a:extLst>
                    <a:ext uri="{9D8B030D-6E8A-4147-A177-3AD203B41FA5}">
                      <a16:colId xmlns:a16="http://schemas.microsoft.com/office/drawing/2014/main" val="20002"/>
                    </a:ext>
                  </a:extLst>
                </a:gridCol>
              </a:tblGrid>
              <a:tr h="936000">
                <a:tc>
                  <a:txBody>
                    <a:bodyPr/>
                    <a:lstStyle/>
                    <a:p>
                      <a:pPr marL="0" marR="0" lvl="0" indent="0" algn="ctr" rtl="0">
                        <a:spcBef>
                          <a:spcPts val="0"/>
                        </a:spcBef>
                        <a:spcAft>
                          <a:spcPts val="0"/>
                        </a:spcAft>
                        <a:buNone/>
                      </a:pPr>
                      <a:r>
                        <a:rPr lang="en-GB" sz="2800" b="0" u="none" strike="noStrike" cap="none">
                          <a:latin typeface="Calibri"/>
                          <a:ea typeface="Calibri"/>
                          <a:cs typeface="Calibri"/>
                          <a:sym typeface="Calibri"/>
                        </a:rPr>
                        <a:t>for players</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1B305B"/>
                    </a:solidFill>
                  </a:tcPr>
                </a:tc>
                <a:tc>
                  <a:txBody>
                    <a:bodyPr/>
                    <a:lstStyle/>
                    <a:p>
                      <a:pPr marL="0" marR="0" lvl="0" indent="0" algn="ctr" rtl="0">
                        <a:spcBef>
                          <a:spcPts val="0"/>
                        </a:spcBef>
                        <a:spcAft>
                          <a:spcPts val="0"/>
                        </a:spcAft>
                        <a:buNone/>
                      </a:pPr>
                      <a:endParaRPr sz="2800" b="0" u="none" strike="noStrike" cap="none">
                        <a:latin typeface="Calibri"/>
                        <a:ea typeface="Calibri"/>
                        <a:cs typeface="Calibri"/>
                        <a:sym typeface="Calibri"/>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r>
                        <a:rPr lang="en-GB" sz="2800" b="0" u="none" strike="noStrike" cap="none">
                          <a:latin typeface="Calibri"/>
                          <a:ea typeface="Calibri"/>
                          <a:cs typeface="Calibri"/>
                          <a:sym typeface="Calibri"/>
                        </a:rPr>
                        <a:t>for referees</a:t>
                      </a:r>
                      <a:endParaRPr sz="2800" b="0" u="none" strike="noStrike" cap="none">
                        <a:latin typeface="Calibri"/>
                        <a:ea typeface="Calibri"/>
                        <a:cs typeface="Calibri"/>
                        <a:sym typeface="Calibri"/>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1B305B"/>
                    </a:solidFill>
                  </a:tcPr>
                </a:tc>
                <a:extLst>
                  <a:ext uri="{0D108BD9-81ED-4DB2-BD59-A6C34878D82A}">
                    <a16:rowId xmlns:a16="http://schemas.microsoft.com/office/drawing/2014/main" val="10000"/>
                  </a:ext>
                </a:extLst>
              </a:tr>
              <a:tr h="1080000">
                <a:tc>
                  <a:txBody>
                    <a:bodyPr/>
                    <a:lstStyle/>
                    <a:p>
                      <a:pPr marL="457200" marR="0" lvl="0" indent="-457200" algn="l" rtl="0">
                        <a:spcBef>
                          <a:spcPts val="0"/>
                        </a:spcBef>
                        <a:spcAft>
                          <a:spcPts val="0"/>
                        </a:spcAft>
                        <a:buClr>
                          <a:schemeClr val="dk1"/>
                        </a:buClr>
                        <a:buSzPts val="2800"/>
                        <a:buFont typeface="Arial"/>
                        <a:buChar char="•"/>
                      </a:pPr>
                      <a:r>
                        <a:rPr lang="en-GB" sz="2800" b="0" u="none" strike="noStrike" cap="none">
                          <a:solidFill>
                            <a:schemeClr val="dk1"/>
                          </a:solidFill>
                          <a:latin typeface="Calibri"/>
                          <a:ea typeface="Calibri"/>
                          <a:cs typeface="Calibri"/>
                          <a:sym typeface="Calibri"/>
                        </a:rPr>
                        <a:t>rollball…</a:t>
                      </a:r>
                      <a:endParaRPr/>
                    </a:p>
                    <a:p>
                      <a:pPr marL="0" marR="0" lvl="0" indent="0" algn="l" rtl="0">
                        <a:spcBef>
                          <a:spcPts val="0"/>
                        </a:spcBef>
                        <a:spcAft>
                          <a:spcPts val="0"/>
                        </a:spcAft>
                        <a:buNone/>
                      </a:pPr>
                      <a:r>
                        <a:rPr lang="en-GB" sz="2800" b="0" u="none" strike="noStrike" cap="none">
                          <a:solidFill>
                            <a:schemeClr val="dk1"/>
                          </a:solidFill>
                          <a:latin typeface="Calibri"/>
                          <a:ea typeface="Calibri"/>
                          <a:cs typeface="Calibri"/>
                          <a:sym typeface="Calibri"/>
                        </a:rPr>
                        <a:t>              …on the mark</a:t>
                      </a:r>
                      <a:endParaRPr sz="2800" b="0" u="none" strike="noStrike" cap="none">
                        <a:solidFill>
                          <a:schemeClr val="dk1"/>
                        </a:solidFill>
                        <a:latin typeface="Calibri"/>
                        <a:ea typeface="Calibri"/>
                        <a:cs typeface="Calibri"/>
                        <a:sym typeface="Calibri"/>
                      </a:endParaRPr>
                    </a:p>
                  </a:txBody>
                  <a:tcPr marL="91450" marR="91450" marT="45725"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endParaRPr sz="2800" b="0" u="none" strike="noStrike" cap="none">
                        <a:solidFill>
                          <a:schemeClr val="dk1"/>
                        </a:solidFill>
                        <a:latin typeface="Calibri"/>
                        <a:ea typeface="Calibri"/>
                        <a:cs typeface="Calibri"/>
                        <a:sym typeface="Calibri"/>
                      </a:endParaRPr>
                    </a:p>
                  </a:txBody>
                  <a:tcPr marL="91450" marR="91450" marT="45725"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GB" sz="2800" b="0" i="1" u="none" strike="noStrike" cap="none">
                          <a:solidFill>
                            <a:schemeClr val="dk1"/>
                          </a:solidFill>
                          <a:latin typeface="Calibri"/>
                          <a:ea typeface="Calibri"/>
                          <a:cs typeface="Calibri"/>
                          <a:sym typeface="Calibri"/>
                        </a:rPr>
                        <a:t>where is the mark?</a:t>
                      </a:r>
                      <a:endParaRPr sz="2800" b="0" i="1" u="none" strike="noStrike" cap="none">
                        <a:solidFill>
                          <a:schemeClr val="dk1"/>
                        </a:solidFill>
                        <a:latin typeface="Calibri"/>
                        <a:ea typeface="Calibri"/>
                        <a:cs typeface="Calibri"/>
                        <a:sym typeface="Calibri"/>
                      </a:endParaRPr>
                    </a:p>
                  </a:txBody>
                  <a:tcPr marL="91450" marR="91450" marT="45725"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1080000">
                <a:tc>
                  <a:txBody>
                    <a:bodyPr/>
                    <a:lstStyle/>
                    <a:p>
                      <a:pPr marL="457200" marR="0" lvl="0" indent="-457200" algn="l" rtl="0">
                        <a:spcBef>
                          <a:spcPts val="0"/>
                        </a:spcBef>
                        <a:spcAft>
                          <a:spcPts val="0"/>
                        </a:spcAft>
                        <a:buClr>
                          <a:schemeClr val="dk1"/>
                        </a:buClr>
                        <a:buSzPts val="2800"/>
                        <a:buFont typeface="Arial"/>
                        <a:buChar char="•"/>
                      </a:pPr>
                      <a:r>
                        <a:rPr lang="en-GB" sz="2800" b="0" u="none" strike="noStrike" cap="none">
                          <a:solidFill>
                            <a:schemeClr val="dk1"/>
                          </a:solidFill>
                          <a:latin typeface="Calibri"/>
                          <a:ea typeface="Calibri"/>
                          <a:cs typeface="Calibri"/>
                          <a:sym typeface="Calibri"/>
                        </a:rPr>
                        <a:t>touch count restarts</a:t>
                      </a:r>
                      <a:endParaRPr sz="2800" b="0" u="none" strike="noStrike" cap="none">
                        <a:solidFill>
                          <a:schemeClr val="dk1"/>
                        </a:solidFill>
                        <a:latin typeface="Calibri"/>
                        <a:ea typeface="Calibri"/>
                        <a:cs typeface="Calibri"/>
                        <a:sym typeface="Calibri"/>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endParaRPr sz="2800" b="0" u="none" strike="noStrike" cap="none">
                        <a:solidFill>
                          <a:schemeClr val="dk1"/>
                        </a:solidFill>
                        <a:latin typeface="Calibri"/>
                        <a:ea typeface="Calibri"/>
                        <a:cs typeface="Calibri"/>
                        <a:sym typeface="Calibri"/>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GB" sz="2800" b="0" i="1" u="none" strike="noStrike" cap="none">
                          <a:solidFill>
                            <a:schemeClr val="dk1"/>
                          </a:solidFill>
                          <a:latin typeface="Calibri"/>
                          <a:ea typeface="Calibri"/>
                          <a:cs typeface="Calibri"/>
                          <a:sym typeface="Calibri"/>
                        </a:rPr>
                        <a:t>how many touches?</a:t>
                      </a:r>
                      <a:endParaRPr sz="2800" b="0" i="1" u="none" strike="noStrike" cap="none">
                        <a:solidFill>
                          <a:schemeClr val="dk1"/>
                        </a:solidFill>
                        <a:latin typeface="Calibri"/>
                        <a:ea typeface="Calibri"/>
                        <a:cs typeface="Calibri"/>
                        <a:sym typeface="Calibri"/>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1080000">
                <a:tc>
                  <a:txBody>
                    <a:bodyPr/>
                    <a:lstStyle/>
                    <a:p>
                      <a:pPr marL="457200" marR="0" lvl="0" indent="-457200" algn="l" rtl="0">
                        <a:spcBef>
                          <a:spcPts val="0"/>
                        </a:spcBef>
                        <a:spcAft>
                          <a:spcPts val="0"/>
                        </a:spcAft>
                        <a:buClr>
                          <a:schemeClr val="dk1"/>
                        </a:buClr>
                        <a:buSzPts val="2800"/>
                        <a:buFont typeface="Arial"/>
                        <a:buChar char="•"/>
                      </a:pPr>
                      <a:r>
                        <a:rPr lang="en-GB" sz="2800" b="0" u="none" strike="noStrike" cap="none">
                          <a:solidFill>
                            <a:schemeClr val="dk1"/>
                          </a:solidFill>
                          <a:latin typeface="Calibri"/>
                          <a:ea typeface="Calibri"/>
                          <a:cs typeface="Calibri"/>
                          <a:sym typeface="Calibri"/>
                        </a:rPr>
                        <a:t>defence gets onside</a:t>
                      </a:r>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endParaRPr sz="2800" b="0" u="none" strike="noStrike" cap="none">
                        <a:solidFill>
                          <a:schemeClr val="dk1"/>
                        </a:solidFill>
                        <a:latin typeface="Calibri"/>
                        <a:ea typeface="Calibri"/>
                        <a:cs typeface="Calibri"/>
                        <a:sym typeface="Calibri"/>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GB" sz="2800" b="0" i="1" u="none" strike="noStrike" cap="none">
                          <a:solidFill>
                            <a:schemeClr val="dk1"/>
                          </a:solidFill>
                          <a:latin typeface="Calibri"/>
                          <a:ea typeface="Calibri"/>
                          <a:cs typeface="Calibri"/>
                          <a:sym typeface="Calibri"/>
                        </a:rPr>
                        <a:t>how far?</a:t>
                      </a:r>
                      <a:endParaRPr/>
                    </a:p>
                    <a:p>
                      <a:pPr marL="0" marR="0" lvl="0" indent="0" algn="l" rtl="0">
                        <a:spcBef>
                          <a:spcPts val="0"/>
                        </a:spcBef>
                        <a:spcAft>
                          <a:spcPts val="0"/>
                        </a:spcAft>
                        <a:buNone/>
                      </a:pPr>
                      <a:r>
                        <a:rPr lang="en-GB" sz="2800" b="0" i="1" u="none" strike="noStrike" cap="none">
                          <a:solidFill>
                            <a:schemeClr val="dk1"/>
                          </a:solidFill>
                          <a:latin typeface="Calibri"/>
                          <a:ea typeface="Calibri"/>
                          <a:cs typeface="Calibri"/>
                          <a:sym typeface="Calibri"/>
                        </a:rPr>
                        <a:t>where is the referee?</a:t>
                      </a:r>
                      <a:endParaRPr sz="2800" b="0" i="1" u="none" strike="noStrike" cap="none">
                        <a:solidFill>
                          <a:schemeClr val="dk1"/>
                        </a:solidFill>
                        <a:latin typeface="Calibri"/>
                        <a:ea typeface="Calibri"/>
                        <a:cs typeface="Calibri"/>
                        <a:sym typeface="Calibri"/>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grpSp>
        <p:nvGrpSpPr>
          <p:cNvPr id="292" name="Google Shape;292;p42"/>
          <p:cNvGrpSpPr/>
          <p:nvPr/>
        </p:nvGrpSpPr>
        <p:grpSpPr>
          <a:xfrm>
            <a:off x="179388" y="1557338"/>
            <a:ext cx="4321175" cy="1655762"/>
            <a:chOff x="113" y="981"/>
            <a:chExt cx="2722" cy="1043"/>
          </a:xfrm>
        </p:grpSpPr>
        <p:sp>
          <p:nvSpPr>
            <p:cNvPr id="293" name="Google Shape;293;p42"/>
            <p:cNvSpPr txBox="1"/>
            <p:nvPr/>
          </p:nvSpPr>
          <p:spPr>
            <a:xfrm>
              <a:off x="930" y="1071"/>
              <a:ext cx="1905" cy="82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dirty="0">
                  <a:solidFill>
                    <a:srgbClr val="000000"/>
                  </a:solidFill>
                  <a:latin typeface="Arial"/>
                  <a:ea typeface="Arial"/>
                  <a:cs typeface="Arial"/>
                  <a:sym typeface="Arial"/>
                </a:rPr>
                <a:t>1. The touch is made by either the defending player or the player in possession.</a:t>
              </a:r>
              <a:endParaRPr dirty="0"/>
            </a:p>
          </p:txBody>
        </p:sp>
        <p:grpSp>
          <p:nvGrpSpPr>
            <p:cNvPr id="294" name="Google Shape;294;p42"/>
            <p:cNvGrpSpPr/>
            <p:nvPr/>
          </p:nvGrpSpPr>
          <p:grpSpPr>
            <a:xfrm>
              <a:off x="113" y="981"/>
              <a:ext cx="809" cy="1043"/>
              <a:chOff x="113" y="981"/>
              <a:chExt cx="809" cy="1043"/>
            </a:xfrm>
          </p:grpSpPr>
          <p:sp>
            <p:nvSpPr>
              <p:cNvPr id="295" name="Google Shape;295;p42"/>
              <p:cNvSpPr/>
              <p:nvPr/>
            </p:nvSpPr>
            <p:spPr>
              <a:xfrm>
                <a:off x="113" y="981"/>
                <a:ext cx="809" cy="104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296" name="Google Shape;296;p42"/>
              <p:cNvPicPr preferRelativeResize="0"/>
              <p:nvPr/>
            </p:nvPicPr>
            <p:blipFill rotWithShape="1">
              <a:blip r:embed="rId3">
                <a:alphaModFix/>
              </a:blip>
              <a:srcRect/>
              <a:stretch/>
            </p:blipFill>
            <p:spPr>
              <a:xfrm>
                <a:off x="113" y="981"/>
                <a:ext cx="809" cy="1042"/>
              </a:xfrm>
              <a:prstGeom prst="rect">
                <a:avLst/>
              </a:prstGeom>
              <a:noFill/>
              <a:ln>
                <a:noFill/>
              </a:ln>
            </p:spPr>
          </p:pic>
        </p:grpSp>
      </p:grpSp>
      <p:grpSp>
        <p:nvGrpSpPr>
          <p:cNvPr id="297" name="Google Shape;297;p42"/>
          <p:cNvGrpSpPr/>
          <p:nvPr/>
        </p:nvGrpSpPr>
        <p:grpSpPr>
          <a:xfrm>
            <a:off x="4572000" y="1628775"/>
            <a:ext cx="4572000" cy="1584325"/>
            <a:chOff x="2880" y="1026"/>
            <a:chExt cx="2880" cy="998"/>
          </a:xfrm>
        </p:grpSpPr>
        <p:sp>
          <p:nvSpPr>
            <p:cNvPr id="298" name="Google Shape;298;p42"/>
            <p:cNvSpPr txBox="1"/>
            <p:nvPr/>
          </p:nvSpPr>
          <p:spPr>
            <a:xfrm>
              <a:off x="3628" y="1389"/>
              <a:ext cx="2132" cy="2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rgbClr val="000000"/>
                  </a:solidFill>
                  <a:latin typeface="Arial"/>
                  <a:ea typeface="Arial"/>
                  <a:cs typeface="Arial"/>
                  <a:sym typeface="Arial"/>
                </a:rPr>
                <a:t>2. Return to the mark</a:t>
              </a:r>
              <a:endParaRPr/>
            </a:p>
          </p:txBody>
        </p:sp>
        <p:grpSp>
          <p:nvGrpSpPr>
            <p:cNvPr id="299" name="Google Shape;299;p42"/>
            <p:cNvGrpSpPr/>
            <p:nvPr/>
          </p:nvGrpSpPr>
          <p:grpSpPr>
            <a:xfrm>
              <a:off x="2880" y="1026"/>
              <a:ext cx="726" cy="998"/>
              <a:chOff x="2880" y="1026"/>
              <a:chExt cx="726" cy="998"/>
            </a:xfrm>
          </p:grpSpPr>
          <p:sp>
            <p:nvSpPr>
              <p:cNvPr id="300" name="Google Shape;300;p42"/>
              <p:cNvSpPr/>
              <p:nvPr/>
            </p:nvSpPr>
            <p:spPr>
              <a:xfrm>
                <a:off x="2880" y="1026"/>
                <a:ext cx="726" cy="99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01" name="Google Shape;301;p42"/>
              <p:cNvPicPr preferRelativeResize="0"/>
              <p:nvPr/>
            </p:nvPicPr>
            <p:blipFill rotWithShape="1">
              <a:blip r:embed="rId4">
                <a:alphaModFix/>
              </a:blip>
              <a:srcRect/>
              <a:stretch/>
            </p:blipFill>
            <p:spPr>
              <a:xfrm>
                <a:off x="2880" y="1026"/>
                <a:ext cx="726" cy="998"/>
              </a:xfrm>
              <a:prstGeom prst="rect">
                <a:avLst/>
              </a:prstGeom>
              <a:noFill/>
              <a:ln>
                <a:noFill/>
              </a:ln>
            </p:spPr>
          </p:pic>
        </p:grpSp>
      </p:grpSp>
      <p:grpSp>
        <p:nvGrpSpPr>
          <p:cNvPr id="302" name="Google Shape;302;p42"/>
          <p:cNvGrpSpPr/>
          <p:nvPr/>
        </p:nvGrpSpPr>
        <p:grpSpPr>
          <a:xfrm>
            <a:off x="179388" y="3563938"/>
            <a:ext cx="4248150" cy="1593850"/>
            <a:chOff x="113" y="2245"/>
            <a:chExt cx="2676" cy="1004"/>
          </a:xfrm>
        </p:grpSpPr>
        <p:sp>
          <p:nvSpPr>
            <p:cNvPr id="303" name="Google Shape;303;p42"/>
            <p:cNvSpPr txBox="1"/>
            <p:nvPr/>
          </p:nvSpPr>
          <p:spPr>
            <a:xfrm>
              <a:off x="1020" y="2245"/>
              <a:ext cx="1769" cy="82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dirty="0">
                  <a:solidFill>
                    <a:srgbClr val="000000"/>
                  </a:solidFill>
                  <a:latin typeface="Arial"/>
                  <a:ea typeface="Arial"/>
                  <a:cs typeface="Arial"/>
                  <a:sym typeface="Arial"/>
                </a:rPr>
                <a:t>3. Perform the </a:t>
              </a:r>
              <a:r>
                <a:rPr lang="en-GB" sz="2000" b="0" i="0" u="none" strike="noStrike" cap="none" dirty="0" err="1">
                  <a:solidFill>
                    <a:srgbClr val="000000"/>
                  </a:solidFill>
                  <a:latin typeface="Arial"/>
                  <a:ea typeface="Arial"/>
                  <a:cs typeface="Arial"/>
                  <a:sym typeface="Arial"/>
                </a:rPr>
                <a:t>rollball</a:t>
              </a:r>
              <a:r>
                <a:rPr lang="en-GB" sz="2000" b="0" i="0" u="none" strike="noStrike" cap="none" dirty="0">
                  <a:solidFill>
                    <a:srgbClr val="000000"/>
                  </a:solidFill>
                  <a:latin typeface="Arial"/>
                  <a:ea typeface="Arial"/>
                  <a:cs typeface="Arial"/>
                  <a:sym typeface="Arial"/>
                </a:rPr>
                <a:t> without delay.  An attempt must be made to be square on to the try line.</a:t>
              </a:r>
              <a:endParaRPr dirty="0"/>
            </a:p>
          </p:txBody>
        </p:sp>
        <p:grpSp>
          <p:nvGrpSpPr>
            <p:cNvPr id="304" name="Google Shape;304;p42"/>
            <p:cNvGrpSpPr/>
            <p:nvPr/>
          </p:nvGrpSpPr>
          <p:grpSpPr>
            <a:xfrm>
              <a:off x="113" y="2251"/>
              <a:ext cx="816" cy="998"/>
              <a:chOff x="113" y="2251"/>
              <a:chExt cx="816" cy="998"/>
            </a:xfrm>
          </p:grpSpPr>
          <p:sp>
            <p:nvSpPr>
              <p:cNvPr id="305" name="Google Shape;305;p42"/>
              <p:cNvSpPr/>
              <p:nvPr/>
            </p:nvSpPr>
            <p:spPr>
              <a:xfrm>
                <a:off x="113" y="2251"/>
                <a:ext cx="816" cy="99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06" name="Google Shape;306;p42"/>
              <p:cNvPicPr preferRelativeResize="0"/>
              <p:nvPr/>
            </p:nvPicPr>
            <p:blipFill rotWithShape="1">
              <a:blip r:embed="rId5">
                <a:alphaModFix/>
              </a:blip>
              <a:srcRect/>
              <a:stretch/>
            </p:blipFill>
            <p:spPr>
              <a:xfrm>
                <a:off x="113" y="2251"/>
                <a:ext cx="816" cy="997"/>
              </a:xfrm>
              <a:prstGeom prst="rect">
                <a:avLst/>
              </a:prstGeom>
              <a:noFill/>
              <a:ln>
                <a:noFill/>
              </a:ln>
            </p:spPr>
          </p:pic>
        </p:grpSp>
      </p:grpSp>
      <p:grpSp>
        <p:nvGrpSpPr>
          <p:cNvPr id="307" name="Google Shape;307;p42"/>
          <p:cNvGrpSpPr/>
          <p:nvPr/>
        </p:nvGrpSpPr>
        <p:grpSpPr>
          <a:xfrm>
            <a:off x="4572000" y="3573463"/>
            <a:ext cx="4572000" cy="1585912"/>
            <a:chOff x="2880" y="2251"/>
            <a:chExt cx="2880" cy="999"/>
          </a:xfrm>
        </p:grpSpPr>
        <p:sp>
          <p:nvSpPr>
            <p:cNvPr id="308" name="Google Shape;308;p42"/>
            <p:cNvSpPr txBox="1"/>
            <p:nvPr/>
          </p:nvSpPr>
          <p:spPr>
            <a:xfrm>
              <a:off x="3628" y="2341"/>
              <a:ext cx="2132" cy="82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rgbClr val="000000"/>
                  </a:solidFill>
                  <a:latin typeface="Arial"/>
                  <a:ea typeface="Arial"/>
                  <a:cs typeface="Arial"/>
                  <a:sym typeface="Arial"/>
                </a:rPr>
                <a:t>4. Roll the ball back no more than 1 metre.  This player cannot pick the ball up.</a:t>
              </a:r>
              <a:endParaRPr/>
            </a:p>
          </p:txBody>
        </p:sp>
        <p:grpSp>
          <p:nvGrpSpPr>
            <p:cNvPr id="309" name="Google Shape;309;p42"/>
            <p:cNvGrpSpPr/>
            <p:nvPr/>
          </p:nvGrpSpPr>
          <p:grpSpPr>
            <a:xfrm>
              <a:off x="2880" y="2251"/>
              <a:ext cx="726" cy="999"/>
              <a:chOff x="2880" y="2251"/>
              <a:chExt cx="726" cy="999"/>
            </a:xfrm>
          </p:grpSpPr>
          <p:sp>
            <p:nvSpPr>
              <p:cNvPr id="310" name="Google Shape;310;p42"/>
              <p:cNvSpPr/>
              <p:nvPr/>
            </p:nvSpPr>
            <p:spPr>
              <a:xfrm>
                <a:off x="2880" y="2251"/>
                <a:ext cx="726" cy="99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11" name="Google Shape;311;p42"/>
              <p:cNvPicPr preferRelativeResize="0"/>
              <p:nvPr/>
            </p:nvPicPr>
            <p:blipFill rotWithShape="1">
              <a:blip r:embed="rId6">
                <a:alphaModFix/>
              </a:blip>
              <a:srcRect/>
              <a:stretch/>
            </p:blipFill>
            <p:spPr>
              <a:xfrm>
                <a:off x="2880" y="2251"/>
                <a:ext cx="726" cy="999"/>
              </a:xfrm>
              <a:prstGeom prst="rect">
                <a:avLst/>
              </a:prstGeom>
              <a:noFill/>
              <a:ln>
                <a:noFill/>
              </a:ln>
            </p:spPr>
          </p:pic>
        </p:grpSp>
      </p:grpSp>
      <p:grpSp>
        <p:nvGrpSpPr>
          <p:cNvPr id="312" name="Google Shape;312;p42"/>
          <p:cNvGrpSpPr/>
          <p:nvPr/>
        </p:nvGrpSpPr>
        <p:grpSpPr>
          <a:xfrm>
            <a:off x="768634" y="5161990"/>
            <a:ext cx="6624637" cy="1470025"/>
            <a:chOff x="1111" y="3294"/>
            <a:chExt cx="4173" cy="926"/>
          </a:xfrm>
        </p:grpSpPr>
        <p:sp>
          <p:nvSpPr>
            <p:cNvPr id="313" name="Google Shape;313;p42"/>
            <p:cNvSpPr txBox="1"/>
            <p:nvPr/>
          </p:nvSpPr>
          <p:spPr>
            <a:xfrm>
              <a:off x="2109" y="3566"/>
              <a:ext cx="3175" cy="44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rgbClr val="000000"/>
                  </a:solidFill>
                  <a:latin typeface="Arial"/>
                  <a:ea typeface="Arial"/>
                  <a:cs typeface="Arial"/>
                  <a:sym typeface="Arial"/>
                </a:rPr>
                <a:t>5. The Half picks up the ball. (S)he cannot delay picking up the ball.</a:t>
              </a:r>
              <a:endParaRPr/>
            </a:p>
          </p:txBody>
        </p:sp>
        <p:grpSp>
          <p:nvGrpSpPr>
            <p:cNvPr id="314" name="Google Shape;314;p42"/>
            <p:cNvGrpSpPr/>
            <p:nvPr/>
          </p:nvGrpSpPr>
          <p:grpSpPr>
            <a:xfrm>
              <a:off x="1111" y="3294"/>
              <a:ext cx="907" cy="926"/>
              <a:chOff x="1111" y="3294"/>
              <a:chExt cx="907" cy="926"/>
            </a:xfrm>
          </p:grpSpPr>
          <p:sp>
            <p:nvSpPr>
              <p:cNvPr id="315" name="Google Shape;315;p42"/>
              <p:cNvSpPr/>
              <p:nvPr/>
            </p:nvSpPr>
            <p:spPr>
              <a:xfrm>
                <a:off x="1111" y="3294"/>
                <a:ext cx="907" cy="92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16" name="Google Shape;316;p42"/>
              <p:cNvPicPr preferRelativeResize="0"/>
              <p:nvPr/>
            </p:nvPicPr>
            <p:blipFill rotWithShape="1">
              <a:blip r:embed="rId7">
                <a:alphaModFix/>
              </a:blip>
              <a:srcRect/>
              <a:stretch/>
            </p:blipFill>
            <p:spPr>
              <a:xfrm>
                <a:off x="1111" y="3294"/>
                <a:ext cx="907" cy="926"/>
              </a:xfrm>
              <a:prstGeom prst="rect">
                <a:avLst/>
              </a:prstGeom>
              <a:noFill/>
              <a:ln>
                <a:noFill/>
              </a:ln>
            </p:spPr>
          </p:pic>
        </p:grpSp>
      </p:grpSp>
      <p:sp>
        <p:nvSpPr>
          <p:cNvPr id="317" name="Google Shape;317;p42"/>
          <p:cNvSpPr txBox="1"/>
          <p:nvPr/>
        </p:nvSpPr>
        <p:spPr>
          <a:xfrm>
            <a:off x="806896" y="591270"/>
            <a:ext cx="8229600" cy="82150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The Roll Ball Procedure</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2"/>
                                        </p:tgtEl>
                                        <p:attrNameLst>
                                          <p:attrName>style.visibility</p:attrName>
                                        </p:attrNameLst>
                                      </p:cBhvr>
                                      <p:to>
                                        <p:strVal val="visible"/>
                                      </p:to>
                                    </p:set>
                                    <p:animEffect transition="in" filter="fade">
                                      <p:cBhvr>
                                        <p:cTn id="7" dur="1000"/>
                                        <p:tgtEl>
                                          <p:spTgt spid="29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7"/>
                                        </p:tgtEl>
                                        <p:attrNameLst>
                                          <p:attrName>style.visibility</p:attrName>
                                        </p:attrNameLst>
                                      </p:cBhvr>
                                      <p:to>
                                        <p:strVal val="visible"/>
                                      </p:to>
                                    </p:set>
                                    <p:animEffect transition="in" filter="fade">
                                      <p:cBhvr>
                                        <p:cTn id="12" dur="1000"/>
                                        <p:tgtEl>
                                          <p:spTgt spid="29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2"/>
                                        </p:tgtEl>
                                        <p:attrNameLst>
                                          <p:attrName>style.visibility</p:attrName>
                                        </p:attrNameLst>
                                      </p:cBhvr>
                                      <p:to>
                                        <p:strVal val="visible"/>
                                      </p:to>
                                    </p:set>
                                    <p:animEffect transition="in" filter="fade">
                                      <p:cBhvr>
                                        <p:cTn id="17" dur="1000"/>
                                        <p:tgtEl>
                                          <p:spTgt spid="30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07"/>
                                        </p:tgtEl>
                                        <p:attrNameLst>
                                          <p:attrName>style.visibility</p:attrName>
                                        </p:attrNameLst>
                                      </p:cBhvr>
                                      <p:to>
                                        <p:strVal val="visible"/>
                                      </p:to>
                                    </p:set>
                                    <p:animEffect transition="in" filter="fade">
                                      <p:cBhvr>
                                        <p:cTn id="22" dur="1000"/>
                                        <p:tgtEl>
                                          <p:spTgt spid="30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12"/>
                                        </p:tgtEl>
                                        <p:attrNameLst>
                                          <p:attrName>style.visibility</p:attrName>
                                        </p:attrNameLst>
                                      </p:cBhvr>
                                      <p:to>
                                        <p:strVal val="visible"/>
                                      </p:to>
                                    </p:set>
                                    <p:animEffect transition="in" filter="fade">
                                      <p:cBhvr>
                                        <p:cTn id="27" dur="1000"/>
                                        <p:tgtEl>
                                          <p:spTgt spid="3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43"/>
          <p:cNvSpPr txBox="1">
            <a:spLocks noGrp="1"/>
          </p:cNvSpPr>
          <p:nvPr>
            <p:ph type="title"/>
          </p:nvPr>
        </p:nvSpPr>
        <p:spPr>
          <a:xfrm>
            <a:off x="924732" y="2069913"/>
            <a:ext cx="7128792" cy="1359087"/>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6</a:t>
            </a: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PENALTIES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17"/>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dirty="0">
                <a:solidFill>
                  <a:schemeClr val="dk1"/>
                </a:solidFill>
                <a:latin typeface="Arial"/>
                <a:ea typeface="Arial"/>
                <a:cs typeface="Arial"/>
                <a:sym typeface="Arial"/>
              </a:rPr>
              <a:t>Motivation</a:t>
            </a:r>
            <a:endParaRPr dirty="0"/>
          </a:p>
        </p:txBody>
      </p:sp>
      <p:sp>
        <p:nvSpPr>
          <p:cNvPr id="104" name="Google Shape;104;p17"/>
          <p:cNvSpPr/>
          <p:nvPr/>
        </p:nvSpPr>
        <p:spPr>
          <a:xfrm>
            <a:off x="827585" y="2132856"/>
            <a:ext cx="7416824" cy="2664296"/>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GB" sz="2400" b="0" i="0" u="none" strike="noStrike" cap="none">
                <a:solidFill>
                  <a:schemeClr val="lt1"/>
                </a:solidFill>
                <a:latin typeface="Calibri"/>
                <a:ea typeface="Calibri"/>
                <a:cs typeface="Calibri"/>
                <a:sym typeface="Calibri"/>
              </a:rPr>
              <a:t>Why are you interested in becoming a referee?</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44"/>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Penalties</a:t>
            </a:r>
            <a:endParaRPr/>
          </a:p>
        </p:txBody>
      </p:sp>
      <p:pic>
        <p:nvPicPr>
          <p:cNvPr id="329" name="Google Shape;329;p44" descr="Derek - yet another penalty.JPG"/>
          <p:cNvPicPr preferRelativeResize="0"/>
          <p:nvPr/>
        </p:nvPicPr>
        <p:blipFill rotWithShape="1">
          <a:blip r:embed="rId3">
            <a:alphaModFix/>
          </a:blip>
          <a:srcRect/>
          <a:stretch/>
        </p:blipFill>
        <p:spPr>
          <a:xfrm>
            <a:off x="2339752" y="1556792"/>
            <a:ext cx="5568618" cy="4176464"/>
          </a:xfrm>
          <a:prstGeom prst="rect">
            <a:avLst/>
          </a:prstGeom>
          <a:noFill/>
          <a:ln>
            <a:noFill/>
          </a:ln>
        </p:spPr>
      </p:pic>
      <p:sp>
        <p:nvSpPr>
          <p:cNvPr id="330" name="Google Shape;330;p44"/>
          <p:cNvSpPr/>
          <p:nvPr/>
        </p:nvSpPr>
        <p:spPr>
          <a:xfrm>
            <a:off x="323528" y="1988840"/>
            <a:ext cx="8424936" cy="2952328"/>
          </a:xfrm>
          <a:prstGeom prst="rect">
            <a:avLst/>
          </a:prstGeom>
          <a:solidFill>
            <a:srgbClr val="17365D">
              <a:alpha val="53725"/>
            </a:srgbClr>
          </a:solidFill>
          <a:ln>
            <a:noFill/>
          </a:ln>
        </p:spPr>
        <p:txBody>
          <a:bodyPr spcFirstLastPara="1" wrap="square" lIns="91425" tIns="45700" rIns="91425" bIns="45700" anchor="ctr" anchorCtr="0">
            <a:noAutofit/>
          </a:bodyPr>
          <a:lstStyle/>
          <a:p>
            <a:pPr marL="342900" marR="0" lvl="0" indent="-342900" algn="l" rtl="0">
              <a:lnSpc>
                <a:spcPct val="100000"/>
              </a:lnSpc>
              <a:spcBef>
                <a:spcPts val="0"/>
              </a:spcBef>
              <a:spcAft>
                <a:spcPts val="0"/>
              </a:spcAft>
              <a:buClr>
                <a:schemeClr val="lt1"/>
              </a:buClr>
              <a:buSzPts val="2400"/>
              <a:buFont typeface="Arial"/>
              <a:buChar char="•"/>
            </a:pPr>
            <a:r>
              <a:rPr lang="en-GB" sz="2400" b="0" i="0" u="none" strike="noStrike" cap="none">
                <a:solidFill>
                  <a:schemeClr val="lt1"/>
                </a:solidFill>
                <a:latin typeface="Arial"/>
                <a:ea typeface="Arial"/>
                <a:cs typeface="Arial"/>
                <a:sym typeface="Arial"/>
              </a:rPr>
              <a:t> The non-offending team restarts with a tap at the mark indicated by the referee.</a:t>
            </a:r>
            <a:endParaRPr/>
          </a:p>
          <a:p>
            <a:pPr marL="342900" marR="0" lvl="0" indent="-190500" algn="l" rtl="0">
              <a:lnSpc>
                <a:spcPct val="100000"/>
              </a:lnSpc>
              <a:spcBef>
                <a:spcPts val="0"/>
              </a:spcBef>
              <a:spcAft>
                <a:spcPts val="0"/>
              </a:spcAft>
              <a:buClr>
                <a:schemeClr val="lt1"/>
              </a:buClr>
              <a:buSzPts val="2400"/>
              <a:buFont typeface="Arial"/>
              <a:buNone/>
            </a:pPr>
            <a:endParaRPr sz="2400" b="0" i="0" u="none" strike="noStrike" cap="none">
              <a:solidFill>
                <a:schemeClr val="lt1"/>
              </a:solidFill>
              <a:latin typeface="Arial"/>
              <a:ea typeface="Arial"/>
              <a:cs typeface="Arial"/>
              <a:sym typeface="Arial"/>
            </a:endParaRPr>
          </a:p>
          <a:p>
            <a:pPr marL="342900" marR="0" lvl="0" indent="-342900" algn="l" rtl="0">
              <a:lnSpc>
                <a:spcPct val="100000"/>
              </a:lnSpc>
              <a:spcBef>
                <a:spcPts val="0"/>
              </a:spcBef>
              <a:spcAft>
                <a:spcPts val="0"/>
              </a:spcAft>
              <a:buClr>
                <a:schemeClr val="lt1"/>
              </a:buClr>
              <a:buSzPts val="2400"/>
              <a:buFont typeface="Arial"/>
              <a:buChar char="•"/>
            </a:pPr>
            <a:r>
              <a:rPr lang="en-GB" sz="2400" b="0" i="0" u="none" strike="noStrike" cap="none">
                <a:solidFill>
                  <a:schemeClr val="lt1"/>
                </a:solidFill>
                <a:latin typeface="Arial"/>
                <a:ea typeface="Arial"/>
                <a:cs typeface="Arial"/>
                <a:sym typeface="Arial"/>
              </a:rPr>
              <a:t> The defending team must retire 10 metres from the </a:t>
            </a:r>
            <a:r>
              <a:rPr lang="en-GB" sz="2400" b="0" i="0" u="sng" strike="noStrike" cap="none">
                <a:solidFill>
                  <a:schemeClr val="lt1"/>
                </a:solidFill>
                <a:latin typeface="Arial"/>
                <a:ea typeface="Arial"/>
                <a:cs typeface="Arial"/>
                <a:sym typeface="Arial"/>
              </a:rPr>
              <a:t>mark</a:t>
            </a:r>
            <a:r>
              <a:rPr lang="en-GB" sz="2400" b="0" i="0" u="none" strike="noStrike" cap="none">
                <a:solidFill>
                  <a:schemeClr val="lt1"/>
                </a:solidFill>
                <a:latin typeface="Arial"/>
                <a:ea typeface="Arial"/>
                <a:cs typeface="Arial"/>
                <a:sym typeface="Arial"/>
              </a:rPr>
              <a:t>.</a:t>
            </a:r>
            <a:endParaRPr/>
          </a:p>
          <a:p>
            <a:pPr marL="0" marR="0" lvl="0" indent="0" algn="l" rtl="0">
              <a:lnSpc>
                <a:spcPct val="100000"/>
              </a:lnSpc>
              <a:spcBef>
                <a:spcPts val="0"/>
              </a:spcBef>
              <a:spcAft>
                <a:spcPts val="0"/>
              </a:spcAft>
              <a:buClr>
                <a:schemeClr val="lt1"/>
              </a:buClr>
              <a:buSzPts val="2200"/>
              <a:buFont typeface="Arial"/>
              <a:buNone/>
            </a:pPr>
            <a:endParaRPr sz="2200" b="1" i="0" u="none" strike="noStrike" cap="none">
              <a:solidFill>
                <a:schemeClr val="lt1"/>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45"/>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Penalties</a:t>
            </a:r>
            <a:endParaRPr/>
          </a:p>
        </p:txBody>
      </p:sp>
      <p:sp>
        <p:nvSpPr>
          <p:cNvPr id="337" name="Google Shape;337;p45"/>
          <p:cNvSpPr/>
          <p:nvPr/>
        </p:nvSpPr>
        <p:spPr>
          <a:xfrm>
            <a:off x="323528" y="1988840"/>
            <a:ext cx="8424936" cy="1080120"/>
          </a:xfrm>
          <a:prstGeom prst="rect">
            <a:avLst/>
          </a:prstGeom>
          <a:solidFill>
            <a:srgbClr val="17365D">
              <a:alpha val="53725"/>
            </a:srgbClr>
          </a:solidFill>
          <a:ln>
            <a:noFill/>
          </a:ln>
        </p:spPr>
        <p:txBody>
          <a:bodyPr spcFirstLastPara="1" wrap="square" lIns="91425" tIns="45700" rIns="91425" bIns="45700" anchor="ctr" anchorCtr="0">
            <a:noAutofit/>
          </a:bodyPr>
          <a:lstStyle/>
          <a:p>
            <a:pPr marL="342900" marR="0" lvl="0" indent="-342900" algn="l" rtl="0">
              <a:lnSpc>
                <a:spcPct val="100000"/>
              </a:lnSpc>
              <a:spcBef>
                <a:spcPts val="0"/>
              </a:spcBef>
              <a:spcAft>
                <a:spcPts val="0"/>
              </a:spcAft>
              <a:buClr>
                <a:schemeClr val="lt1"/>
              </a:buClr>
              <a:buSzPts val="2400"/>
              <a:buFont typeface="Arial"/>
              <a:buChar char="•"/>
            </a:pPr>
            <a:r>
              <a:rPr lang="en-GB" sz="2400" b="0" i="0" u="none" strike="noStrike" cap="none">
                <a:solidFill>
                  <a:schemeClr val="lt1"/>
                </a:solidFill>
                <a:latin typeface="Arial"/>
                <a:ea typeface="Arial"/>
                <a:cs typeface="Arial"/>
                <a:sym typeface="Arial"/>
              </a:rPr>
              <a:t> What actions/situations result in a penalty?</a:t>
            </a:r>
            <a:endParaRPr sz="2200" b="1" i="0" u="none" strike="noStrike" cap="none">
              <a:solidFill>
                <a:schemeClr val="lt1"/>
              </a:solidFill>
              <a:latin typeface="Arial"/>
              <a:ea typeface="Arial"/>
              <a:cs typeface="Arial"/>
              <a:sym typeface="Arial"/>
            </a:endParaRPr>
          </a:p>
        </p:txBody>
      </p:sp>
      <p:graphicFrame>
        <p:nvGraphicFramePr>
          <p:cNvPr id="338" name="Google Shape;338;p45"/>
          <p:cNvGraphicFramePr/>
          <p:nvPr/>
        </p:nvGraphicFramePr>
        <p:xfrm>
          <a:off x="1979712" y="3212976"/>
          <a:ext cx="5400600" cy="2592350"/>
        </p:xfrm>
        <a:graphic>
          <a:graphicData uri="http://schemas.openxmlformats.org/drawingml/2006/table">
            <a:tbl>
              <a:tblPr firstRow="1" firstCol="1" bandRow="1">
                <a:noFill/>
                <a:tableStyleId>{76BEE89C-0D4F-4F47-8D5D-D7F0E64E2907}</a:tableStyleId>
              </a:tblPr>
              <a:tblGrid>
                <a:gridCol w="2700675">
                  <a:extLst>
                    <a:ext uri="{9D8B030D-6E8A-4147-A177-3AD203B41FA5}">
                      <a16:colId xmlns:a16="http://schemas.microsoft.com/office/drawing/2014/main" val="20000"/>
                    </a:ext>
                  </a:extLst>
                </a:gridCol>
                <a:gridCol w="2699925">
                  <a:extLst>
                    <a:ext uri="{9D8B030D-6E8A-4147-A177-3AD203B41FA5}">
                      <a16:colId xmlns:a16="http://schemas.microsoft.com/office/drawing/2014/main" val="20001"/>
                    </a:ext>
                  </a:extLst>
                </a:gridCol>
              </a:tblGrid>
              <a:tr h="234925">
                <a:tc>
                  <a:txBody>
                    <a:bodyPr/>
                    <a:lstStyle/>
                    <a:p>
                      <a:pPr marL="0" marR="0" lvl="0" indent="0" algn="l" rtl="0">
                        <a:lnSpc>
                          <a:spcPct val="115000"/>
                        </a:lnSpc>
                        <a:spcBef>
                          <a:spcPts val="0"/>
                        </a:spcBef>
                        <a:spcAft>
                          <a:spcPts val="0"/>
                        </a:spcAft>
                        <a:buNone/>
                      </a:pPr>
                      <a:r>
                        <a:rPr lang="en-GB" sz="1400" u="none" strike="noStrike" cap="none" dirty="0"/>
                        <a:t>Situation</a:t>
                      </a:r>
                      <a:endParaRPr sz="1400" u="none" strike="noStrike" cap="none" dirty="0">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Outcome</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0"/>
                  </a:ext>
                </a:extLst>
              </a:tr>
              <a:tr h="234925">
                <a:tc>
                  <a:txBody>
                    <a:bodyPr/>
                    <a:lstStyle/>
                    <a:p>
                      <a:pPr marL="0" marR="0" lvl="0" indent="0" algn="l" rtl="0">
                        <a:lnSpc>
                          <a:spcPct val="115000"/>
                        </a:lnSpc>
                        <a:spcBef>
                          <a:spcPts val="0"/>
                        </a:spcBef>
                        <a:spcAft>
                          <a:spcPts val="0"/>
                        </a:spcAft>
                        <a:buNone/>
                      </a:pPr>
                      <a:r>
                        <a:rPr lang="en-GB" sz="1400" u="none" strike="noStrike" cap="none"/>
                        <a:t>Incorrect Substitution</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1"/>
                  </a:ext>
                </a:extLst>
              </a:tr>
              <a:tr h="234925">
                <a:tc>
                  <a:txBody>
                    <a:bodyPr/>
                    <a:lstStyle/>
                    <a:p>
                      <a:pPr marL="0" marR="0" lvl="0" indent="0" algn="l" rtl="0">
                        <a:lnSpc>
                          <a:spcPct val="115000"/>
                        </a:lnSpc>
                        <a:spcBef>
                          <a:spcPts val="0"/>
                        </a:spcBef>
                        <a:spcAft>
                          <a:spcPts val="0"/>
                        </a:spcAft>
                        <a:buNone/>
                      </a:pPr>
                      <a:r>
                        <a:rPr lang="en-GB" sz="1400" u="none" strike="noStrike" cap="none"/>
                        <a:t>Touch and Pass</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2"/>
                  </a:ext>
                </a:extLst>
              </a:tr>
              <a:tr h="234925">
                <a:tc>
                  <a:txBody>
                    <a:bodyPr/>
                    <a:lstStyle/>
                    <a:p>
                      <a:pPr marL="0" marR="0" lvl="0" indent="0" algn="l" rtl="0">
                        <a:lnSpc>
                          <a:spcPct val="115000"/>
                        </a:lnSpc>
                        <a:spcBef>
                          <a:spcPts val="0"/>
                        </a:spcBef>
                        <a:spcAft>
                          <a:spcPts val="0"/>
                        </a:spcAft>
                        <a:buNone/>
                      </a:pPr>
                      <a:r>
                        <a:rPr lang="en-GB" sz="1400" u="none" strike="noStrike" cap="none"/>
                        <a:t>Forward Pass</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3"/>
                  </a:ext>
                </a:extLst>
              </a:tr>
              <a:tr h="243100">
                <a:tc>
                  <a:txBody>
                    <a:bodyPr/>
                    <a:lstStyle/>
                    <a:p>
                      <a:pPr marL="0" marR="0" lvl="0" indent="0" algn="l" rtl="0">
                        <a:lnSpc>
                          <a:spcPct val="115000"/>
                        </a:lnSpc>
                        <a:spcBef>
                          <a:spcPts val="0"/>
                        </a:spcBef>
                        <a:spcAft>
                          <a:spcPts val="0"/>
                        </a:spcAft>
                        <a:buNone/>
                      </a:pPr>
                      <a:r>
                        <a:rPr lang="en-GB" sz="1400" u="none" strike="noStrike" cap="none"/>
                        <a:t>Rollball past the mark</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4"/>
                  </a:ext>
                </a:extLst>
              </a:tr>
              <a:tr h="234925">
                <a:tc>
                  <a:txBody>
                    <a:bodyPr/>
                    <a:lstStyle/>
                    <a:p>
                      <a:pPr marL="0" marR="0" lvl="0" indent="0" algn="l" rtl="0">
                        <a:lnSpc>
                          <a:spcPct val="115000"/>
                        </a:lnSpc>
                        <a:spcBef>
                          <a:spcPts val="0"/>
                        </a:spcBef>
                        <a:spcAft>
                          <a:spcPts val="0"/>
                        </a:spcAft>
                        <a:buNone/>
                      </a:pPr>
                      <a:r>
                        <a:rPr lang="en-GB" sz="1400" u="none" strike="noStrike" cap="none"/>
                        <a:t>Obstruction</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5"/>
                  </a:ext>
                </a:extLst>
              </a:tr>
              <a:tr h="234925">
                <a:tc>
                  <a:txBody>
                    <a:bodyPr/>
                    <a:lstStyle/>
                    <a:p>
                      <a:pPr marL="0" marR="0" lvl="0" indent="0" algn="l" rtl="0">
                        <a:lnSpc>
                          <a:spcPct val="115000"/>
                        </a:lnSpc>
                        <a:spcBef>
                          <a:spcPts val="0"/>
                        </a:spcBef>
                        <a:spcAft>
                          <a:spcPts val="0"/>
                        </a:spcAft>
                        <a:buNone/>
                      </a:pPr>
                      <a:r>
                        <a:rPr lang="en-GB" sz="1400" u="none" strike="noStrike" cap="none"/>
                        <a:t>Over-physical touch</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6"/>
                  </a:ext>
                </a:extLst>
              </a:tr>
              <a:tr h="234925">
                <a:tc>
                  <a:txBody>
                    <a:bodyPr/>
                    <a:lstStyle/>
                    <a:p>
                      <a:pPr marL="0" marR="0" lvl="0" indent="0" algn="l" rtl="0">
                        <a:lnSpc>
                          <a:spcPct val="115000"/>
                        </a:lnSpc>
                        <a:spcBef>
                          <a:spcPts val="0"/>
                        </a:spcBef>
                        <a:spcAft>
                          <a:spcPts val="0"/>
                        </a:spcAft>
                        <a:buNone/>
                      </a:pPr>
                      <a:r>
                        <a:rPr lang="en-GB" sz="1400" u="none" strike="noStrike" cap="none" dirty="0"/>
                        <a:t>Phantom Touch</a:t>
                      </a:r>
                      <a:endParaRPr sz="1400" u="none" strike="noStrike" cap="none" dirty="0">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7"/>
                  </a:ext>
                </a:extLst>
              </a:tr>
              <a:tr h="234925">
                <a:tc>
                  <a:txBody>
                    <a:bodyPr/>
                    <a:lstStyle/>
                    <a:p>
                      <a:pPr marL="0" marR="0" lvl="0" indent="0" algn="l" rtl="0">
                        <a:lnSpc>
                          <a:spcPct val="115000"/>
                        </a:lnSpc>
                        <a:spcBef>
                          <a:spcPts val="0"/>
                        </a:spcBef>
                        <a:spcAft>
                          <a:spcPts val="0"/>
                        </a:spcAft>
                        <a:buNone/>
                      </a:pPr>
                      <a:r>
                        <a:rPr lang="en-GB" sz="1400" u="none" strike="noStrike" cap="none" dirty="0"/>
                        <a:t>Offside</a:t>
                      </a:r>
                      <a:endParaRPr sz="1400" u="none" strike="noStrike" cap="none" dirty="0">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8"/>
                  </a:ext>
                </a:extLst>
              </a:tr>
              <a:tr h="234925">
                <a:tc>
                  <a:txBody>
                    <a:bodyPr/>
                    <a:lstStyle/>
                    <a:p>
                      <a:pPr marL="0" marR="0" lvl="0" indent="0" algn="l" rtl="0">
                        <a:lnSpc>
                          <a:spcPct val="115000"/>
                        </a:lnSpc>
                        <a:spcBef>
                          <a:spcPts val="0"/>
                        </a:spcBef>
                        <a:spcAft>
                          <a:spcPts val="0"/>
                        </a:spcAft>
                        <a:buNone/>
                      </a:pPr>
                      <a:r>
                        <a:rPr lang="en-GB" sz="1400" u="none" strike="noStrike" cap="none"/>
                        <a:t>Voluntary Rollball</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9"/>
                  </a:ext>
                </a:extLst>
              </a:tr>
              <a:tr h="234925">
                <a:tc>
                  <a:txBody>
                    <a:bodyPr/>
                    <a:lstStyle/>
                    <a:p>
                      <a:pPr marL="0" marR="0" lvl="0" indent="0" algn="l" rtl="0">
                        <a:lnSpc>
                          <a:spcPct val="115000"/>
                        </a:lnSpc>
                        <a:spcBef>
                          <a:spcPts val="0"/>
                        </a:spcBef>
                        <a:spcAft>
                          <a:spcPts val="0"/>
                        </a:spcAft>
                        <a:buNone/>
                      </a:pPr>
                      <a:r>
                        <a:rPr lang="en-GB" sz="1400" u="none" strike="noStrike" cap="none"/>
                        <a:t>Misconduct (eg backchat)</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10"/>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8"/>
                                        </p:tgtEl>
                                        <p:attrNameLst>
                                          <p:attrName>style.visibility</p:attrName>
                                        </p:attrNameLst>
                                      </p:cBhvr>
                                      <p:to>
                                        <p:strVal val="visible"/>
                                      </p:to>
                                    </p:set>
                                    <p:animEffect transition="in" filter="fade">
                                      <p:cBhvr>
                                        <p:cTn id="7" dur="500"/>
                                        <p:tgtEl>
                                          <p:spTgt spid="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46"/>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CHAPTER 7</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INTERCHANGES</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pic>
        <p:nvPicPr>
          <p:cNvPr id="349" name="Google Shape;349;p47" descr="http://www.google.co.uk/url?sa=i&amp;source=images&amp;cd=&amp;ved=0CAUQjBw&amp;url=http%3A%2F%2Fwww-static4.spulsecdn.net%2Fpics%2F00%2F01%2F44%2F74%2F1447438_1_O.jpg&amp;ei=c8QqVYH9J4bgOJzHgNgF&amp;psig=AFQjCNHdjAA1eLzd2Xdwf4h7YBekPuMiZA&amp;ust=1428952563727128"/>
          <p:cNvPicPr preferRelativeResize="0"/>
          <p:nvPr/>
        </p:nvPicPr>
        <p:blipFill rotWithShape="1">
          <a:blip r:embed="rId3">
            <a:alphaModFix/>
          </a:blip>
          <a:srcRect/>
          <a:stretch/>
        </p:blipFill>
        <p:spPr>
          <a:xfrm>
            <a:off x="-324544" y="1966698"/>
            <a:ext cx="6937875" cy="4869160"/>
          </a:xfrm>
          <a:prstGeom prst="rect">
            <a:avLst/>
          </a:prstGeom>
          <a:noFill/>
          <a:ln>
            <a:noFill/>
          </a:ln>
        </p:spPr>
      </p:pic>
      <p:sp>
        <p:nvSpPr>
          <p:cNvPr id="350" name="Google Shape;350;p47"/>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Interchanges</a:t>
            </a:r>
            <a:endParaRPr/>
          </a:p>
        </p:txBody>
      </p:sp>
      <p:sp>
        <p:nvSpPr>
          <p:cNvPr id="351" name="Google Shape;351;p47"/>
          <p:cNvSpPr txBox="1">
            <a:spLocks noGrp="1"/>
          </p:cNvSpPr>
          <p:nvPr>
            <p:ph type="body" idx="1"/>
          </p:nvPr>
        </p:nvSpPr>
        <p:spPr>
          <a:xfrm>
            <a:off x="827584" y="1484784"/>
            <a:ext cx="7330008" cy="468052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520"/>
              <a:buFont typeface="Arial"/>
              <a:buNone/>
            </a:pPr>
            <a:r>
              <a:rPr lang="en-GB" sz="2800" b="0" i="0" u="none" strike="noStrike" cap="none">
                <a:solidFill>
                  <a:schemeClr val="dk1"/>
                </a:solidFill>
                <a:latin typeface="Calibri"/>
                <a:ea typeface="Calibri"/>
                <a:cs typeface="Calibri"/>
                <a:sym typeface="Calibri"/>
              </a:rPr>
              <a:t> Players need to sub on and off – so do refs!</a:t>
            </a:r>
            <a:endParaRPr/>
          </a:p>
        </p:txBody>
      </p:sp>
      <p:sp>
        <p:nvSpPr>
          <p:cNvPr id="352" name="Google Shape;352;p47"/>
          <p:cNvSpPr/>
          <p:nvPr/>
        </p:nvSpPr>
        <p:spPr>
          <a:xfrm>
            <a:off x="827584" y="2132856"/>
            <a:ext cx="8145253" cy="2664296"/>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2520"/>
              <a:buFont typeface="Calibri"/>
              <a:buNone/>
            </a:pPr>
            <a:r>
              <a:rPr lang="en-GB" sz="2800" b="0" i="0" u="none" strike="noStrike" cap="none" dirty="0">
                <a:solidFill>
                  <a:schemeClr val="lt1"/>
                </a:solidFill>
                <a:latin typeface="Calibri"/>
                <a:ea typeface="Calibri"/>
                <a:cs typeface="Calibri"/>
                <a:sym typeface="Calibri"/>
              </a:rPr>
              <a:t>Why?</a:t>
            </a:r>
            <a:endParaRPr dirty="0"/>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Share the workload</a:t>
            </a:r>
            <a:endParaRPr dirty="0"/>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Avoid tiredness/improve decision making ability</a:t>
            </a:r>
            <a:endParaRPr dirty="0"/>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Teamwork – touch is unique in not having separate set of  on/off field referees</a:t>
            </a:r>
            <a:endParaRPr dirty="0"/>
          </a:p>
          <a:p>
            <a:pPr marL="800100" marR="0" lvl="1" indent="-205740" algn="l" rtl="0">
              <a:lnSpc>
                <a:spcPct val="100000"/>
              </a:lnSpc>
              <a:spcBef>
                <a:spcPts val="0"/>
              </a:spcBef>
              <a:spcAft>
                <a:spcPts val="0"/>
              </a:spcAft>
              <a:buClr>
                <a:schemeClr val="lt1"/>
              </a:buClr>
              <a:buSzPts val="2160"/>
              <a:buFont typeface="Arial"/>
              <a:buNone/>
            </a:pPr>
            <a:endParaRPr sz="2400" b="0" i="0" u="none" strike="noStrike" cap="none" dirty="0">
              <a:solidFill>
                <a:srgbClr val="000000"/>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5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5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Google Shape;358;p48"/>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Interchanges</a:t>
            </a:r>
            <a:endParaRPr/>
          </a:p>
        </p:txBody>
      </p:sp>
      <p:pic>
        <p:nvPicPr>
          <p:cNvPr id="359" name="Google Shape;359;p48" descr="http://www.google.co.uk/url?sa=i&amp;source=images&amp;cd=&amp;ved=0CAUQjBw&amp;url=http%3A%2F%2Fi.istockimg.com%2Ffile_thumbview_approve%2F12764922%2F3%2Fstock-illustration-12764922-iso-icon-game-plan.jpg&amp;ei=gcYqVbmNOYjJPdDZgPgK&amp;psig=AFQjCNFDe0jA3SBprryPGtkiCqFlZUUG5Q&amp;ust=1428953090017062"/>
          <p:cNvPicPr preferRelativeResize="0"/>
          <p:nvPr/>
        </p:nvPicPr>
        <p:blipFill rotWithShape="1">
          <a:blip r:embed="rId3">
            <a:alphaModFix/>
          </a:blip>
          <a:srcRect/>
          <a:stretch/>
        </p:blipFill>
        <p:spPr>
          <a:xfrm>
            <a:off x="3982560" y="764704"/>
            <a:ext cx="5004854" cy="4715104"/>
          </a:xfrm>
          <a:prstGeom prst="rect">
            <a:avLst/>
          </a:prstGeom>
          <a:noFill/>
          <a:ln>
            <a:noFill/>
          </a:ln>
        </p:spPr>
      </p:pic>
      <p:sp>
        <p:nvSpPr>
          <p:cNvPr id="360" name="Google Shape;360;p48"/>
          <p:cNvSpPr/>
          <p:nvPr/>
        </p:nvSpPr>
        <p:spPr>
          <a:xfrm>
            <a:off x="819235" y="2132856"/>
            <a:ext cx="8145253" cy="223224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2520"/>
              <a:buFont typeface="Calibri"/>
              <a:buNone/>
            </a:pPr>
            <a:r>
              <a:rPr lang="en-GB" sz="2800" b="0" i="0" u="none" strike="noStrike" cap="none" dirty="0">
                <a:solidFill>
                  <a:schemeClr val="lt1"/>
                </a:solidFill>
                <a:latin typeface="Calibri"/>
                <a:ea typeface="Calibri"/>
                <a:cs typeface="Calibri"/>
                <a:sym typeface="Calibri"/>
              </a:rPr>
              <a:t>When?</a:t>
            </a:r>
            <a:endParaRPr dirty="0"/>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Score</a:t>
            </a:r>
            <a:endParaRPr dirty="0"/>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Change of possession</a:t>
            </a:r>
            <a:endParaRPr dirty="0"/>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Penalty</a:t>
            </a:r>
            <a:endParaRPr dirty="0"/>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Player subbing </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0">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60">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60">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6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p49"/>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Interchanges</a:t>
            </a:r>
            <a:endParaRPr/>
          </a:p>
        </p:txBody>
      </p:sp>
      <p:sp>
        <p:nvSpPr>
          <p:cNvPr id="368" name="Google Shape;368;p49"/>
          <p:cNvSpPr/>
          <p:nvPr/>
        </p:nvSpPr>
        <p:spPr>
          <a:xfrm>
            <a:off x="899592" y="1399848"/>
            <a:ext cx="7992888" cy="661000"/>
          </a:xfrm>
          <a:prstGeom prst="rect">
            <a:avLst/>
          </a:prstGeom>
          <a:solidFill>
            <a:srgbClr val="17365D">
              <a:alpha val="35686"/>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rgbClr val="000000"/>
                </a:solidFill>
                <a:latin typeface="Arial"/>
                <a:ea typeface="Arial"/>
                <a:cs typeface="Arial"/>
                <a:sym typeface="Arial"/>
              </a:rPr>
              <a:t>Where?</a:t>
            </a:r>
            <a:endParaRPr/>
          </a:p>
        </p:txBody>
      </p:sp>
      <p:grpSp>
        <p:nvGrpSpPr>
          <p:cNvPr id="8" name="Groupe 2"/>
          <p:cNvGrpSpPr>
            <a:grpSpLocks/>
          </p:cNvGrpSpPr>
          <p:nvPr/>
        </p:nvGrpSpPr>
        <p:grpSpPr bwMode="auto">
          <a:xfrm>
            <a:off x="1996739" y="2914442"/>
            <a:ext cx="4412688" cy="2419747"/>
            <a:chOff x="1331913" y="2927349"/>
            <a:chExt cx="5760000" cy="3600000"/>
          </a:xfrm>
        </p:grpSpPr>
        <p:sp>
          <p:nvSpPr>
            <p:cNvPr id="13" name="Rectangle 1"/>
            <p:cNvSpPr>
              <a:spLocks noChangeArrowheads="1"/>
            </p:cNvSpPr>
            <p:nvPr/>
          </p:nvSpPr>
          <p:spPr bwMode="auto">
            <a:xfrm>
              <a:off x="1331913" y="2927349"/>
              <a:ext cx="5760000" cy="3600000"/>
            </a:xfrm>
            <a:prstGeom prst="rect">
              <a:avLst/>
            </a:prstGeom>
            <a:solidFill>
              <a:srgbClr val="92D050"/>
            </a:solidFill>
            <a:ln w="28575" algn="ctr">
              <a:solidFill>
                <a:schemeClr val="tx1"/>
              </a:solidFill>
              <a:round/>
              <a:headEnd/>
              <a:tailEnd/>
            </a:ln>
          </p:spPr>
          <p:txBody>
            <a:bodyPr/>
            <a:lstStyle/>
            <a:p>
              <a:pPr algn="ctr"/>
              <a:endParaRPr lang="en-US" altLang="fr-FR"/>
            </a:p>
          </p:txBody>
        </p:sp>
        <p:sp>
          <p:nvSpPr>
            <p:cNvPr id="14" name="Rectangle 33"/>
            <p:cNvSpPr>
              <a:spLocks noChangeArrowheads="1"/>
            </p:cNvSpPr>
            <p:nvPr/>
          </p:nvSpPr>
          <p:spPr bwMode="auto">
            <a:xfrm>
              <a:off x="1691913" y="2927349"/>
              <a:ext cx="504000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5" name="Rectangle 34"/>
            <p:cNvSpPr>
              <a:spLocks noChangeArrowheads="1"/>
            </p:cNvSpPr>
            <p:nvPr/>
          </p:nvSpPr>
          <p:spPr bwMode="auto">
            <a:xfrm>
              <a:off x="2051913" y="2927349"/>
              <a:ext cx="432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6" name="Rectangle 35"/>
            <p:cNvSpPr>
              <a:spLocks noChangeArrowheads="1"/>
            </p:cNvSpPr>
            <p:nvPr/>
          </p:nvSpPr>
          <p:spPr bwMode="auto">
            <a:xfrm>
              <a:off x="3491913" y="2927349"/>
              <a:ext cx="144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7" name="Rectangle 36"/>
            <p:cNvSpPr>
              <a:spLocks noChangeArrowheads="1"/>
            </p:cNvSpPr>
            <p:nvPr/>
          </p:nvSpPr>
          <p:spPr bwMode="auto">
            <a:xfrm>
              <a:off x="4211913" y="2927349"/>
              <a:ext cx="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grpSp>
      <p:sp>
        <p:nvSpPr>
          <p:cNvPr id="11" name="Rectangle 40"/>
          <p:cNvSpPr>
            <a:spLocks noChangeArrowheads="1"/>
          </p:cNvSpPr>
          <p:nvPr/>
        </p:nvSpPr>
        <p:spPr bwMode="auto">
          <a:xfrm>
            <a:off x="3651496" y="5414150"/>
            <a:ext cx="1103172" cy="145185"/>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fr-FR" altLang="fr-FR" sz="1100" dirty="0">
              <a:solidFill>
                <a:schemeClr val="tx1"/>
              </a:solidFill>
            </a:endParaRPr>
          </a:p>
        </p:txBody>
      </p:sp>
      <p:sp>
        <p:nvSpPr>
          <p:cNvPr id="12" name="Rectangle 41"/>
          <p:cNvSpPr>
            <a:spLocks noChangeArrowheads="1"/>
          </p:cNvSpPr>
          <p:nvPr/>
        </p:nvSpPr>
        <p:spPr bwMode="auto">
          <a:xfrm>
            <a:off x="3651497" y="2682814"/>
            <a:ext cx="1103172" cy="145185"/>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sz="1100" dirty="0">
              <a:solidFill>
                <a:schemeClr val="tx1"/>
              </a:solidFill>
            </a:endParaRPr>
          </a:p>
        </p:txBody>
      </p:sp>
      <p:grpSp>
        <p:nvGrpSpPr>
          <p:cNvPr id="21" name="Groupe 20"/>
          <p:cNvGrpSpPr/>
          <p:nvPr/>
        </p:nvGrpSpPr>
        <p:grpSpPr>
          <a:xfrm>
            <a:off x="357165" y="2901988"/>
            <a:ext cx="5776470" cy="2438769"/>
            <a:chOff x="357165" y="2901988"/>
            <a:chExt cx="5776470" cy="2438769"/>
          </a:xfrm>
        </p:grpSpPr>
        <p:grpSp>
          <p:nvGrpSpPr>
            <p:cNvPr id="19" name="Groupe 18"/>
            <p:cNvGrpSpPr/>
            <p:nvPr/>
          </p:nvGrpSpPr>
          <p:grpSpPr>
            <a:xfrm>
              <a:off x="357165" y="2901988"/>
              <a:ext cx="5776470" cy="2438769"/>
              <a:chOff x="357165" y="2901988"/>
              <a:chExt cx="5776470" cy="2438769"/>
            </a:xfrm>
          </p:grpSpPr>
          <p:sp>
            <p:nvSpPr>
              <p:cNvPr id="6" name="Rectangle 5"/>
              <p:cNvSpPr/>
              <p:nvPr/>
            </p:nvSpPr>
            <p:spPr>
              <a:xfrm>
                <a:off x="2272533" y="2934011"/>
                <a:ext cx="3861102" cy="586468"/>
              </a:xfrm>
              <a:prstGeom prst="rect">
                <a:avLst/>
              </a:prstGeom>
              <a:pattFill prst="dkUpDiag">
                <a:fgClr>
                  <a:srgbClr val="C00000"/>
                </a:fgClr>
                <a:bgClr>
                  <a:schemeClr val="bg1"/>
                </a:bgClr>
              </a:pattFill>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cxnSp>
            <p:nvCxnSpPr>
              <p:cNvPr id="4" name="Connecteur droit avec flèche 3"/>
              <p:cNvCxnSpPr/>
              <p:nvPr/>
            </p:nvCxnSpPr>
            <p:spPr>
              <a:xfrm>
                <a:off x="1708030" y="2901988"/>
                <a:ext cx="8627" cy="61849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5" name="ZoneTexte 4"/>
              <p:cNvSpPr txBox="1"/>
              <p:nvPr/>
            </p:nvSpPr>
            <p:spPr>
              <a:xfrm>
                <a:off x="357165" y="2949623"/>
                <a:ext cx="1276911" cy="523220"/>
              </a:xfrm>
              <a:prstGeom prst="rect">
                <a:avLst/>
              </a:prstGeom>
              <a:noFill/>
            </p:spPr>
            <p:txBody>
              <a:bodyPr wrap="square" rtlCol="0">
                <a:spAutoFit/>
              </a:bodyPr>
              <a:lstStyle/>
              <a:p>
                <a:pPr algn="r"/>
                <a:r>
                  <a:rPr lang="fr-FR" dirty="0"/>
                  <a:t>10m</a:t>
                </a:r>
                <a:br>
                  <a:rPr lang="fr-FR" dirty="0"/>
                </a:br>
                <a:r>
                  <a:rPr lang="fr-FR" dirty="0" err="1"/>
                  <a:t>From</a:t>
                </a:r>
                <a:r>
                  <a:rPr lang="fr-FR" dirty="0"/>
                  <a:t> </a:t>
                </a:r>
                <a:r>
                  <a:rPr lang="fr-FR" dirty="0" err="1"/>
                  <a:t>sideline</a:t>
                </a:r>
                <a:endParaRPr lang="fr-FR" dirty="0"/>
              </a:p>
            </p:txBody>
          </p:sp>
          <p:sp>
            <p:nvSpPr>
              <p:cNvPr id="23" name="Rectangle 22"/>
              <p:cNvSpPr/>
              <p:nvPr/>
            </p:nvSpPr>
            <p:spPr>
              <a:xfrm>
                <a:off x="2272532" y="4754289"/>
                <a:ext cx="3861102" cy="586468"/>
              </a:xfrm>
              <a:prstGeom prst="rect">
                <a:avLst/>
              </a:prstGeom>
              <a:pattFill prst="dkUpDiag">
                <a:fgClr>
                  <a:srgbClr val="C00000"/>
                </a:fgClr>
                <a:bgClr>
                  <a:schemeClr val="bg1"/>
                </a:bgClr>
              </a:pattFill>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grpSp>
        <p:sp>
          <p:nvSpPr>
            <p:cNvPr id="20" name="ZoneTexte 19"/>
            <p:cNvSpPr txBox="1"/>
            <p:nvPr/>
          </p:nvSpPr>
          <p:spPr>
            <a:xfrm>
              <a:off x="2831482" y="2980400"/>
              <a:ext cx="2743200" cy="461665"/>
            </a:xfrm>
            <a:prstGeom prst="rect">
              <a:avLst/>
            </a:prstGeom>
            <a:noFill/>
          </p:spPr>
          <p:txBody>
            <a:bodyPr wrap="square" rtlCol="0">
              <a:spAutoFit/>
            </a:bodyPr>
            <a:lstStyle/>
            <a:p>
              <a:pPr algn="ctr"/>
              <a:r>
                <a:rPr lang="fr-FR" sz="2400" b="1" dirty="0" err="1">
                  <a:solidFill>
                    <a:schemeClr val="accent2"/>
                  </a:solidFill>
                </a:rPr>
                <a:t>Interchange</a:t>
              </a:r>
              <a:r>
                <a:rPr lang="fr-FR" sz="2400" b="1" dirty="0">
                  <a:solidFill>
                    <a:schemeClr val="accent2"/>
                  </a:solidFill>
                </a:rPr>
                <a:t> area</a:t>
              </a:r>
            </a:p>
          </p:txBody>
        </p:sp>
        <p:sp>
          <p:nvSpPr>
            <p:cNvPr id="26" name="ZoneTexte 25"/>
            <p:cNvSpPr txBox="1"/>
            <p:nvPr/>
          </p:nvSpPr>
          <p:spPr>
            <a:xfrm>
              <a:off x="2831482" y="4842395"/>
              <a:ext cx="2743200" cy="461665"/>
            </a:xfrm>
            <a:prstGeom prst="rect">
              <a:avLst/>
            </a:prstGeom>
            <a:noFill/>
          </p:spPr>
          <p:txBody>
            <a:bodyPr wrap="square" rtlCol="0">
              <a:spAutoFit/>
            </a:bodyPr>
            <a:lstStyle/>
            <a:p>
              <a:pPr algn="ctr"/>
              <a:r>
                <a:rPr lang="fr-FR" sz="2400" b="1" dirty="0" err="1">
                  <a:solidFill>
                    <a:schemeClr val="accent2"/>
                  </a:solidFill>
                </a:rPr>
                <a:t>Interchange</a:t>
              </a:r>
              <a:r>
                <a:rPr lang="fr-FR" sz="2400" b="1" dirty="0">
                  <a:solidFill>
                    <a:schemeClr val="accent2"/>
                  </a:solidFill>
                </a:rPr>
                <a:t> area</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Google Shape;373;p50"/>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Arial"/>
              <a:buNone/>
            </a:pPr>
            <a:r>
              <a:rPr lang="en-GB" sz="4410" b="1" i="0" u="none" strike="noStrike" cap="none">
                <a:solidFill>
                  <a:schemeClr val="dk1"/>
                </a:solidFill>
                <a:latin typeface="Arial"/>
                <a:ea typeface="Arial"/>
                <a:cs typeface="Arial"/>
                <a:sym typeface="Arial"/>
              </a:rPr>
              <a:t>MODULE 8</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SCORING</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79" name="Google Shape;379;p51"/>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Scoring</a:t>
            </a:r>
            <a:endParaRPr/>
          </a:p>
        </p:txBody>
      </p:sp>
      <p:pic>
        <p:nvPicPr>
          <p:cNvPr id="380" name="Google Shape;380;p51" descr="http://www.englandtouch.org.uk/wp/wp-content/uploads/Clipboard02.png"/>
          <p:cNvPicPr preferRelativeResize="0"/>
          <p:nvPr/>
        </p:nvPicPr>
        <p:blipFill rotWithShape="1">
          <a:blip r:embed="rId3">
            <a:alphaModFix/>
          </a:blip>
          <a:srcRect/>
          <a:stretch/>
        </p:blipFill>
        <p:spPr>
          <a:xfrm>
            <a:off x="-36512" y="2636912"/>
            <a:ext cx="7174038" cy="4770736"/>
          </a:xfrm>
          <a:prstGeom prst="rect">
            <a:avLst/>
          </a:prstGeom>
          <a:noFill/>
          <a:ln>
            <a:noFill/>
          </a:ln>
        </p:spPr>
      </p:pic>
      <p:sp>
        <p:nvSpPr>
          <p:cNvPr id="381" name="Google Shape;381;p51"/>
          <p:cNvSpPr/>
          <p:nvPr/>
        </p:nvSpPr>
        <p:spPr>
          <a:xfrm>
            <a:off x="827584" y="1844824"/>
            <a:ext cx="8145253" cy="2664296"/>
          </a:xfrm>
          <a:prstGeom prst="rect">
            <a:avLst/>
          </a:prstGeom>
          <a:solidFill>
            <a:srgbClr val="17365D">
              <a:alpha val="53725"/>
            </a:srgbClr>
          </a:solidFill>
          <a:ln>
            <a:noFill/>
          </a:ln>
        </p:spPr>
        <p:txBody>
          <a:bodyPr spcFirstLastPara="1" wrap="square" lIns="91425" tIns="45700" rIns="91425" bIns="45700" anchor="ctr" anchorCtr="0">
            <a:noAutofit/>
          </a:bodyPr>
          <a:lstStyle/>
          <a:p>
            <a:pPr marL="800100" marR="0" lvl="1" indent="-342900" algn="l" rtl="0">
              <a:spcBef>
                <a:spcPts val="0"/>
              </a:spcBef>
              <a:spcAft>
                <a:spcPts val="0"/>
              </a:spcAft>
              <a:buClr>
                <a:schemeClr val="lt1"/>
              </a:buClr>
              <a:buSzPts val="2160"/>
              <a:buFont typeface="Arial"/>
              <a:buChar char="•"/>
            </a:pPr>
            <a:r>
              <a:rPr lang="en-GB" sz="2400" b="0" i="0" u="none" strike="noStrike" cap="none" dirty="0">
                <a:solidFill>
                  <a:schemeClr val="lt1"/>
                </a:solidFill>
                <a:latin typeface="Arial"/>
                <a:ea typeface="Arial"/>
                <a:cs typeface="Arial"/>
                <a:sym typeface="Arial"/>
              </a:rPr>
              <a:t>A try is scored when the ball is placed on the ground within the try area in a controlled manner</a:t>
            </a:r>
            <a:endParaRPr dirty="0"/>
          </a:p>
          <a:p>
            <a:pPr marL="800100" marR="0" lvl="1" indent="-205740" algn="l" rtl="0">
              <a:spcBef>
                <a:spcPts val="0"/>
              </a:spcBef>
              <a:spcAft>
                <a:spcPts val="0"/>
              </a:spcAft>
              <a:buClr>
                <a:schemeClr val="dk1"/>
              </a:buClr>
              <a:buSzPts val="2160"/>
              <a:buFont typeface="Arial"/>
              <a:buNone/>
            </a:pPr>
            <a:endParaRPr sz="2400" b="0" i="0" u="none" strike="noStrike" cap="none" dirty="0">
              <a:solidFill>
                <a:schemeClr val="lt1"/>
              </a:solidFill>
              <a:latin typeface="Calibri"/>
              <a:ea typeface="Calibri"/>
              <a:cs typeface="Calibri"/>
              <a:sym typeface="Calibri"/>
            </a:endParaRPr>
          </a:p>
          <a:p>
            <a:pPr marL="800100" marR="0" lvl="1" indent="-342900" algn="l" rtl="0">
              <a:spcBef>
                <a:spcPts val="0"/>
              </a:spcBef>
              <a:spcAft>
                <a:spcPts val="0"/>
              </a:spcAft>
              <a:buClr>
                <a:schemeClr val="lt1"/>
              </a:buClr>
              <a:buSzPts val="2160"/>
              <a:buFont typeface="Arial"/>
              <a:buChar char="•"/>
            </a:pPr>
            <a:r>
              <a:rPr lang="en-GB" sz="2400" b="0" i="0" u="none" strike="noStrike" cap="none" dirty="0">
                <a:solidFill>
                  <a:schemeClr val="lt1"/>
                </a:solidFill>
                <a:latin typeface="Arial"/>
                <a:ea typeface="Arial"/>
                <a:cs typeface="Arial"/>
                <a:sym typeface="Arial"/>
              </a:rPr>
              <a:t> A try is worth 1 point.</a:t>
            </a:r>
            <a:endParaRPr dirty="0"/>
          </a:p>
          <a:p>
            <a:pPr marL="800100" marR="0" lvl="1" indent="-205740" algn="l" rtl="0">
              <a:spcBef>
                <a:spcPts val="0"/>
              </a:spcBef>
              <a:spcAft>
                <a:spcPts val="0"/>
              </a:spcAft>
              <a:buClr>
                <a:schemeClr val="dk1"/>
              </a:buClr>
              <a:buSzPts val="2160"/>
              <a:buFont typeface="Arial"/>
              <a:buNone/>
            </a:pPr>
            <a:endParaRPr sz="2400" b="0" i="0" u="none" strike="noStrike" cap="none" dirty="0">
              <a:solidFill>
                <a:schemeClr val="lt1"/>
              </a:solidFill>
              <a:latin typeface="Calibri"/>
              <a:ea typeface="Calibri"/>
              <a:cs typeface="Calibri"/>
              <a:sym typeface="Calibri"/>
            </a:endParaRPr>
          </a:p>
          <a:p>
            <a:pPr marL="800100" marR="0" lvl="1" indent="-342900" algn="l" rtl="0">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Half cannot score (turnover)</a:t>
            </a:r>
            <a:endParaRPr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pic>
        <p:nvPicPr>
          <p:cNvPr id="388" name="Google Shape;388;p52" descr="https://encrypted-tbn2.gstatic.com/images?q=tbn:ANd9GcTK5r2dEQ94RbMPS_teR5AzZn99M8buhVMcMk6IyuSm1QxdqJUg"/>
          <p:cNvPicPr preferRelativeResize="0"/>
          <p:nvPr/>
        </p:nvPicPr>
        <p:blipFill rotWithShape="1">
          <a:blip r:embed="rId3">
            <a:alphaModFix/>
          </a:blip>
          <a:srcRect/>
          <a:stretch/>
        </p:blipFill>
        <p:spPr>
          <a:xfrm>
            <a:off x="5131893" y="3933056"/>
            <a:ext cx="2410372" cy="1728192"/>
          </a:xfrm>
          <a:prstGeom prst="rect">
            <a:avLst/>
          </a:prstGeom>
          <a:noFill/>
          <a:ln>
            <a:noFill/>
          </a:ln>
        </p:spPr>
      </p:pic>
      <p:sp>
        <p:nvSpPr>
          <p:cNvPr id="389" name="Google Shape;389;p52"/>
          <p:cNvSpPr txBox="1"/>
          <p:nvPr/>
        </p:nvSpPr>
        <p:spPr>
          <a:xfrm>
            <a:off x="806896" y="591270"/>
            <a:ext cx="8229600" cy="1079524"/>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4960"/>
              <a:buFont typeface="Calibri"/>
              <a:buNone/>
            </a:pPr>
            <a:r>
              <a:rPr lang="en-GB" sz="4960" b="1">
                <a:solidFill>
                  <a:schemeClr val="dk1"/>
                </a:solidFill>
                <a:latin typeface="Calibri"/>
                <a:ea typeface="Calibri"/>
                <a:cs typeface="Calibri"/>
                <a:sym typeface="Calibri"/>
              </a:rPr>
              <a:t>Defence Policy </a:t>
            </a:r>
            <a:endParaRPr/>
          </a:p>
          <a:p>
            <a:pPr marL="0" marR="0" lvl="0" indent="0" algn="l" rtl="0">
              <a:lnSpc>
                <a:spcPct val="80000"/>
              </a:lnSpc>
              <a:spcBef>
                <a:spcPts val="0"/>
              </a:spcBef>
              <a:spcAft>
                <a:spcPts val="0"/>
              </a:spcAft>
              <a:buClr>
                <a:schemeClr val="dk1"/>
              </a:buClr>
              <a:buSzPts val="2790"/>
              <a:buFont typeface="Calibri"/>
              <a:buNone/>
            </a:pPr>
            <a:r>
              <a:rPr lang="en-GB" sz="2790" b="1">
                <a:solidFill>
                  <a:schemeClr val="dk1"/>
                </a:solidFill>
                <a:latin typeface="Calibri"/>
                <a:ea typeface="Calibri"/>
                <a:cs typeface="Calibri"/>
                <a:sym typeface="Calibri"/>
              </a:rPr>
              <a:t>(aka Mexican Standoff)</a:t>
            </a:r>
            <a:endParaRPr/>
          </a:p>
        </p:txBody>
      </p:sp>
      <p:sp>
        <p:nvSpPr>
          <p:cNvPr id="390" name="Google Shape;390;p52"/>
          <p:cNvSpPr/>
          <p:nvPr/>
        </p:nvSpPr>
        <p:spPr>
          <a:xfrm>
            <a:off x="643141" y="1644522"/>
            <a:ext cx="8145253" cy="1510959"/>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000" b="1" dirty="0">
                <a:solidFill>
                  <a:schemeClr val="lt1"/>
                </a:solidFill>
                <a:latin typeface="Arial"/>
                <a:ea typeface="Arial"/>
                <a:cs typeface="Arial"/>
                <a:sym typeface="Arial"/>
              </a:rPr>
              <a:t>When the defending team is defending inside their own 7m line and the attacking team takes ball back outside the 7m line, the defending team must move forward and continue moving forward until a touch is </a:t>
            </a:r>
            <a:r>
              <a:rPr lang="en-GB" sz="2000" b="1" u="sng" dirty="0">
                <a:solidFill>
                  <a:schemeClr val="lt1"/>
                </a:solidFill>
                <a:latin typeface="Arial"/>
                <a:ea typeface="Arial"/>
                <a:cs typeface="Arial"/>
                <a:sym typeface="Arial"/>
              </a:rPr>
              <a:t>imminent</a:t>
            </a:r>
            <a:r>
              <a:rPr lang="en-GB" sz="2000" b="1" dirty="0">
                <a:solidFill>
                  <a:schemeClr val="lt1"/>
                </a:solidFill>
                <a:latin typeface="Arial"/>
                <a:ea typeface="Arial"/>
                <a:cs typeface="Arial"/>
                <a:sym typeface="Arial"/>
              </a:rPr>
              <a:t>.</a:t>
            </a:r>
            <a:endParaRPr sz="1600" dirty="0">
              <a:solidFill>
                <a:schemeClr val="lt1"/>
              </a:solidFill>
              <a:latin typeface="Arial"/>
              <a:ea typeface="Arial"/>
              <a:cs typeface="Arial"/>
              <a:sym typeface="Arial"/>
            </a:endParaRPr>
          </a:p>
        </p:txBody>
      </p:sp>
      <p:pic>
        <p:nvPicPr>
          <p:cNvPr id="2" name="Image 1">
            <a:extLst>
              <a:ext uri="{FF2B5EF4-FFF2-40B4-BE49-F238E27FC236}">
                <a16:creationId xmlns:a16="http://schemas.microsoft.com/office/drawing/2014/main" id="{E2AD17F2-4DBC-42A1-9FC7-66BF3B7A29E2}"/>
              </a:ext>
            </a:extLst>
          </p:cNvPr>
          <p:cNvPicPr>
            <a:picLocks noChangeAspect="1"/>
          </p:cNvPicPr>
          <p:nvPr/>
        </p:nvPicPr>
        <p:blipFill>
          <a:blip r:embed="rId4"/>
          <a:stretch>
            <a:fillRect/>
          </a:stretch>
        </p:blipFill>
        <p:spPr>
          <a:xfrm>
            <a:off x="643141" y="3229620"/>
            <a:ext cx="3390180" cy="356420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Google Shape;395;p53"/>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Arial"/>
              <a:buNone/>
            </a:pPr>
            <a:r>
              <a:rPr lang="en-GB" sz="4410" b="1" i="0" u="none" strike="noStrike" cap="none">
                <a:solidFill>
                  <a:schemeClr val="dk1"/>
                </a:solidFill>
                <a:latin typeface="Arial"/>
                <a:ea typeface="Arial"/>
                <a:cs typeface="Arial"/>
                <a:sym typeface="Arial"/>
              </a:rPr>
              <a:t>MODULE 9</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REFEREE POSITIONING</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18"/>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1</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GAME OVERVIEW</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pic>
        <p:nvPicPr>
          <p:cNvPr id="401" name="Google Shape;401;p54"/>
          <p:cNvPicPr preferRelativeResize="0"/>
          <p:nvPr/>
        </p:nvPicPr>
        <p:blipFill rotWithShape="1">
          <a:blip r:embed="rId3">
            <a:alphaModFix/>
          </a:blip>
          <a:srcRect/>
          <a:stretch/>
        </p:blipFill>
        <p:spPr>
          <a:xfrm>
            <a:off x="3619769" y="1517620"/>
            <a:ext cx="5334449" cy="2723446"/>
          </a:xfrm>
          <a:prstGeom prst="rect">
            <a:avLst/>
          </a:prstGeom>
          <a:noFill/>
          <a:ln>
            <a:noFill/>
          </a:ln>
        </p:spPr>
      </p:pic>
      <p:sp>
        <p:nvSpPr>
          <p:cNvPr id="402" name="Google Shape;402;p54"/>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Positioning</a:t>
            </a:r>
            <a:endParaRPr/>
          </a:p>
        </p:txBody>
      </p:sp>
      <p:sp>
        <p:nvSpPr>
          <p:cNvPr id="403" name="Google Shape;403;p54"/>
          <p:cNvSpPr/>
          <p:nvPr/>
        </p:nvSpPr>
        <p:spPr>
          <a:xfrm>
            <a:off x="3619770" y="1576769"/>
            <a:ext cx="5334448" cy="2664296"/>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1" algn="l" rtl="0">
              <a:spcBef>
                <a:spcPts val="0"/>
              </a:spcBef>
              <a:spcAft>
                <a:spcPts val="0"/>
              </a:spcAft>
              <a:buClr>
                <a:schemeClr val="lt1"/>
              </a:buClr>
              <a:buSzPts val="2160"/>
            </a:pPr>
            <a:r>
              <a:rPr lang="en-GB" sz="2400" b="0" i="0" u="none" strike="noStrike" cap="none" dirty="0">
                <a:solidFill>
                  <a:schemeClr val="lt1"/>
                </a:solidFill>
                <a:latin typeface="Arial"/>
                <a:ea typeface="Arial"/>
                <a:cs typeface="Arial"/>
                <a:sym typeface="Arial"/>
              </a:rPr>
              <a:t>There are three situations where referee positioning is </a:t>
            </a:r>
            <a:r>
              <a:rPr lang="en-GB" sz="2400" b="0" i="0" u="sng" strike="noStrike" cap="none" dirty="0">
                <a:solidFill>
                  <a:schemeClr val="lt1"/>
                </a:solidFill>
                <a:latin typeface="Arial"/>
                <a:ea typeface="Arial"/>
                <a:cs typeface="Arial"/>
                <a:sym typeface="Arial"/>
              </a:rPr>
              <a:t>critical</a:t>
            </a:r>
            <a:r>
              <a:rPr lang="en-GB" sz="2400" b="0" i="0" u="none" strike="noStrike" cap="none" dirty="0">
                <a:solidFill>
                  <a:schemeClr val="lt1"/>
                </a:solidFill>
                <a:latin typeface="Arial"/>
                <a:ea typeface="Arial"/>
                <a:cs typeface="Arial"/>
                <a:sym typeface="Arial"/>
              </a:rPr>
              <a:t> to a positive game outcome</a:t>
            </a:r>
            <a:endParaRPr dirty="0"/>
          </a:p>
          <a:p>
            <a:pPr marL="800100" marR="0" lvl="1" indent="-205740" algn="l" rtl="0">
              <a:spcBef>
                <a:spcPts val="0"/>
              </a:spcBef>
              <a:spcAft>
                <a:spcPts val="0"/>
              </a:spcAft>
              <a:buClr>
                <a:schemeClr val="dk1"/>
              </a:buClr>
              <a:buSzPts val="2160"/>
              <a:buFont typeface="Arial"/>
              <a:buNone/>
            </a:pPr>
            <a:endParaRPr sz="2400" b="0" i="0" u="none" strike="noStrike" cap="none" dirty="0">
              <a:solidFill>
                <a:schemeClr val="lt1"/>
              </a:solidFill>
              <a:latin typeface="Calibri"/>
              <a:ea typeface="Calibri"/>
              <a:cs typeface="Calibri"/>
              <a:sym typeface="Calibri"/>
            </a:endParaRPr>
          </a:p>
          <a:p>
            <a:pPr marL="914400" lvl="5" indent="-457200">
              <a:buClr>
                <a:schemeClr val="lt1"/>
              </a:buClr>
              <a:buSzPts val="2160"/>
              <a:buFont typeface="Calibri"/>
              <a:buAutoNum type="arabicPeriod"/>
            </a:pPr>
            <a:r>
              <a:rPr lang="en-GB" sz="2400" b="0" i="0" u="none" strike="noStrike" cap="none" dirty="0">
                <a:solidFill>
                  <a:schemeClr val="lt1"/>
                </a:solidFill>
                <a:latin typeface="Calibri"/>
                <a:ea typeface="Calibri"/>
                <a:cs typeface="Calibri"/>
                <a:sym typeface="Calibri"/>
              </a:rPr>
              <a:t>7m onside line (set and control)</a:t>
            </a:r>
            <a:endParaRPr dirty="0"/>
          </a:p>
          <a:p>
            <a:pPr marL="914400" lvl="5" indent="-457200">
              <a:buClr>
                <a:schemeClr val="lt1"/>
              </a:buClr>
              <a:buSzPts val="2160"/>
              <a:buFont typeface="Calibri"/>
              <a:buAutoNum type="arabicPeriod"/>
            </a:pPr>
            <a:r>
              <a:rPr lang="en-GB" sz="2400" b="0" i="0" u="none" strike="noStrike" cap="none" dirty="0">
                <a:solidFill>
                  <a:schemeClr val="lt1"/>
                </a:solidFill>
                <a:latin typeface="Calibri"/>
                <a:ea typeface="Calibri"/>
                <a:cs typeface="Calibri"/>
                <a:sym typeface="Calibri"/>
              </a:rPr>
              <a:t>Try line</a:t>
            </a:r>
            <a:endParaRPr sz="2400" b="0" i="0" u="none" strike="noStrike" cap="none" dirty="0">
              <a:solidFill>
                <a:schemeClr val="lt1"/>
              </a:solidFill>
              <a:latin typeface="Calibri"/>
              <a:ea typeface="Calibri"/>
              <a:cs typeface="Calibri"/>
              <a:sym typeface="Calibri"/>
            </a:endParaRPr>
          </a:p>
          <a:p>
            <a:pPr marL="914400" lvl="5" indent="-457200">
              <a:buClr>
                <a:schemeClr val="lt1"/>
              </a:buClr>
              <a:buSzPts val="2160"/>
              <a:buFont typeface="Calibri"/>
              <a:buAutoNum type="arabicPeriod"/>
            </a:pPr>
            <a:r>
              <a:rPr lang="en-GB" sz="2400" b="0" i="0" u="none" strike="noStrike" cap="none" dirty="0" err="1">
                <a:solidFill>
                  <a:schemeClr val="lt1"/>
                </a:solidFill>
                <a:latin typeface="Calibri"/>
                <a:ea typeface="Calibri"/>
                <a:cs typeface="Calibri"/>
                <a:sym typeface="Calibri"/>
              </a:rPr>
              <a:t>Sideline</a:t>
            </a:r>
            <a:endParaRPr sz="2400" b="0" i="0" u="none" strike="noStrike" cap="none" dirty="0">
              <a:solidFill>
                <a:schemeClr val="lt1"/>
              </a:solidFill>
              <a:latin typeface="Calibri"/>
              <a:ea typeface="Calibri"/>
              <a:cs typeface="Calibri"/>
              <a:sym typeface="Calibri"/>
            </a:endParaRPr>
          </a:p>
        </p:txBody>
      </p:sp>
      <p:grpSp>
        <p:nvGrpSpPr>
          <p:cNvPr id="5" name="Groupe 4"/>
          <p:cNvGrpSpPr>
            <a:grpSpLocks/>
          </p:cNvGrpSpPr>
          <p:nvPr/>
        </p:nvGrpSpPr>
        <p:grpSpPr bwMode="auto">
          <a:xfrm rot="5400000">
            <a:off x="-306239" y="2186797"/>
            <a:ext cx="4281054" cy="3336073"/>
            <a:chOff x="1764248" y="2220297"/>
            <a:chExt cx="5760000" cy="4279570"/>
          </a:xfrm>
        </p:grpSpPr>
        <p:grpSp>
          <p:nvGrpSpPr>
            <p:cNvPr id="6" name="Groupe 2"/>
            <p:cNvGrpSpPr>
              <a:grpSpLocks/>
            </p:cNvGrpSpPr>
            <p:nvPr/>
          </p:nvGrpSpPr>
          <p:grpSpPr bwMode="auto">
            <a:xfrm>
              <a:off x="1764248" y="2564904"/>
              <a:ext cx="5760000" cy="3600000"/>
              <a:chOff x="1331913" y="2927349"/>
              <a:chExt cx="5760000" cy="3600000"/>
            </a:xfrm>
          </p:grpSpPr>
          <p:sp>
            <p:nvSpPr>
              <p:cNvPr id="11" name="Rectangle 1"/>
              <p:cNvSpPr>
                <a:spLocks noChangeArrowheads="1"/>
              </p:cNvSpPr>
              <p:nvPr/>
            </p:nvSpPr>
            <p:spPr bwMode="auto">
              <a:xfrm>
                <a:off x="1331913" y="2927349"/>
                <a:ext cx="5760000" cy="3600000"/>
              </a:xfrm>
              <a:prstGeom prst="rect">
                <a:avLst/>
              </a:prstGeom>
              <a:solidFill>
                <a:srgbClr val="92D050"/>
              </a:solidFill>
              <a:ln w="28575" algn="ctr">
                <a:solidFill>
                  <a:schemeClr val="tx1"/>
                </a:solidFill>
                <a:round/>
                <a:headEnd/>
                <a:tailEnd/>
              </a:ln>
            </p:spPr>
            <p:txBody>
              <a:bodyPr/>
              <a:lstStyle/>
              <a:p>
                <a:pPr algn="ctr"/>
                <a:endParaRPr lang="en-US" altLang="fr-FR"/>
              </a:p>
            </p:txBody>
          </p:sp>
          <p:sp>
            <p:nvSpPr>
              <p:cNvPr id="12" name="Rectangle 33"/>
              <p:cNvSpPr>
                <a:spLocks noChangeArrowheads="1"/>
              </p:cNvSpPr>
              <p:nvPr/>
            </p:nvSpPr>
            <p:spPr bwMode="auto">
              <a:xfrm>
                <a:off x="1691913" y="2927349"/>
                <a:ext cx="504000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3" name="Rectangle 34"/>
              <p:cNvSpPr>
                <a:spLocks noChangeArrowheads="1"/>
              </p:cNvSpPr>
              <p:nvPr/>
            </p:nvSpPr>
            <p:spPr bwMode="auto">
              <a:xfrm>
                <a:off x="2051913" y="2927349"/>
                <a:ext cx="432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4" name="Rectangle 35"/>
              <p:cNvSpPr>
                <a:spLocks noChangeArrowheads="1"/>
              </p:cNvSpPr>
              <p:nvPr/>
            </p:nvSpPr>
            <p:spPr bwMode="auto">
              <a:xfrm>
                <a:off x="3491913" y="2927349"/>
                <a:ext cx="144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5" name="Rectangle 36"/>
              <p:cNvSpPr>
                <a:spLocks noChangeArrowheads="1"/>
              </p:cNvSpPr>
              <p:nvPr/>
            </p:nvSpPr>
            <p:spPr bwMode="auto">
              <a:xfrm>
                <a:off x="4211913" y="2927349"/>
                <a:ext cx="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grpSp>
        <p:sp>
          <p:nvSpPr>
            <p:cNvPr id="9" name="Rectangle 40"/>
            <p:cNvSpPr>
              <a:spLocks noChangeArrowheads="1"/>
            </p:cNvSpPr>
            <p:nvPr/>
          </p:nvSpPr>
          <p:spPr bwMode="auto">
            <a:xfrm>
              <a:off x="3924247" y="628386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fr-FR" altLang="fr-FR" sz="1100" dirty="0">
                <a:solidFill>
                  <a:schemeClr val="tx1"/>
                </a:solidFill>
              </a:endParaRPr>
            </a:p>
          </p:txBody>
        </p:sp>
        <p:sp>
          <p:nvSpPr>
            <p:cNvPr id="10" name="Rectangle 41"/>
            <p:cNvSpPr>
              <a:spLocks noChangeArrowheads="1"/>
            </p:cNvSpPr>
            <p:nvPr/>
          </p:nvSpPr>
          <p:spPr bwMode="auto">
            <a:xfrm>
              <a:off x="3924248" y="222029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sz="1100" dirty="0">
                <a:solidFill>
                  <a:schemeClr val="tx1"/>
                </a:solidFill>
              </a:endParaRPr>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p55"/>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Arial"/>
              <a:buNone/>
            </a:pPr>
            <a:r>
              <a:rPr lang="en-GB" sz="4410" b="1" i="0" u="none" strike="noStrike" cap="none">
                <a:solidFill>
                  <a:schemeClr val="dk1"/>
                </a:solidFill>
                <a:latin typeface="Arial"/>
                <a:ea typeface="Arial"/>
                <a:cs typeface="Arial"/>
                <a:sym typeface="Arial"/>
              </a:rPr>
              <a:t>MODULE 10</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COMMUNICATION</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sp>
        <p:nvSpPr>
          <p:cNvPr id="413" name="Google Shape;413;p56"/>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OVERVIEW</a:t>
            </a:r>
            <a:endParaRPr/>
          </a:p>
        </p:txBody>
      </p:sp>
      <p:sp>
        <p:nvSpPr>
          <p:cNvPr id="414" name="Google Shape;414;p56"/>
          <p:cNvSpPr txBox="1">
            <a:spLocks noGrp="1"/>
          </p:cNvSpPr>
          <p:nvPr>
            <p:ph type="body" idx="1"/>
          </p:nvPr>
        </p:nvSpPr>
        <p:spPr>
          <a:xfrm>
            <a:off x="827584" y="1484784"/>
            <a:ext cx="7330008" cy="468052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50000"/>
              </a:lnSpc>
              <a:spcBef>
                <a:spcPts val="0"/>
              </a:spcBef>
              <a:spcAft>
                <a:spcPts val="0"/>
              </a:spcAft>
              <a:buClr>
                <a:schemeClr val="dk1"/>
              </a:buClr>
              <a:buSzPts val="2520"/>
              <a:buFont typeface="Arial"/>
              <a:buChar char="•"/>
            </a:pPr>
            <a:r>
              <a:rPr lang="en-GB" sz="2800" b="0" i="1" u="none" strike="noStrike" cap="none">
                <a:solidFill>
                  <a:schemeClr val="dk1"/>
                </a:solidFill>
                <a:latin typeface="Calibri"/>
                <a:ea typeface="Calibri"/>
                <a:cs typeface="Calibri"/>
                <a:sym typeface="Calibri"/>
              </a:rPr>
              <a:t>Definitions</a:t>
            </a:r>
            <a:endParaRPr/>
          </a:p>
          <a:p>
            <a:pPr marL="342900" marR="0" lvl="0" indent="-342900" algn="l" rtl="0">
              <a:lnSpc>
                <a:spcPct val="150000"/>
              </a:lnSpc>
              <a:spcBef>
                <a:spcPts val="560"/>
              </a:spcBef>
              <a:spcAft>
                <a:spcPts val="0"/>
              </a:spcAft>
              <a:buClr>
                <a:schemeClr val="dk1"/>
              </a:buClr>
              <a:buSzPts val="2520"/>
              <a:buFont typeface="Arial"/>
              <a:buChar char="•"/>
            </a:pPr>
            <a:r>
              <a:rPr lang="en-GB" sz="2800" b="0" i="1" u="none" strike="noStrike" cap="none">
                <a:solidFill>
                  <a:schemeClr val="dk1"/>
                </a:solidFill>
                <a:latin typeface="Calibri"/>
                <a:ea typeface="Calibri"/>
                <a:cs typeface="Calibri"/>
                <a:sym typeface="Calibri"/>
              </a:rPr>
              <a:t>Different types of communication</a:t>
            </a:r>
            <a:endParaRPr/>
          </a:p>
          <a:p>
            <a:pPr marL="342900" marR="0" lvl="0" indent="-342900" algn="l" rtl="0">
              <a:lnSpc>
                <a:spcPct val="150000"/>
              </a:lnSpc>
              <a:spcBef>
                <a:spcPts val="560"/>
              </a:spcBef>
              <a:spcAft>
                <a:spcPts val="0"/>
              </a:spcAft>
              <a:buClr>
                <a:schemeClr val="dk1"/>
              </a:buClr>
              <a:buSzPts val="2520"/>
              <a:buFont typeface="Arial"/>
              <a:buChar char="•"/>
            </a:pPr>
            <a:r>
              <a:rPr lang="en-GB" sz="2800" b="0" i="1" u="none" strike="noStrike" cap="none">
                <a:solidFill>
                  <a:schemeClr val="dk1"/>
                </a:solidFill>
                <a:latin typeface="Calibri"/>
                <a:ea typeface="Calibri"/>
                <a:cs typeface="Calibri"/>
                <a:sym typeface="Calibri"/>
              </a:rPr>
              <a:t>Effective communications</a:t>
            </a:r>
            <a:endParaRPr/>
          </a:p>
          <a:p>
            <a:pPr marL="342900" marR="0" lvl="0" indent="-342900" algn="l" rtl="0">
              <a:lnSpc>
                <a:spcPct val="150000"/>
              </a:lnSpc>
              <a:spcBef>
                <a:spcPts val="560"/>
              </a:spcBef>
              <a:spcAft>
                <a:spcPts val="0"/>
              </a:spcAft>
              <a:buClr>
                <a:schemeClr val="dk1"/>
              </a:buClr>
              <a:buSzPts val="2520"/>
              <a:buFont typeface="Arial"/>
              <a:buChar char="•"/>
            </a:pPr>
            <a:r>
              <a:rPr lang="en-GB" sz="2800" b="0" i="1" u="none" strike="noStrike" cap="none">
                <a:solidFill>
                  <a:schemeClr val="dk1"/>
                </a:solidFill>
                <a:latin typeface="Calibri"/>
                <a:ea typeface="Calibri"/>
                <a:cs typeface="Calibri"/>
                <a:sym typeface="Calibri"/>
              </a:rPr>
              <a:t>Impacts and outcomes</a:t>
            </a:r>
            <a:endParaRPr/>
          </a:p>
          <a:p>
            <a:pPr marL="342900" marR="0" lvl="0" indent="-342900" algn="l" rtl="0">
              <a:spcBef>
                <a:spcPts val="560"/>
              </a:spcBef>
              <a:spcAft>
                <a:spcPts val="0"/>
              </a:spcAft>
              <a:buClr>
                <a:schemeClr val="dk1"/>
              </a:buClr>
              <a:buSzPts val="2520"/>
              <a:buFont typeface="Arial"/>
              <a:buChar char="•"/>
            </a:pPr>
            <a:r>
              <a:rPr lang="en-GB" sz="2800" b="0" i="1" u="none" strike="noStrike" cap="none">
                <a:solidFill>
                  <a:schemeClr val="dk1"/>
                </a:solidFill>
                <a:latin typeface="Calibri"/>
                <a:ea typeface="Calibri"/>
                <a:cs typeface="Calibri"/>
                <a:sym typeface="Calibri"/>
              </a:rPr>
              <a:t>Test</a:t>
            </a:r>
            <a:endParaRPr/>
          </a:p>
          <a:p>
            <a:pPr marL="342900" marR="0" lvl="0" indent="-236220" algn="l" rtl="0">
              <a:spcBef>
                <a:spcPts val="560"/>
              </a:spcBef>
              <a:spcAft>
                <a:spcPts val="0"/>
              </a:spcAft>
              <a:buClr>
                <a:schemeClr val="dk1"/>
              </a:buClr>
              <a:buSzPts val="1680"/>
              <a:buFont typeface="Arial"/>
              <a:buNone/>
            </a:pPr>
            <a:endParaRPr sz="2800" b="0" i="0" u="none" strike="noStrike" cap="none">
              <a:solidFill>
                <a:schemeClr val="dk1"/>
              </a:solidFill>
              <a:latin typeface="Calibri"/>
              <a:ea typeface="Calibri"/>
              <a:cs typeface="Calibri"/>
              <a:sym typeface="Calibri"/>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sp>
        <p:nvSpPr>
          <p:cNvPr id="419" name="Google Shape;419;p57"/>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  Definitions</a:t>
            </a:r>
            <a:endParaRPr/>
          </a:p>
        </p:txBody>
      </p:sp>
      <p:sp>
        <p:nvSpPr>
          <p:cNvPr id="420" name="Google Shape;420;p57"/>
          <p:cNvSpPr/>
          <p:nvPr/>
        </p:nvSpPr>
        <p:spPr>
          <a:xfrm>
            <a:off x="570034" y="1556792"/>
            <a:ext cx="8145253" cy="3816424"/>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lt1"/>
              </a:buClr>
              <a:buSzPts val="2000"/>
              <a:buFont typeface="Arial"/>
              <a:buNone/>
            </a:pPr>
            <a:r>
              <a:rPr lang="en-GB" sz="2000" u="sng">
                <a:solidFill>
                  <a:schemeClr val="lt1"/>
                </a:solidFill>
                <a:latin typeface="Arial"/>
                <a:ea typeface="Arial"/>
                <a:cs typeface="Arial"/>
                <a:sym typeface="Arial"/>
              </a:rPr>
              <a:t>Communication</a:t>
            </a:r>
            <a:endParaRPr/>
          </a:p>
          <a:p>
            <a:pPr marL="0" marR="0" lvl="0" indent="0" algn="l" rtl="0">
              <a:spcBef>
                <a:spcPts val="0"/>
              </a:spcBef>
              <a:spcAft>
                <a:spcPts val="0"/>
              </a:spcAft>
              <a:buNone/>
            </a:pPr>
            <a:r>
              <a:rPr lang="en-GB" sz="2000" i="1">
                <a:solidFill>
                  <a:schemeClr val="lt1"/>
                </a:solidFill>
                <a:latin typeface="Arial"/>
                <a:ea typeface="Arial"/>
                <a:cs typeface="Arial"/>
                <a:sym typeface="Arial"/>
              </a:rPr>
              <a:t>The imparting or exchanging of information by speaking, writing, or using some other medium.</a:t>
            </a:r>
            <a:endParaRPr/>
          </a:p>
          <a:p>
            <a:pPr marL="0" marR="0" lvl="0" indent="0" algn="l" rtl="0">
              <a:spcBef>
                <a:spcPts val="0"/>
              </a:spcBef>
              <a:spcAft>
                <a:spcPts val="0"/>
              </a:spcAft>
              <a:buNone/>
            </a:pPr>
            <a:endParaRPr sz="2000">
              <a:solidFill>
                <a:schemeClr val="lt1"/>
              </a:solidFill>
              <a:latin typeface="Arial"/>
              <a:ea typeface="Arial"/>
              <a:cs typeface="Arial"/>
              <a:sym typeface="Arial"/>
            </a:endParaRPr>
          </a:p>
          <a:p>
            <a:pPr marL="0" marR="0" lvl="0" indent="0" algn="l" rtl="0">
              <a:spcBef>
                <a:spcPts val="0"/>
              </a:spcBef>
              <a:spcAft>
                <a:spcPts val="0"/>
              </a:spcAft>
              <a:buClr>
                <a:schemeClr val="lt1"/>
              </a:buClr>
              <a:buSzPts val="2000"/>
              <a:buFont typeface="Arial"/>
              <a:buNone/>
            </a:pPr>
            <a:r>
              <a:rPr lang="en-GB" sz="2000" u="sng">
                <a:solidFill>
                  <a:schemeClr val="lt1"/>
                </a:solidFill>
                <a:latin typeface="Arial"/>
                <a:ea typeface="Arial"/>
                <a:cs typeface="Arial"/>
                <a:sym typeface="Arial"/>
              </a:rPr>
              <a:t>Imparting</a:t>
            </a:r>
            <a:endParaRPr/>
          </a:p>
          <a:p>
            <a:pPr marL="0" marR="0" lvl="0" indent="0" algn="l" rtl="0">
              <a:spcBef>
                <a:spcPts val="0"/>
              </a:spcBef>
              <a:spcAft>
                <a:spcPts val="0"/>
              </a:spcAft>
              <a:buNone/>
            </a:pPr>
            <a:r>
              <a:rPr lang="en-GB" sz="2000" i="1">
                <a:solidFill>
                  <a:schemeClr val="lt1"/>
                </a:solidFill>
                <a:latin typeface="Arial"/>
                <a:ea typeface="Arial"/>
                <a:cs typeface="Arial"/>
                <a:sym typeface="Arial"/>
              </a:rPr>
              <a:t>Make (information) known.</a:t>
            </a:r>
            <a:endParaRPr/>
          </a:p>
          <a:p>
            <a:pPr marL="0" marR="0" lvl="0" indent="0" algn="l" rtl="0">
              <a:spcBef>
                <a:spcPts val="0"/>
              </a:spcBef>
              <a:spcAft>
                <a:spcPts val="0"/>
              </a:spcAft>
              <a:buNone/>
            </a:pPr>
            <a:endParaRPr sz="2000">
              <a:solidFill>
                <a:schemeClr val="lt1"/>
              </a:solidFill>
              <a:latin typeface="Arial"/>
              <a:ea typeface="Arial"/>
              <a:cs typeface="Arial"/>
              <a:sym typeface="Arial"/>
            </a:endParaRPr>
          </a:p>
          <a:p>
            <a:pPr marL="0" marR="0" lvl="0" indent="0" algn="l" rtl="0">
              <a:spcBef>
                <a:spcPts val="0"/>
              </a:spcBef>
              <a:spcAft>
                <a:spcPts val="0"/>
              </a:spcAft>
              <a:buClr>
                <a:schemeClr val="lt1"/>
              </a:buClr>
              <a:buSzPts val="2000"/>
              <a:buFont typeface="Arial"/>
              <a:buNone/>
            </a:pPr>
            <a:r>
              <a:rPr lang="en-GB" sz="2000" u="sng">
                <a:solidFill>
                  <a:schemeClr val="lt1"/>
                </a:solidFill>
                <a:latin typeface="Arial"/>
                <a:ea typeface="Arial"/>
                <a:cs typeface="Arial"/>
                <a:sym typeface="Arial"/>
              </a:rPr>
              <a:t>Exchange</a:t>
            </a:r>
            <a:endParaRPr/>
          </a:p>
          <a:p>
            <a:pPr marL="0" marR="0" lvl="0" indent="0" algn="l" rtl="0">
              <a:spcBef>
                <a:spcPts val="0"/>
              </a:spcBef>
              <a:spcAft>
                <a:spcPts val="0"/>
              </a:spcAft>
              <a:buNone/>
            </a:pPr>
            <a:r>
              <a:rPr lang="en-GB" sz="2000" i="1">
                <a:solidFill>
                  <a:schemeClr val="lt1"/>
                </a:solidFill>
                <a:latin typeface="Arial"/>
                <a:ea typeface="Arial"/>
                <a:cs typeface="Arial"/>
                <a:sym typeface="Arial"/>
              </a:rPr>
              <a:t>an act of giving one thing and receiving another (especially of the same kind) in return.</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sp>
        <p:nvSpPr>
          <p:cNvPr id="425" name="Google Shape;425;p58"/>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   Perception Filters</a:t>
            </a:r>
            <a:endParaRPr/>
          </a:p>
        </p:txBody>
      </p:sp>
      <p:pic>
        <p:nvPicPr>
          <p:cNvPr id="426" name="Google Shape;426;p58" descr="filters (put on orange)_PP.eps"/>
          <p:cNvPicPr preferRelativeResize="0">
            <a:picLocks noGrp="1"/>
          </p:cNvPicPr>
          <p:nvPr>
            <p:ph type="body" idx="1"/>
          </p:nvPr>
        </p:nvPicPr>
        <p:blipFill rotWithShape="1">
          <a:blip r:embed="rId3">
            <a:alphaModFix/>
          </a:blip>
          <a:srcRect/>
          <a:stretch/>
        </p:blipFill>
        <p:spPr>
          <a:xfrm>
            <a:off x="310719" y="1509204"/>
            <a:ext cx="7723572" cy="4136994"/>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sp>
        <p:nvSpPr>
          <p:cNvPr id="432" name="Google Shape;432;p59"/>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240"/>
              <a:buFont typeface="Arial"/>
              <a:buNone/>
            </a:pPr>
            <a:r>
              <a:rPr lang="en-GB" sz="3240" b="0" i="0" u="none" strike="noStrike" cap="none">
                <a:solidFill>
                  <a:schemeClr val="dk1"/>
                </a:solidFill>
                <a:latin typeface="Arial"/>
                <a:ea typeface="Arial"/>
                <a:cs typeface="Arial"/>
                <a:sym typeface="Arial"/>
              </a:rPr>
              <a:t>   People will see different things</a:t>
            </a:r>
            <a:endParaRPr/>
          </a:p>
        </p:txBody>
      </p:sp>
      <p:pic>
        <p:nvPicPr>
          <p:cNvPr id="433" name="Google Shape;433;p59" descr="bird in the bush"/>
          <p:cNvPicPr preferRelativeResize="0">
            <a:picLocks noGrp="1"/>
          </p:cNvPicPr>
          <p:nvPr>
            <p:ph type="body" idx="1"/>
          </p:nvPr>
        </p:nvPicPr>
        <p:blipFill rotWithShape="1">
          <a:blip r:embed="rId3">
            <a:alphaModFix/>
          </a:blip>
          <a:srcRect/>
          <a:stretch/>
        </p:blipFill>
        <p:spPr>
          <a:xfrm>
            <a:off x="1939464" y="1679202"/>
            <a:ext cx="5251450" cy="4171950"/>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Google Shape;439;p60"/>
          <p:cNvSpPr txBox="1">
            <a:spLocks noGrp="1"/>
          </p:cNvSpPr>
          <p:nvPr>
            <p:ph type="title"/>
          </p:nvPr>
        </p:nvSpPr>
        <p:spPr>
          <a:xfrm>
            <a:off x="878904" y="274638"/>
            <a:ext cx="8229600" cy="11430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Types of communication</a:t>
            </a:r>
            <a:endParaRPr/>
          </a:p>
        </p:txBody>
      </p:sp>
      <p:pic>
        <p:nvPicPr>
          <p:cNvPr id="440" name="Google Shape;440;p60"/>
          <p:cNvPicPr preferRelativeResize="0"/>
          <p:nvPr/>
        </p:nvPicPr>
        <p:blipFill rotWithShape="1">
          <a:blip r:embed="rId3">
            <a:alphaModFix/>
          </a:blip>
          <a:srcRect/>
          <a:stretch/>
        </p:blipFill>
        <p:spPr>
          <a:xfrm>
            <a:off x="2555776" y="1431663"/>
            <a:ext cx="4680520" cy="4373601"/>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p61"/>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Impacts and Outcomes</a:t>
            </a:r>
            <a:endParaRPr/>
          </a:p>
        </p:txBody>
      </p:sp>
      <p:sp>
        <p:nvSpPr>
          <p:cNvPr id="446" name="Google Shape;446;p61"/>
          <p:cNvSpPr/>
          <p:nvPr/>
        </p:nvSpPr>
        <p:spPr>
          <a:xfrm>
            <a:off x="570034" y="1556792"/>
            <a:ext cx="8145253" cy="2808312"/>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000"/>
              <a:buFont typeface="Arial"/>
              <a:buNone/>
            </a:pPr>
            <a:endParaRPr sz="2000" i="1">
              <a:solidFill>
                <a:schemeClr val="lt1"/>
              </a:solidFill>
              <a:latin typeface="Arial"/>
              <a:ea typeface="Arial"/>
              <a:cs typeface="Arial"/>
              <a:sym typeface="Arial"/>
            </a:endParaRPr>
          </a:p>
        </p:txBody>
      </p:sp>
      <p:sp>
        <p:nvSpPr>
          <p:cNvPr id="447" name="Google Shape;447;p61"/>
          <p:cNvSpPr txBox="1">
            <a:spLocks noGrp="1"/>
          </p:cNvSpPr>
          <p:nvPr>
            <p:ph type="body" idx="1"/>
          </p:nvPr>
        </p:nvSpPr>
        <p:spPr>
          <a:xfrm>
            <a:off x="683568" y="1600200"/>
            <a:ext cx="8003232" cy="452596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lt1"/>
              </a:buClr>
              <a:buSzPts val="2000"/>
              <a:buFont typeface="Arial"/>
              <a:buNone/>
            </a:pPr>
            <a:r>
              <a:rPr lang="en-GB" sz="2000" b="0" i="0" u="none" strike="noStrike" cap="none">
                <a:solidFill>
                  <a:schemeClr val="lt1"/>
                </a:solidFill>
                <a:latin typeface="Arial"/>
                <a:ea typeface="Arial"/>
                <a:cs typeface="Arial"/>
                <a:sym typeface="Arial"/>
              </a:rPr>
              <a:t>As a referee we are always looking for outcomes and what impact it has on the game. As a referee we try to remain discrete and near invisible whilst going out and completing our tasks.</a:t>
            </a:r>
            <a:endParaRPr/>
          </a:p>
          <a:p>
            <a:pPr marL="342900" marR="0" lvl="0" indent="-342900" algn="l" rtl="0">
              <a:spcBef>
                <a:spcPts val="400"/>
              </a:spcBef>
              <a:spcAft>
                <a:spcPts val="0"/>
              </a:spcAft>
              <a:buClr>
                <a:schemeClr val="dk1"/>
              </a:buClr>
              <a:buSzPts val="2000"/>
              <a:buFont typeface="Arial"/>
              <a:buNone/>
            </a:pPr>
            <a:endParaRPr sz="2000" b="0" i="0" u="none" strike="noStrike" cap="none">
              <a:solidFill>
                <a:schemeClr val="lt1"/>
              </a:solidFill>
              <a:latin typeface="Arial"/>
              <a:ea typeface="Arial"/>
              <a:cs typeface="Arial"/>
              <a:sym typeface="Arial"/>
            </a:endParaRPr>
          </a:p>
          <a:p>
            <a:pPr marL="0" marR="0" lvl="0" indent="0" algn="l" rtl="0">
              <a:spcBef>
                <a:spcPts val="400"/>
              </a:spcBef>
              <a:spcAft>
                <a:spcPts val="0"/>
              </a:spcAft>
              <a:buClr>
                <a:schemeClr val="lt1"/>
              </a:buClr>
              <a:buSzPts val="2000"/>
              <a:buFont typeface="Arial"/>
              <a:buNone/>
            </a:pPr>
            <a:r>
              <a:rPr lang="en-GB" sz="2000" b="0" i="0" u="none" strike="noStrike" cap="none">
                <a:solidFill>
                  <a:schemeClr val="lt1"/>
                </a:solidFill>
                <a:latin typeface="Arial"/>
                <a:ea typeface="Arial"/>
                <a:cs typeface="Arial"/>
                <a:sym typeface="Arial"/>
              </a:rPr>
              <a:t>Here are a few outcomes that can be impacted through our communication whether it be positive or negative.</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sp>
        <p:nvSpPr>
          <p:cNvPr id="453" name="Google Shape;453;p62"/>
          <p:cNvSpPr txBox="1">
            <a:spLocks noGrp="1"/>
          </p:cNvSpPr>
          <p:nvPr>
            <p:ph type="title"/>
          </p:nvPr>
        </p:nvSpPr>
        <p:spPr>
          <a:xfrm>
            <a:off x="806896" y="274638"/>
            <a:ext cx="8229600" cy="11430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Scenarios</a:t>
            </a:r>
            <a:endParaRPr/>
          </a:p>
        </p:txBody>
      </p:sp>
      <p:sp>
        <p:nvSpPr>
          <p:cNvPr id="454" name="Google Shape;454;p62"/>
          <p:cNvSpPr/>
          <p:nvPr/>
        </p:nvSpPr>
        <p:spPr>
          <a:xfrm>
            <a:off x="395536" y="1556792"/>
            <a:ext cx="8162394" cy="2808312"/>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000"/>
              <a:buFont typeface="Arial"/>
              <a:buNone/>
            </a:pPr>
            <a:endParaRPr sz="2000" i="1">
              <a:solidFill>
                <a:schemeClr val="lt1"/>
              </a:solidFill>
              <a:latin typeface="Arial"/>
              <a:ea typeface="Arial"/>
              <a:cs typeface="Arial"/>
              <a:sym typeface="Arial"/>
            </a:endParaRPr>
          </a:p>
        </p:txBody>
      </p:sp>
      <p:sp>
        <p:nvSpPr>
          <p:cNvPr id="455" name="Google Shape;455;p62"/>
          <p:cNvSpPr txBox="1">
            <a:spLocks noGrp="1"/>
          </p:cNvSpPr>
          <p:nvPr>
            <p:ph type="body" idx="1"/>
          </p:nvPr>
        </p:nvSpPr>
        <p:spPr>
          <a:xfrm>
            <a:off x="457200" y="1600200"/>
            <a:ext cx="8147248" cy="4525963"/>
          </a:xfrm>
          <a:prstGeom prst="rect">
            <a:avLst/>
          </a:prstGeom>
          <a:no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chemeClr val="lt1"/>
              </a:buClr>
              <a:buSzPts val="2000"/>
              <a:buFont typeface="Arial"/>
              <a:buNone/>
            </a:pPr>
            <a:r>
              <a:rPr lang="en-GB" sz="2000" b="0" i="0" u="sng" strike="noStrike" cap="none" dirty="0">
                <a:solidFill>
                  <a:schemeClr val="lt1"/>
                </a:solidFill>
                <a:latin typeface="Arial"/>
                <a:ea typeface="Arial"/>
                <a:cs typeface="Arial"/>
                <a:sym typeface="Arial"/>
              </a:rPr>
              <a:t>Situation</a:t>
            </a:r>
            <a:endParaRPr dirty="0"/>
          </a:p>
          <a:p>
            <a:pPr marL="0" marR="0" lvl="0" indent="0" algn="l" rtl="0">
              <a:spcBef>
                <a:spcPts val="400"/>
              </a:spcBef>
              <a:spcAft>
                <a:spcPts val="0"/>
              </a:spcAft>
              <a:buClr>
                <a:schemeClr val="lt1"/>
              </a:buClr>
              <a:buSzPts val="2000"/>
              <a:buNone/>
            </a:pPr>
            <a:r>
              <a:rPr lang="en-GB" sz="2000" b="0" i="0" u="none" strike="noStrike" cap="none" dirty="0">
                <a:solidFill>
                  <a:schemeClr val="lt1"/>
                </a:solidFill>
                <a:latin typeface="Arial"/>
                <a:ea typeface="Arial"/>
                <a:cs typeface="Arial"/>
                <a:sym typeface="Arial"/>
              </a:rPr>
              <a:t>An interception occurs and a defender player takes chase. They realise however that they are too far away and unable to make the touch. They intentionally sub off, resulting in replacement by a new defending player. The new defending player attempts to take chase.</a:t>
            </a:r>
            <a:endParaRPr dirty="0"/>
          </a:p>
        </p:txBody>
      </p:sp>
      <p:sp>
        <p:nvSpPr>
          <p:cNvPr id="456" name="Google Shape;456;p62"/>
          <p:cNvSpPr txBox="1"/>
          <p:nvPr/>
        </p:nvSpPr>
        <p:spPr>
          <a:xfrm>
            <a:off x="4788024" y="1556792"/>
            <a:ext cx="3816424" cy="70788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000"/>
              <a:buFont typeface="Arial"/>
              <a:buNone/>
            </a:pPr>
            <a:endParaRPr sz="2000">
              <a:solidFill>
                <a:schemeClr val="dk1"/>
              </a:solidFill>
              <a:latin typeface="Arial"/>
              <a:ea typeface="Arial"/>
              <a:cs typeface="Arial"/>
              <a:sym typeface="Arial"/>
            </a:endParaRPr>
          </a:p>
          <a:p>
            <a:pPr marL="0" marR="0" lvl="0" indent="0" algn="l" rtl="0">
              <a:spcBef>
                <a:spcPts val="0"/>
              </a:spcBef>
              <a:spcAft>
                <a:spcPts val="0"/>
              </a:spcAft>
              <a:buClr>
                <a:schemeClr val="dk1"/>
              </a:buClr>
              <a:buSzPts val="2000"/>
              <a:buFont typeface="Arial"/>
              <a:buNone/>
            </a:pPr>
            <a:endParaRPr sz="2000">
              <a:solidFill>
                <a:schemeClr val="dk1"/>
              </a:solidFill>
              <a:latin typeface="Arial"/>
              <a:ea typeface="Arial"/>
              <a:cs typeface="Arial"/>
              <a:sym typeface="Aria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sp>
        <p:nvSpPr>
          <p:cNvPr id="462" name="Google Shape;462;p63"/>
          <p:cNvSpPr txBox="1">
            <a:spLocks noGrp="1"/>
          </p:cNvSpPr>
          <p:nvPr>
            <p:ph type="title"/>
          </p:nvPr>
        </p:nvSpPr>
        <p:spPr>
          <a:xfrm>
            <a:off x="806896" y="274638"/>
            <a:ext cx="8229600" cy="11430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Scenarios</a:t>
            </a:r>
            <a:endParaRPr/>
          </a:p>
        </p:txBody>
      </p:sp>
      <p:sp>
        <p:nvSpPr>
          <p:cNvPr id="463" name="Google Shape;463;p63"/>
          <p:cNvSpPr/>
          <p:nvPr/>
        </p:nvSpPr>
        <p:spPr>
          <a:xfrm>
            <a:off x="467544" y="1556792"/>
            <a:ext cx="8145253" cy="2808312"/>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000"/>
              <a:buFont typeface="Arial"/>
              <a:buNone/>
            </a:pPr>
            <a:endParaRPr sz="2000" i="1">
              <a:solidFill>
                <a:schemeClr val="lt1"/>
              </a:solidFill>
              <a:latin typeface="Arial"/>
              <a:ea typeface="Arial"/>
              <a:cs typeface="Arial"/>
              <a:sym typeface="Arial"/>
            </a:endParaRPr>
          </a:p>
        </p:txBody>
      </p:sp>
      <p:sp>
        <p:nvSpPr>
          <p:cNvPr id="464" name="Google Shape;464;p63"/>
          <p:cNvSpPr txBox="1">
            <a:spLocks noGrp="1"/>
          </p:cNvSpPr>
          <p:nvPr>
            <p:ph type="body" idx="1"/>
          </p:nvPr>
        </p:nvSpPr>
        <p:spPr>
          <a:xfrm>
            <a:off x="457200" y="1600200"/>
            <a:ext cx="8147248" cy="4525963"/>
          </a:xfrm>
          <a:prstGeom prst="rect">
            <a:avLst/>
          </a:prstGeom>
          <a:no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chemeClr val="lt1"/>
              </a:buClr>
              <a:buSzPts val="2000"/>
              <a:buFont typeface="Arial"/>
              <a:buNone/>
            </a:pPr>
            <a:r>
              <a:rPr lang="en-GB" sz="2000" b="0" i="0" u="sng" strike="noStrike" cap="none" dirty="0">
                <a:solidFill>
                  <a:schemeClr val="lt1"/>
                </a:solidFill>
                <a:latin typeface="Arial"/>
                <a:ea typeface="Arial"/>
                <a:cs typeface="Arial"/>
                <a:sym typeface="Arial"/>
              </a:rPr>
              <a:t>Situation</a:t>
            </a:r>
            <a:endParaRPr dirty="0"/>
          </a:p>
          <a:p>
            <a:pPr marL="0" marR="0" lvl="0" indent="0" algn="l" rtl="0">
              <a:spcBef>
                <a:spcPts val="400"/>
              </a:spcBef>
              <a:spcAft>
                <a:spcPts val="0"/>
              </a:spcAft>
              <a:buClr>
                <a:schemeClr val="lt1"/>
              </a:buClr>
              <a:buSzPts val="2000"/>
              <a:buNone/>
            </a:pPr>
            <a:r>
              <a:rPr lang="en-GB" sz="2000" b="0" i="0" u="none" strike="noStrike" cap="none" dirty="0">
                <a:solidFill>
                  <a:schemeClr val="lt1"/>
                </a:solidFill>
                <a:latin typeface="Arial"/>
                <a:ea typeface="Arial"/>
                <a:cs typeface="Arial"/>
                <a:sym typeface="Arial"/>
              </a:rPr>
              <a:t>A player has not made it onside following a touch being made. They start to move forwards to make a touch.</a:t>
            </a:r>
            <a:endParaRPr dirty="0"/>
          </a:p>
        </p:txBody>
      </p:sp>
      <p:sp>
        <p:nvSpPr>
          <p:cNvPr id="465" name="Google Shape;465;p63"/>
          <p:cNvSpPr txBox="1"/>
          <p:nvPr/>
        </p:nvSpPr>
        <p:spPr>
          <a:xfrm>
            <a:off x="4788024" y="1556792"/>
            <a:ext cx="3816424" cy="70788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000"/>
              <a:buFont typeface="Arial"/>
              <a:buNone/>
            </a:pPr>
            <a:endParaRPr sz="2000">
              <a:solidFill>
                <a:schemeClr val="dk1"/>
              </a:solidFill>
              <a:latin typeface="Arial"/>
              <a:ea typeface="Arial"/>
              <a:cs typeface="Arial"/>
              <a:sym typeface="Arial"/>
            </a:endParaRPr>
          </a:p>
          <a:p>
            <a:pPr marL="0" marR="0" lvl="0" indent="0" algn="l" rtl="0">
              <a:spcBef>
                <a:spcPts val="0"/>
              </a:spcBef>
              <a:spcAft>
                <a:spcPts val="0"/>
              </a:spcAft>
              <a:buClr>
                <a:schemeClr val="dk1"/>
              </a:buClr>
              <a:buSzPts val="2000"/>
              <a:buFont typeface="Arial"/>
              <a:buNone/>
            </a:pPr>
            <a:endParaRPr sz="2000">
              <a:solidFill>
                <a:schemeClr val="dk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19"/>
          <p:cNvSpPr txBox="1">
            <a:spLocks noGrp="1"/>
          </p:cNvSpPr>
          <p:nvPr>
            <p:ph type="title"/>
          </p:nvPr>
        </p:nvSpPr>
        <p:spPr>
          <a:xfrm>
            <a:off x="917746" y="274638"/>
            <a:ext cx="6534573" cy="943163"/>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dirty="0">
                <a:solidFill>
                  <a:schemeClr val="dk1"/>
                </a:solidFill>
                <a:latin typeface="Arial"/>
                <a:ea typeface="Arial"/>
                <a:cs typeface="Arial"/>
                <a:sym typeface="Arial"/>
              </a:rPr>
              <a:t>Field of Play</a:t>
            </a:r>
            <a:endParaRPr dirty="0"/>
          </a:p>
        </p:txBody>
      </p:sp>
      <p:sp>
        <p:nvSpPr>
          <p:cNvPr id="26" name="Text Box 23"/>
          <p:cNvSpPr txBox="1">
            <a:spLocks noChangeArrowheads="1"/>
          </p:cNvSpPr>
          <p:nvPr/>
        </p:nvSpPr>
        <p:spPr bwMode="auto">
          <a:xfrm>
            <a:off x="6975475" y="6397625"/>
            <a:ext cx="2133600" cy="457200"/>
          </a:xfrm>
          <a:prstGeom prst="rect">
            <a:avLst/>
          </a:prstGeom>
          <a:noFill/>
          <a:ln>
            <a:noFill/>
          </a:ln>
          <a:effectLst/>
        </p:spPr>
        <p:txBody>
          <a:bodyPr lIns="90000" tIns="46800" rIns="90000" bIns="468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9pPr>
          </a:lstStyle>
          <a:p>
            <a:pPr algn="r" eaLnBrk="1" hangingPunct="1">
              <a:buClrTx/>
              <a:buFontTx/>
              <a:buNone/>
            </a:pPr>
            <a:fld id="{FBEC7BAF-8491-403A-BC89-8D1BC702AA29}" type="slidenum">
              <a:rPr lang="fr-FR" altLang="fr-FR" sz="1000">
                <a:solidFill>
                  <a:srgbClr val="003B76"/>
                </a:solidFill>
                <a:effectLst>
                  <a:outerShdw blurRad="38100" dist="38100" dir="2700000" algn="tl">
                    <a:srgbClr val="C0C0C0"/>
                  </a:outerShdw>
                </a:effectLst>
              </a:rPr>
              <a:pPr algn="r" eaLnBrk="1" hangingPunct="1">
                <a:buClrTx/>
                <a:buFontTx/>
                <a:buNone/>
              </a:pPr>
              <a:t>5</a:t>
            </a:fld>
            <a:endParaRPr lang="fr-FR" altLang="fr-FR" sz="1000">
              <a:solidFill>
                <a:srgbClr val="003B76"/>
              </a:solidFill>
              <a:effectLst>
                <a:outerShdw blurRad="38100" dist="38100" dir="2700000" algn="tl">
                  <a:srgbClr val="C0C0C0"/>
                </a:outerShdw>
              </a:effectLst>
            </a:endParaRPr>
          </a:p>
        </p:txBody>
      </p:sp>
      <p:pic>
        <p:nvPicPr>
          <p:cNvPr id="2" name="Image 1">
            <a:extLst>
              <a:ext uri="{FF2B5EF4-FFF2-40B4-BE49-F238E27FC236}">
                <a16:creationId xmlns:a16="http://schemas.microsoft.com/office/drawing/2014/main" id="{7B03B7A5-2BEF-4F2A-9F2A-F9929034346B}"/>
              </a:ext>
            </a:extLst>
          </p:cNvPr>
          <p:cNvPicPr>
            <a:picLocks noChangeAspect="1"/>
          </p:cNvPicPr>
          <p:nvPr/>
        </p:nvPicPr>
        <p:blipFill>
          <a:blip r:embed="rId3"/>
          <a:stretch>
            <a:fillRect/>
          </a:stretch>
        </p:blipFill>
        <p:spPr>
          <a:xfrm>
            <a:off x="156756" y="1328992"/>
            <a:ext cx="8264434" cy="5385000"/>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470" name="Google Shape;470;p64"/>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  Summary</a:t>
            </a:r>
            <a:endParaRPr/>
          </a:p>
        </p:txBody>
      </p:sp>
      <p:sp>
        <p:nvSpPr>
          <p:cNvPr id="471" name="Google Shape;471;p64"/>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chemeClr val="dk1"/>
              </a:buClr>
              <a:buSzPts val="2800"/>
              <a:buFont typeface="Arial"/>
              <a:buNone/>
            </a:pPr>
            <a:r>
              <a:rPr lang="en-GB" sz="2800" b="0" i="0" u="none" strike="noStrike" cap="none" dirty="0">
                <a:solidFill>
                  <a:schemeClr val="dk1"/>
                </a:solidFill>
                <a:latin typeface="Arial"/>
                <a:ea typeface="Arial"/>
                <a:cs typeface="Arial"/>
                <a:sym typeface="Arial"/>
              </a:rPr>
              <a:t>Each action of communication has an outcome whether it be positive or negative. As referees we need to identify these early and manage them effectively.</a:t>
            </a:r>
            <a:endParaRPr dirty="0"/>
          </a:p>
          <a:p>
            <a:pPr marL="342900" marR="0" lvl="0" indent="-342900" algn="l" rtl="0">
              <a:spcBef>
                <a:spcPts val="560"/>
              </a:spcBef>
              <a:spcAft>
                <a:spcPts val="0"/>
              </a:spcAft>
              <a:buClr>
                <a:schemeClr val="dk1"/>
              </a:buClr>
              <a:buSzPts val="2800"/>
              <a:buFont typeface="Arial"/>
              <a:buNone/>
            </a:pPr>
            <a:endParaRPr sz="2800" b="0" i="0" u="none" strike="noStrike" cap="none" dirty="0">
              <a:solidFill>
                <a:schemeClr val="dk1"/>
              </a:solidFill>
              <a:latin typeface="Arial"/>
              <a:ea typeface="Arial"/>
              <a:cs typeface="Arial"/>
              <a:sym typeface="Arial"/>
            </a:endParaRPr>
          </a:p>
          <a:p>
            <a:pPr marL="342900" marR="0" lvl="0" indent="-342900" algn="l" rtl="0">
              <a:spcBef>
                <a:spcPts val="560"/>
              </a:spcBef>
              <a:spcAft>
                <a:spcPts val="0"/>
              </a:spcAft>
              <a:buClr>
                <a:schemeClr val="dk1"/>
              </a:buClr>
              <a:buSzPts val="2800"/>
              <a:buFont typeface="Arial"/>
              <a:buNone/>
            </a:pPr>
            <a:r>
              <a:rPr lang="en-GB" sz="2800" b="0" i="0" u="none" strike="noStrike" cap="none" dirty="0">
                <a:solidFill>
                  <a:schemeClr val="dk1"/>
                </a:solidFill>
                <a:latin typeface="Arial"/>
                <a:ea typeface="Arial"/>
                <a:cs typeface="Arial"/>
                <a:sym typeface="Arial"/>
              </a:rPr>
              <a:t>Some types of communication are used more than others and some are more effective however it is important to understand them, and how to use them collectively.</a:t>
            </a:r>
            <a:endParaRPr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476" name="Google Shape;476;p65"/>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Arial"/>
              <a:buNone/>
            </a:pPr>
            <a:r>
              <a:rPr lang="en-GB" sz="4410" b="1" i="0" u="none" strike="noStrike" cap="none">
                <a:solidFill>
                  <a:schemeClr val="dk1"/>
                </a:solidFill>
                <a:latin typeface="Arial"/>
                <a:ea typeface="Arial"/>
                <a:cs typeface="Arial"/>
                <a:sym typeface="Arial"/>
              </a:rPr>
              <a:t>MODULE 11</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CONFLICT MANAGEMENT</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sp>
        <p:nvSpPr>
          <p:cNvPr id="482" name="Google Shape;482;p66"/>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Building Rapport</a:t>
            </a:r>
            <a:endParaRPr/>
          </a:p>
        </p:txBody>
      </p:sp>
      <p:sp>
        <p:nvSpPr>
          <p:cNvPr id="483" name="Google Shape;483;p66"/>
          <p:cNvSpPr/>
          <p:nvPr/>
        </p:nvSpPr>
        <p:spPr>
          <a:xfrm>
            <a:off x="827584" y="1844824"/>
            <a:ext cx="7046909" cy="2664296"/>
          </a:xfrm>
          <a:prstGeom prst="rect">
            <a:avLst/>
          </a:prstGeom>
          <a:solidFill>
            <a:srgbClr val="17365D">
              <a:alpha val="53725"/>
            </a:srgbClr>
          </a:solidFill>
          <a:ln>
            <a:noFill/>
          </a:ln>
        </p:spPr>
        <p:txBody>
          <a:bodyPr spcFirstLastPara="1" wrap="square" lIns="91425" tIns="45700" rIns="91425" bIns="45700" anchor="ctr" anchorCtr="0">
            <a:noAutofit/>
          </a:bodyPr>
          <a:lstStyle/>
          <a:p>
            <a:pPr marL="800100" marR="0" lvl="1" indent="-342900" algn="l" rtl="0">
              <a:spcBef>
                <a:spcPts val="0"/>
              </a:spcBef>
              <a:spcAft>
                <a:spcPts val="0"/>
              </a:spcAft>
              <a:buClr>
                <a:schemeClr val="lt1"/>
              </a:buClr>
              <a:buSzPts val="2160"/>
              <a:buFont typeface="Arial"/>
              <a:buChar char="•"/>
            </a:pPr>
            <a:r>
              <a:rPr lang="en-GB" sz="2400" b="0" i="0" u="none" strike="noStrike" cap="none">
                <a:solidFill>
                  <a:schemeClr val="lt1"/>
                </a:solidFill>
                <a:latin typeface="Arial"/>
                <a:ea typeface="Arial"/>
                <a:cs typeface="Arial"/>
                <a:sym typeface="Arial"/>
              </a:rPr>
              <a:t>How would you go about building rapport with players?</a:t>
            </a:r>
            <a:endParaRPr sz="2400" b="0" i="0" u="none" strike="noStrike" cap="none">
              <a:solidFill>
                <a:schemeClr val="lt1"/>
              </a:solidFill>
              <a:latin typeface="Calibri"/>
              <a:ea typeface="Calibri"/>
              <a:cs typeface="Calibri"/>
              <a:sym typeface="Calibri"/>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88"/>
        <p:cNvGrpSpPr/>
        <p:nvPr/>
      </p:nvGrpSpPr>
      <p:grpSpPr>
        <a:xfrm>
          <a:off x="0" y="0"/>
          <a:ext cx="0" cy="0"/>
          <a:chOff x="0" y="0"/>
          <a:chExt cx="0" cy="0"/>
        </a:xfrm>
      </p:grpSpPr>
      <p:pic>
        <p:nvPicPr>
          <p:cNvPr id="489" name="Google Shape;489;p67"/>
          <p:cNvPicPr preferRelativeResize="0"/>
          <p:nvPr/>
        </p:nvPicPr>
        <p:blipFill rotWithShape="1">
          <a:blip r:embed="rId3">
            <a:alphaModFix/>
          </a:blip>
          <a:srcRect t="12200" b="12201"/>
          <a:stretch/>
        </p:blipFill>
        <p:spPr>
          <a:xfrm>
            <a:off x="827584" y="3482268"/>
            <a:ext cx="4572000" cy="2592288"/>
          </a:xfrm>
          <a:prstGeom prst="rect">
            <a:avLst/>
          </a:prstGeom>
          <a:noFill/>
          <a:ln>
            <a:noFill/>
          </a:ln>
        </p:spPr>
      </p:pic>
      <p:sp>
        <p:nvSpPr>
          <p:cNvPr id="490" name="Google Shape;490;p67"/>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Common Sources of Conflict</a:t>
            </a:r>
            <a:endParaRPr/>
          </a:p>
        </p:txBody>
      </p:sp>
      <p:sp>
        <p:nvSpPr>
          <p:cNvPr id="491" name="Google Shape;491;p67"/>
          <p:cNvSpPr/>
          <p:nvPr/>
        </p:nvSpPr>
        <p:spPr>
          <a:xfrm>
            <a:off x="827584" y="1827068"/>
            <a:ext cx="7597325" cy="2664296"/>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0" indent="-457200" algn="l" rtl="0">
              <a:spcBef>
                <a:spcPts val="0"/>
              </a:spcBef>
              <a:spcAft>
                <a:spcPts val="0"/>
              </a:spcAft>
              <a:buClr>
                <a:schemeClr val="lt1"/>
              </a:buClr>
              <a:buSzPts val="2000"/>
              <a:buFont typeface="Arial"/>
              <a:buAutoNum type="arabicPeriod"/>
            </a:pPr>
            <a:r>
              <a:rPr lang="en-GB" sz="2000" dirty="0">
                <a:solidFill>
                  <a:schemeClr val="lt1"/>
                </a:solidFill>
                <a:latin typeface="Arial"/>
                <a:ea typeface="Arial"/>
                <a:cs typeface="Arial"/>
                <a:sym typeface="Arial"/>
              </a:rPr>
              <a:t>Teams are frustrated with themselves and their lack of skill</a:t>
            </a:r>
            <a:endParaRPr dirty="0"/>
          </a:p>
          <a:p>
            <a:pPr marL="457200" marR="0" lvl="0" indent="-457200" algn="l" rtl="0">
              <a:spcBef>
                <a:spcPts val="0"/>
              </a:spcBef>
              <a:spcAft>
                <a:spcPts val="0"/>
              </a:spcAft>
              <a:buClr>
                <a:schemeClr val="lt1"/>
              </a:buClr>
              <a:buSzPts val="2000"/>
              <a:buFont typeface="Arial"/>
              <a:buAutoNum type="arabicPeriod"/>
            </a:pPr>
            <a:r>
              <a:rPr lang="en-GB" sz="2000" dirty="0">
                <a:solidFill>
                  <a:schemeClr val="lt1"/>
                </a:solidFill>
                <a:latin typeface="Arial"/>
                <a:ea typeface="Arial"/>
                <a:cs typeface="Arial"/>
                <a:sym typeface="Arial"/>
              </a:rPr>
              <a:t>Teams are frustrated by the skill of the opposition </a:t>
            </a:r>
            <a:endParaRPr dirty="0"/>
          </a:p>
          <a:p>
            <a:pPr marL="457200" marR="0" lvl="0" indent="-457200" algn="l" rtl="0">
              <a:spcBef>
                <a:spcPts val="0"/>
              </a:spcBef>
              <a:spcAft>
                <a:spcPts val="0"/>
              </a:spcAft>
              <a:buClr>
                <a:schemeClr val="lt1"/>
              </a:buClr>
              <a:buSzPts val="2000"/>
              <a:buFont typeface="Arial"/>
              <a:buAutoNum type="arabicPeriod"/>
            </a:pPr>
            <a:r>
              <a:rPr lang="en-GB" sz="2000" dirty="0">
                <a:solidFill>
                  <a:schemeClr val="lt1"/>
                </a:solidFill>
                <a:latin typeface="Arial"/>
                <a:ea typeface="Arial"/>
                <a:cs typeface="Arial"/>
                <a:sym typeface="Arial"/>
              </a:rPr>
              <a:t>Teams are frustrated with the rulings / actions performed by the referee </a:t>
            </a:r>
            <a:endParaRPr dirty="0"/>
          </a:p>
          <a:p>
            <a:pPr marL="457200" marR="0" lvl="0" indent="-457200" algn="l" rtl="0">
              <a:spcBef>
                <a:spcPts val="0"/>
              </a:spcBef>
              <a:spcAft>
                <a:spcPts val="0"/>
              </a:spcAft>
              <a:buClr>
                <a:schemeClr val="lt1"/>
              </a:buClr>
              <a:buSzPts val="2000"/>
              <a:buFont typeface="Arial"/>
              <a:buAutoNum type="arabicPeriod"/>
            </a:pPr>
            <a:r>
              <a:rPr lang="en-GB" sz="2000" dirty="0">
                <a:solidFill>
                  <a:schemeClr val="lt1"/>
                </a:solidFill>
                <a:latin typeface="Arial"/>
                <a:ea typeface="Arial"/>
                <a:cs typeface="Arial"/>
                <a:sym typeface="Arial"/>
              </a:rPr>
              <a:t>Players with limited knowledge about the game get frustrated with referee decisions as they don’t know the rules.</a:t>
            </a:r>
            <a:endParaRPr dirty="0"/>
          </a:p>
          <a:p>
            <a:pPr marL="457200" marR="0" lvl="1" indent="0" algn="l" rtl="0">
              <a:spcBef>
                <a:spcPts val="0"/>
              </a:spcBef>
              <a:spcAft>
                <a:spcPts val="0"/>
              </a:spcAft>
              <a:buNone/>
            </a:pPr>
            <a:endParaRPr sz="2400" b="0" i="0" u="none" strike="noStrike" cap="none" dirty="0">
              <a:solidFill>
                <a:schemeClr val="lt1"/>
              </a:solidFill>
              <a:latin typeface="Calibri"/>
              <a:ea typeface="Calibri"/>
              <a:cs typeface="Calibri"/>
              <a:sym typeface="Calibri"/>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sp>
        <p:nvSpPr>
          <p:cNvPr id="497" name="Google Shape;497;p68"/>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Prevention is Best</a:t>
            </a:r>
            <a:endParaRPr/>
          </a:p>
        </p:txBody>
      </p:sp>
      <p:sp>
        <p:nvSpPr>
          <p:cNvPr id="498" name="Google Shape;498;p68"/>
          <p:cNvSpPr/>
          <p:nvPr/>
        </p:nvSpPr>
        <p:spPr>
          <a:xfrm>
            <a:off x="827584" y="1844824"/>
            <a:ext cx="8145253" cy="1368152"/>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GB" sz="2400" b="0" i="0" u="none" strike="noStrike" cap="none">
                <a:solidFill>
                  <a:schemeClr val="lt1"/>
                </a:solidFill>
                <a:latin typeface="Calibri"/>
                <a:ea typeface="Calibri"/>
                <a:cs typeface="Calibri"/>
                <a:sym typeface="Calibri"/>
              </a:rPr>
              <a:t>So how can you ensure that you set the right mood/mind set to avoid conflict?</a:t>
            </a:r>
            <a:endParaRPr/>
          </a:p>
        </p:txBody>
      </p:sp>
      <p:pic>
        <p:nvPicPr>
          <p:cNvPr id="499" name="Google Shape;499;p68"/>
          <p:cNvPicPr preferRelativeResize="0"/>
          <p:nvPr/>
        </p:nvPicPr>
        <p:blipFill rotWithShape="1">
          <a:blip r:embed="rId3">
            <a:alphaModFix/>
          </a:blip>
          <a:srcRect/>
          <a:stretch/>
        </p:blipFill>
        <p:spPr>
          <a:xfrm>
            <a:off x="971600" y="3861048"/>
            <a:ext cx="1847850" cy="2466975"/>
          </a:xfrm>
          <a:prstGeom prst="rect">
            <a:avLst/>
          </a:prstGeom>
          <a:noFill/>
          <a:ln>
            <a:noFill/>
          </a:ln>
        </p:spPr>
      </p:pic>
      <p:sp>
        <p:nvSpPr>
          <p:cNvPr id="500" name="Google Shape;500;p68"/>
          <p:cNvSpPr txBox="1"/>
          <p:nvPr/>
        </p:nvSpPr>
        <p:spPr>
          <a:xfrm>
            <a:off x="971600" y="3508618"/>
            <a:ext cx="2736304"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800">
                <a:solidFill>
                  <a:schemeClr val="dk1"/>
                </a:solidFill>
                <a:latin typeface="Arial"/>
                <a:ea typeface="Arial"/>
                <a:cs typeface="Arial"/>
                <a:sym typeface="Arial"/>
              </a:rPr>
              <a:t>Positive Attitude</a:t>
            </a:r>
            <a:endParaRPr/>
          </a:p>
        </p:txBody>
      </p:sp>
      <p:pic>
        <p:nvPicPr>
          <p:cNvPr id="501" name="Google Shape;501;p68"/>
          <p:cNvPicPr preferRelativeResize="0"/>
          <p:nvPr/>
        </p:nvPicPr>
        <p:blipFill rotWithShape="1">
          <a:blip r:embed="rId4">
            <a:alphaModFix/>
          </a:blip>
          <a:srcRect/>
          <a:stretch/>
        </p:blipFill>
        <p:spPr>
          <a:xfrm>
            <a:off x="3635896" y="3789040"/>
            <a:ext cx="2133600" cy="1714500"/>
          </a:xfrm>
          <a:prstGeom prst="rect">
            <a:avLst/>
          </a:prstGeom>
          <a:noFill/>
          <a:ln>
            <a:noFill/>
          </a:ln>
        </p:spPr>
      </p:pic>
      <p:pic>
        <p:nvPicPr>
          <p:cNvPr id="502" name="Google Shape;502;p68"/>
          <p:cNvPicPr preferRelativeResize="0"/>
          <p:nvPr/>
        </p:nvPicPr>
        <p:blipFill rotWithShape="1">
          <a:blip r:embed="rId5">
            <a:alphaModFix/>
          </a:blip>
          <a:srcRect/>
          <a:stretch/>
        </p:blipFill>
        <p:spPr>
          <a:xfrm>
            <a:off x="6084168" y="3356992"/>
            <a:ext cx="2146124" cy="206084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0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9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0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507"/>
        <p:cNvGrpSpPr/>
        <p:nvPr/>
      </p:nvGrpSpPr>
      <p:grpSpPr>
        <a:xfrm>
          <a:off x="0" y="0"/>
          <a:ext cx="0" cy="0"/>
          <a:chOff x="0" y="0"/>
          <a:chExt cx="0" cy="0"/>
        </a:xfrm>
      </p:grpSpPr>
      <p:pic>
        <p:nvPicPr>
          <p:cNvPr id="508" name="Google Shape;508;p69"/>
          <p:cNvPicPr preferRelativeResize="0"/>
          <p:nvPr/>
        </p:nvPicPr>
        <p:blipFill rotWithShape="1">
          <a:blip r:embed="rId3">
            <a:alphaModFix/>
          </a:blip>
          <a:srcRect/>
          <a:stretch/>
        </p:blipFill>
        <p:spPr>
          <a:xfrm>
            <a:off x="1043608" y="1628800"/>
            <a:ext cx="7237071" cy="3816424"/>
          </a:xfrm>
          <a:prstGeom prst="rect">
            <a:avLst/>
          </a:prstGeom>
          <a:noFill/>
          <a:ln>
            <a:noFill/>
          </a:ln>
        </p:spPr>
      </p:pic>
      <p:sp>
        <p:nvSpPr>
          <p:cNvPr id="509" name="Google Shape;509;p69"/>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Tools to Handle Conflict</a:t>
            </a:r>
            <a:endParaRPr/>
          </a:p>
        </p:txBody>
      </p:sp>
      <p:sp>
        <p:nvSpPr>
          <p:cNvPr id="510" name="Google Shape;510;p69"/>
          <p:cNvSpPr/>
          <p:nvPr/>
        </p:nvSpPr>
        <p:spPr>
          <a:xfrm>
            <a:off x="827584" y="1844824"/>
            <a:ext cx="7845899" cy="1368152"/>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GB" sz="2400" b="0" i="0" u="none" strike="noStrike" cap="none">
                <a:solidFill>
                  <a:schemeClr val="lt1"/>
                </a:solidFill>
                <a:latin typeface="Calibri"/>
                <a:ea typeface="Calibri"/>
                <a:cs typeface="Calibri"/>
                <a:sym typeface="Calibri"/>
              </a:rPr>
              <a:t>What options do you have to control misconduct or situations that are escalating?</a:t>
            </a:r>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sp>
        <p:nvSpPr>
          <p:cNvPr id="516" name="Google Shape;516;p70"/>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The Escalation Process</a:t>
            </a:r>
            <a:endParaRPr/>
          </a:p>
        </p:txBody>
      </p:sp>
      <p:pic>
        <p:nvPicPr>
          <p:cNvPr id="2" name="Image 1">
            <a:extLst>
              <a:ext uri="{FF2B5EF4-FFF2-40B4-BE49-F238E27FC236}">
                <a16:creationId xmlns:a16="http://schemas.microsoft.com/office/drawing/2014/main" id="{EF2F9AF1-C4FB-44AA-BB26-FD47F400FEAB}"/>
              </a:ext>
            </a:extLst>
          </p:cNvPr>
          <p:cNvPicPr>
            <a:picLocks noChangeAspect="1"/>
          </p:cNvPicPr>
          <p:nvPr/>
        </p:nvPicPr>
        <p:blipFill>
          <a:blip r:embed="rId3"/>
          <a:stretch>
            <a:fillRect/>
          </a:stretch>
        </p:blipFill>
        <p:spPr>
          <a:xfrm>
            <a:off x="806896" y="1513840"/>
            <a:ext cx="6923228" cy="4431748"/>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521"/>
        <p:cNvGrpSpPr/>
        <p:nvPr/>
      </p:nvGrpSpPr>
      <p:grpSpPr>
        <a:xfrm>
          <a:off x="0" y="0"/>
          <a:ext cx="0" cy="0"/>
          <a:chOff x="0" y="0"/>
          <a:chExt cx="0" cy="0"/>
        </a:xfrm>
      </p:grpSpPr>
      <p:sp>
        <p:nvSpPr>
          <p:cNvPr id="522" name="Google Shape;522;p71"/>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CHAPTER 12</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END OF GAME</a:t>
            </a:r>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527"/>
        <p:cNvGrpSpPr/>
        <p:nvPr/>
      </p:nvGrpSpPr>
      <p:grpSpPr>
        <a:xfrm>
          <a:off x="0" y="0"/>
          <a:ext cx="0" cy="0"/>
          <a:chOff x="0" y="0"/>
          <a:chExt cx="0" cy="0"/>
        </a:xfrm>
      </p:grpSpPr>
      <p:sp>
        <p:nvSpPr>
          <p:cNvPr id="528" name="Google Shape;528;p72"/>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End of Game</a:t>
            </a:r>
            <a:endParaRPr/>
          </a:p>
        </p:txBody>
      </p:sp>
      <p:pic>
        <p:nvPicPr>
          <p:cNvPr id="529" name="Google Shape;529;p72" descr="http://3.bp.blogspot.com/-DVUwukbcGqA/Uba3swbYdPI/AAAAAAAAADw/cL3wqUS-IVA/s1600/stop-button.jpg"/>
          <p:cNvPicPr preferRelativeResize="0"/>
          <p:nvPr/>
        </p:nvPicPr>
        <p:blipFill rotWithShape="1">
          <a:blip r:embed="rId3">
            <a:alphaModFix/>
          </a:blip>
          <a:srcRect/>
          <a:stretch/>
        </p:blipFill>
        <p:spPr>
          <a:xfrm>
            <a:off x="7452320" y="1052736"/>
            <a:ext cx="1550988" cy="1421738"/>
          </a:xfrm>
          <a:prstGeom prst="rect">
            <a:avLst/>
          </a:prstGeom>
          <a:noFill/>
          <a:ln>
            <a:noFill/>
          </a:ln>
        </p:spPr>
      </p:pic>
      <p:sp>
        <p:nvSpPr>
          <p:cNvPr id="530" name="Google Shape;530;p72"/>
          <p:cNvSpPr/>
          <p:nvPr/>
        </p:nvSpPr>
        <p:spPr>
          <a:xfrm>
            <a:off x="899592" y="1366342"/>
            <a:ext cx="7920880" cy="79208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400" dirty="0">
                <a:solidFill>
                  <a:schemeClr val="lt1"/>
                </a:solidFill>
                <a:latin typeface="Arial"/>
                <a:ea typeface="Arial"/>
                <a:cs typeface="Arial"/>
                <a:sym typeface="Arial"/>
              </a:rPr>
              <a:t>What happens at the end of half/full time hooter?</a:t>
            </a:r>
            <a:endParaRPr dirty="0"/>
          </a:p>
        </p:txBody>
      </p:sp>
      <p:pic>
        <p:nvPicPr>
          <p:cNvPr id="531" name="Google Shape;531;p72" descr="http://www.google.co.uk/url?sa=i&amp;source=images&amp;cd=&amp;ved=0CAUQjBw&amp;url=https%3A%2F%2Frugbyasteroid.files.wordpress.com%2F2010%2F02%2Facme-thunderer-whistle.jpg&amp;ei=7skqVfKfNIfaOLqwgOgF&amp;psig=AFQjCNGxrimC1NPu36zYalWebOqHwSrG8A&amp;ust=1428953966953594"/>
          <p:cNvPicPr preferRelativeResize="0"/>
          <p:nvPr/>
        </p:nvPicPr>
        <p:blipFill rotWithShape="1">
          <a:blip r:embed="rId4">
            <a:alphaModFix/>
          </a:blip>
          <a:srcRect/>
          <a:stretch/>
        </p:blipFill>
        <p:spPr>
          <a:xfrm>
            <a:off x="661496" y="2158430"/>
            <a:ext cx="2125885" cy="2125885"/>
          </a:xfrm>
          <a:prstGeom prst="rect">
            <a:avLst/>
          </a:prstGeom>
          <a:noFill/>
          <a:ln>
            <a:noFill/>
          </a:ln>
        </p:spPr>
      </p:pic>
      <p:sp>
        <p:nvSpPr>
          <p:cNvPr id="532" name="Google Shape;532;p72"/>
          <p:cNvSpPr/>
          <p:nvPr/>
        </p:nvSpPr>
        <p:spPr>
          <a:xfrm>
            <a:off x="899592" y="2366273"/>
            <a:ext cx="7920880" cy="79208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400" dirty="0">
                <a:solidFill>
                  <a:schemeClr val="lt1"/>
                </a:solidFill>
                <a:latin typeface="Arial"/>
                <a:ea typeface="Arial"/>
                <a:cs typeface="Arial"/>
                <a:sym typeface="Arial"/>
              </a:rPr>
              <a:t>What happens if there is a penalty after the hooter?</a:t>
            </a:r>
            <a:endParaRPr dirty="0"/>
          </a:p>
        </p:txBody>
      </p:sp>
      <p:sp>
        <p:nvSpPr>
          <p:cNvPr id="533" name="Google Shape;533;p72"/>
          <p:cNvSpPr/>
          <p:nvPr/>
        </p:nvSpPr>
        <p:spPr>
          <a:xfrm>
            <a:off x="925136" y="3414611"/>
            <a:ext cx="7920880" cy="79208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400">
                <a:solidFill>
                  <a:schemeClr val="lt1"/>
                </a:solidFill>
                <a:latin typeface="Arial"/>
                <a:ea typeface="Arial"/>
                <a:cs typeface="Arial"/>
                <a:sym typeface="Arial"/>
              </a:rPr>
              <a:t>What is the signal and whistle tone for end of half/game?</a:t>
            </a:r>
            <a:endParaRPr/>
          </a:p>
        </p:txBody>
      </p:sp>
      <p:pic>
        <p:nvPicPr>
          <p:cNvPr id="534" name="Google Shape;534;p72" descr="http://www.buzzardrugby.co.uk/two/olympic/images/misc/knockout.gif"/>
          <p:cNvPicPr preferRelativeResize="0"/>
          <p:nvPr/>
        </p:nvPicPr>
        <p:blipFill rotWithShape="1">
          <a:blip r:embed="rId5">
            <a:alphaModFix/>
          </a:blip>
          <a:srcRect/>
          <a:stretch/>
        </p:blipFill>
        <p:spPr>
          <a:xfrm>
            <a:off x="5076056" y="4284315"/>
            <a:ext cx="3467100" cy="1304925"/>
          </a:xfrm>
          <a:prstGeom prst="rect">
            <a:avLst/>
          </a:prstGeom>
          <a:noFill/>
          <a:ln>
            <a:noFill/>
          </a:ln>
        </p:spPr>
      </p:pic>
      <p:sp>
        <p:nvSpPr>
          <p:cNvPr id="535" name="Google Shape;535;p72"/>
          <p:cNvSpPr/>
          <p:nvPr/>
        </p:nvSpPr>
        <p:spPr>
          <a:xfrm>
            <a:off x="899592" y="4540733"/>
            <a:ext cx="7920880" cy="79208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400" dirty="0">
                <a:solidFill>
                  <a:schemeClr val="lt1"/>
                </a:solidFill>
                <a:latin typeface="Arial"/>
                <a:ea typeface="Arial"/>
                <a:cs typeface="Arial"/>
                <a:sym typeface="Arial"/>
              </a:rPr>
              <a:t>What if it’s a knockout game and the scores are tied at full time?</a:t>
            </a:r>
            <a:endParaRPr dirty="0"/>
          </a:p>
        </p:txBody>
      </p:sp>
      <p:sp>
        <p:nvSpPr>
          <p:cNvPr id="536" name="Google Shape;536;p72"/>
          <p:cNvSpPr/>
          <p:nvPr/>
        </p:nvSpPr>
        <p:spPr>
          <a:xfrm>
            <a:off x="899592" y="5589240"/>
            <a:ext cx="7920880" cy="79208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400">
                <a:solidFill>
                  <a:schemeClr val="lt1"/>
                </a:solidFill>
                <a:latin typeface="Arial"/>
                <a:ea typeface="Arial"/>
                <a:cs typeface="Arial"/>
                <a:sym typeface="Arial"/>
              </a:rPr>
              <a:t>What happens with the scorecard?</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3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3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3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3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0" grpId="0" animBg="1"/>
      <p:bldP spid="532" grpId="0" animBg="1"/>
      <p:bldP spid="533" grpId="0" animBg="1"/>
      <p:bldP spid="535" grpId="0" animBg="1"/>
      <p:bldP spid="536"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527"/>
        <p:cNvGrpSpPr/>
        <p:nvPr/>
      </p:nvGrpSpPr>
      <p:grpSpPr>
        <a:xfrm>
          <a:off x="0" y="0"/>
          <a:ext cx="0" cy="0"/>
          <a:chOff x="0" y="0"/>
          <a:chExt cx="0" cy="0"/>
        </a:xfrm>
      </p:grpSpPr>
      <p:sp>
        <p:nvSpPr>
          <p:cNvPr id="528" name="Google Shape;528;p72"/>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dirty="0">
                <a:latin typeface="Calibri"/>
                <a:sym typeface="Calibri"/>
              </a:rPr>
              <a:t>Drop off</a:t>
            </a:r>
            <a:endParaRPr dirty="0"/>
          </a:p>
        </p:txBody>
      </p:sp>
      <p:sp>
        <p:nvSpPr>
          <p:cNvPr id="530" name="Google Shape;530;p72"/>
          <p:cNvSpPr/>
          <p:nvPr/>
        </p:nvSpPr>
        <p:spPr>
          <a:xfrm>
            <a:off x="919262" y="1610718"/>
            <a:ext cx="6934417" cy="4078882"/>
          </a:xfrm>
          <a:prstGeom prst="rect">
            <a:avLst/>
          </a:prstGeom>
          <a:solidFill>
            <a:srgbClr val="17365D">
              <a:alpha val="53725"/>
            </a:srgbClr>
          </a:solidFill>
          <a:ln>
            <a:noFill/>
          </a:ln>
        </p:spPr>
        <p:txBody>
          <a:bodyPr spcFirstLastPara="1" wrap="square" lIns="91425" tIns="45700" rIns="91425" bIns="45700" anchor="ctr" anchorCtr="0">
            <a:noAutofit/>
          </a:bodyPr>
          <a:lstStyle/>
          <a:p>
            <a:pPr lvl="0"/>
            <a:r>
              <a:rPr lang="fr-FR" sz="2400" dirty="0" err="1">
                <a:solidFill>
                  <a:schemeClr val="lt1"/>
                </a:solidFill>
              </a:rPr>
              <a:t>Remove</a:t>
            </a:r>
            <a:r>
              <a:rPr lang="fr-FR" sz="2400" dirty="0">
                <a:solidFill>
                  <a:schemeClr val="lt1"/>
                </a:solidFill>
              </a:rPr>
              <a:t> 2 </a:t>
            </a:r>
            <a:r>
              <a:rPr lang="fr-FR" sz="2400" dirty="0" err="1">
                <a:solidFill>
                  <a:schemeClr val="lt1"/>
                </a:solidFill>
              </a:rPr>
              <a:t>players</a:t>
            </a:r>
            <a:r>
              <a:rPr lang="fr-FR" sz="2400" dirty="0">
                <a:solidFill>
                  <a:schemeClr val="lt1"/>
                </a:solidFill>
              </a:rPr>
              <a:t> </a:t>
            </a:r>
            <a:r>
              <a:rPr lang="fr-FR" sz="2400" dirty="0" err="1">
                <a:solidFill>
                  <a:schemeClr val="lt1"/>
                </a:solidFill>
              </a:rPr>
              <a:t>from</a:t>
            </a:r>
            <a:r>
              <a:rPr lang="fr-FR" sz="2400" dirty="0">
                <a:solidFill>
                  <a:schemeClr val="lt1"/>
                </a:solidFill>
              </a:rPr>
              <a:t> </a:t>
            </a:r>
            <a:r>
              <a:rPr lang="fr-FR" sz="2400" dirty="0" err="1">
                <a:solidFill>
                  <a:schemeClr val="lt1"/>
                </a:solidFill>
              </a:rPr>
              <a:t>each</a:t>
            </a:r>
            <a:r>
              <a:rPr lang="fr-FR" sz="2400" dirty="0">
                <a:solidFill>
                  <a:schemeClr val="lt1"/>
                </a:solidFill>
              </a:rPr>
              <a:t> team </a:t>
            </a:r>
            <a:r>
              <a:rPr lang="fr-FR" sz="2400" dirty="0" err="1">
                <a:solidFill>
                  <a:schemeClr val="lt1"/>
                </a:solidFill>
              </a:rPr>
              <a:t>before</a:t>
            </a:r>
            <a:r>
              <a:rPr lang="fr-FR" sz="2400" dirty="0">
                <a:solidFill>
                  <a:schemeClr val="lt1"/>
                </a:solidFill>
              </a:rPr>
              <a:t> </a:t>
            </a:r>
            <a:r>
              <a:rPr lang="fr-FR" sz="2400" dirty="0" err="1">
                <a:solidFill>
                  <a:schemeClr val="lt1"/>
                </a:solidFill>
              </a:rPr>
              <a:t>starting</a:t>
            </a:r>
            <a:r>
              <a:rPr lang="fr-FR" sz="2400" dirty="0">
                <a:solidFill>
                  <a:schemeClr val="lt1"/>
                </a:solidFill>
              </a:rPr>
              <a:t> the drop-off. </a:t>
            </a:r>
          </a:p>
          <a:p>
            <a:endParaRPr lang="fr-FR" sz="2400" dirty="0">
              <a:solidFill>
                <a:schemeClr val="lt1"/>
              </a:solidFill>
            </a:endParaRPr>
          </a:p>
          <a:p>
            <a:r>
              <a:rPr lang="fr-FR" sz="2400" dirty="0">
                <a:solidFill>
                  <a:schemeClr val="lt1"/>
                </a:solidFill>
              </a:rPr>
              <a:t>Ratio: max 2 males &amp; mix</a:t>
            </a:r>
          </a:p>
          <a:p>
            <a:endParaRPr lang="fr-FR" sz="2400" dirty="0">
              <a:solidFill>
                <a:schemeClr val="lt1"/>
              </a:solidFill>
            </a:endParaRPr>
          </a:p>
          <a:p>
            <a:pPr lvl="0"/>
            <a:r>
              <a:rPr lang="fr-FR" sz="2400" dirty="0" err="1">
                <a:solidFill>
                  <a:schemeClr val="lt1"/>
                </a:solidFill>
              </a:rPr>
              <a:t>After</a:t>
            </a:r>
            <a:r>
              <a:rPr lang="fr-FR" sz="2400" dirty="0">
                <a:solidFill>
                  <a:schemeClr val="lt1"/>
                </a:solidFill>
              </a:rPr>
              <a:t> 2 minutes</a:t>
            </a:r>
          </a:p>
          <a:p>
            <a:pPr marL="457200" lvl="1" indent="-457200">
              <a:buClr>
                <a:schemeClr val="bg1"/>
              </a:buClr>
              <a:buFont typeface="+mj-lt"/>
              <a:buAutoNum type="arabicPeriod"/>
            </a:pPr>
            <a:r>
              <a:rPr lang="fr-FR" sz="2400" dirty="0">
                <a:solidFill>
                  <a:schemeClr val="lt1"/>
                </a:solidFill>
              </a:rPr>
              <a:t>The </a:t>
            </a:r>
            <a:r>
              <a:rPr lang="fr-FR" sz="2400" dirty="0" err="1">
                <a:solidFill>
                  <a:schemeClr val="lt1"/>
                </a:solidFill>
              </a:rPr>
              <a:t>leading</a:t>
            </a:r>
            <a:r>
              <a:rPr lang="fr-FR" sz="2400" dirty="0">
                <a:solidFill>
                  <a:schemeClr val="lt1"/>
                </a:solidFill>
              </a:rPr>
              <a:t> team </a:t>
            </a:r>
            <a:r>
              <a:rPr lang="fr-FR" sz="2400" dirty="0" err="1">
                <a:solidFill>
                  <a:schemeClr val="lt1"/>
                </a:solidFill>
              </a:rPr>
              <a:t>wins</a:t>
            </a:r>
            <a:r>
              <a:rPr lang="fr-FR" sz="2400" dirty="0">
                <a:solidFill>
                  <a:schemeClr val="lt1"/>
                </a:solidFill>
              </a:rPr>
              <a:t> the match</a:t>
            </a:r>
          </a:p>
          <a:p>
            <a:pPr marL="457200" lvl="1" indent="-457200">
              <a:buClr>
                <a:schemeClr val="bg1"/>
              </a:buClr>
              <a:buFont typeface="+mj-lt"/>
              <a:buAutoNum type="arabicPeriod"/>
            </a:pPr>
            <a:r>
              <a:rPr lang="fr-FR" sz="2400" dirty="0">
                <a:solidFill>
                  <a:schemeClr val="lt1"/>
                </a:solidFill>
              </a:rPr>
              <a:t>If </a:t>
            </a:r>
            <a:r>
              <a:rPr lang="en-GB" sz="2400" dirty="0">
                <a:solidFill>
                  <a:schemeClr val="lt1"/>
                </a:solidFill>
              </a:rPr>
              <a:t>the scores are tied</a:t>
            </a:r>
            <a:endParaRPr lang="fr-FR" sz="2400" dirty="0">
              <a:solidFill>
                <a:schemeClr val="lt1"/>
              </a:solidFill>
            </a:endParaRPr>
          </a:p>
          <a:p>
            <a:pPr lvl="4"/>
            <a:r>
              <a:rPr lang="fr-FR" sz="2400" dirty="0">
                <a:solidFill>
                  <a:schemeClr val="lt1"/>
                </a:solidFill>
              </a:rPr>
              <a:t>	- </a:t>
            </a:r>
            <a:r>
              <a:rPr lang="fr-FR" sz="2400" dirty="0" err="1">
                <a:solidFill>
                  <a:schemeClr val="lt1"/>
                </a:solidFill>
              </a:rPr>
              <a:t>Remove</a:t>
            </a:r>
            <a:r>
              <a:rPr lang="fr-FR" sz="2400" dirty="0">
                <a:solidFill>
                  <a:schemeClr val="lt1"/>
                </a:solidFill>
              </a:rPr>
              <a:t> a </a:t>
            </a:r>
            <a:r>
              <a:rPr lang="fr-FR" sz="2400" dirty="0" err="1">
                <a:solidFill>
                  <a:schemeClr val="lt1"/>
                </a:solidFill>
              </a:rPr>
              <a:t>player</a:t>
            </a:r>
            <a:r>
              <a:rPr lang="fr-FR" sz="2400" dirty="0">
                <a:solidFill>
                  <a:schemeClr val="lt1"/>
                </a:solidFill>
              </a:rPr>
              <a:t> </a:t>
            </a:r>
            <a:r>
              <a:rPr lang="fr-FR" sz="2400" dirty="0" err="1">
                <a:solidFill>
                  <a:schemeClr val="lt1"/>
                </a:solidFill>
              </a:rPr>
              <a:t>from</a:t>
            </a:r>
            <a:r>
              <a:rPr lang="fr-FR" sz="2400" dirty="0">
                <a:solidFill>
                  <a:schemeClr val="lt1"/>
                </a:solidFill>
              </a:rPr>
              <a:t> </a:t>
            </a:r>
            <a:r>
              <a:rPr lang="fr-FR" sz="2400" dirty="0" err="1">
                <a:solidFill>
                  <a:schemeClr val="lt1"/>
                </a:solidFill>
              </a:rPr>
              <a:t>each</a:t>
            </a:r>
            <a:r>
              <a:rPr lang="fr-FR" sz="2400" dirty="0">
                <a:solidFill>
                  <a:schemeClr val="lt1"/>
                </a:solidFill>
              </a:rPr>
              <a:t> team</a:t>
            </a:r>
          </a:p>
          <a:p>
            <a:pPr lvl="4"/>
            <a:r>
              <a:rPr lang="fr-FR" sz="2400" dirty="0">
                <a:solidFill>
                  <a:schemeClr val="lt1"/>
                </a:solidFill>
              </a:rPr>
              <a:t>	- No time </a:t>
            </a:r>
            <a:r>
              <a:rPr lang="fr-FR" sz="2400" dirty="0" err="1">
                <a:solidFill>
                  <a:schemeClr val="lt1"/>
                </a:solidFill>
              </a:rPr>
              <a:t>limit</a:t>
            </a:r>
            <a:r>
              <a:rPr lang="fr-FR" sz="2400" dirty="0">
                <a:solidFill>
                  <a:schemeClr val="lt1"/>
                </a:solidFill>
              </a:rPr>
              <a:t>, the first team </a:t>
            </a:r>
            <a:br>
              <a:rPr lang="fr-FR" sz="2400" dirty="0">
                <a:solidFill>
                  <a:schemeClr val="lt1"/>
                </a:solidFill>
              </a:rPr>
            </a:br>
            <a:r>
              <a:rPr lang="fr-FR" sz="2400" dirty="0">
                <a:solidFill>
                  <a:schemeClr val="lt1"/>
                </a:solidFill>
              </a:rPr>
              <a:t>	</a:t>
            </a:r>
            <a:r>
              <a:rPr lang="fr-FR" sz="2400" dirty="0" err="1">
                <a:solidFill>
                  <a:schemeClr val="lt1"/>
                </a:solidFill>
              </a:rPr>
              <a:t>who</a:t>
            </a:r>
            <a:r>
              <a:rPr lang="fr-FR" sz="2400" dirty="0">
                <a:solidFill>
                  <a:schemeClr val="lt1"/>
                </a:solidFill>
              </a:rPr>
              <a:t> scores </a:t>
            </a:r>
            <a:r>
              <a:rPr lang="fr-FR" sz="2400" dirty="0" err="1">
                <a:solidFill>
                  <a:schemeClr val="lt1"/>
                </a:solidFill>
              </a:rPr>
              <a:t>wins</a:t>
            </a:r>
            <a:r>
              <a:rPr lang="fr-FR" sz="2400" dirty="0">
                <a:solidFill>
                  <a:schemeClr val="lt1"/>
                </a:solidFill>
              </a:rPr>
              <a:t> the match</a:t>
            </a:r>
          </a:p>
        </p:txBody>
      </p:sp>
      <p:sp>
        <p:nvSpPr>
          <p:cNvPr id="6" name="Étoile : 5 branches 5">
            <a:extLst>
              <a:ext uri="{FF2B5EF4-FFF2-40B4-BE49-F238E27FC236}">
                <a16:creationId xmlns:a16="http://schemas.microsoft.com/office/drawing/2014/main" id="{B9C4A6FB-050B-47FF-BCBA-7A41DF1D3BF2}"/>
              </a:ext>
            </a:extLst>
          </p:cNvPr>
          <p:cNvSpPr/>
          <p:nvPr/>
        </p:nvSpPr>
        <p:spPr>
          <a:xfrm>
            <a:off x="6503437" y="18455"/>
            <a:ext cx="1007706" cy="821506"/>
          </a:xfrm>
          <a:prstGeom prst="star5">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highlight>
                <a:srgbClr val="FF0000"/>
              </a:highlight>
            </a:endParaRPr>
          </a:p>
        </p:txBody>
      </p:sp>
    </p:spTree>
    <p:extLst>
      <p:ext uri="{BB962C8B-B14F-4D97-AF65-F5344CB8AC3E}">
        <p14:creationId xmlns:p14="http://schemas.microsoft.com/office/powerpoint/2010/main" val="17338645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20"/>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Composition</a:t>
            </a:r>
            <a:endParaRPr/>
          </a:p>
        </p:txBody>
      </p:sp>
      <p:sp>
        <p:nvSpPr>
          <p:cNvPr id="124" name="Google Shape;124;p20"/>
          <p:cNvSpPr/>
          <p:nvPr/>
        </p:nvSpPr>
        <p:spPr>
          <a:xfrm>
            <a:off x="899592" y="1671099"/>
            <a:ext cx="7596338" cy="3702118"/>
          </a:xfrm>
          <a:prstGeom prst="rect">
            <a:avLst/>
          </a:prstGeom>
          <a:solidFill>
            <a:srgbClr val="17365D">
              <a:alpha val="35686"/>
            </a:srgbClr>
          </a:solidFill>
          <a:ln>
            <a:noFill/>
          </a:ln>
        </p:spPr>
        <p:txBody>
          <a:bodyPr spcFirstLastPara="1" wrap="square" lIns="91425" tIns="45700" rIns="91425" bIns="45700" anchor="t" anchorCtr="0">
            <a:noAutofit/>
          </a:bodyPr>
          <a:lstStyle/>
          <a:p>
            <a:pPr marL="457200" marR="0" lvl="0" indent="-457200" algn="l" rtl="0">
              <a:spcBef>
                <a:spcPts val="0"/>
              </a:spcBef>
              <a:spcAft>
                <a:spcPts val="0"/>
              </a:spcAft>
              <a:buClr>
                <a:schemeClr val="lt1"/>
              </a:buClr>
              <a:buSzPts val="2800"/>
              <a:buFont typeface="Arial"/>
              <a:buChar char="•"/>
            </a:pPr>
            <a:r>
              <a:rPr lang="en-GB" sz="2800" dirty="0">
                <a:solidFill>
                  <a:schemeClr val="lt1"/>
                </a:solidFill>
                <a:latin typeface="Arial"/>
                <a:ea typeface="Arial"/>
                <a:cs typeface="Arial"/>
                <a:sym typeface="Arial"/>
              </a:rPr>
              <a:t>How long is a game of touch?</a:t>
            </a:r>
            <a:endParaRPr dirty="0"/>
          </a:p>
          <a:p>
            <a:pPr marL="457200" marR="0" lvl="0" indent="-279400" algn="l" rtl="0">
              <a:spcBef>
                <a:spcPts val="0"/>
              </a:spcBef>
              <a:spcAft>
                <a:spcPts val="0"/>
              </a:spcAft>
              <a:buClr>
                <a:schemeClr val="dk1"/>
              </a:buClr>
              <a:buSzPts val="2800"/>
              <a:buFont typeface="Arial"/>
              <a:buNone/>
            </a:pPr>
            <a:endParaRPr sz="2800" dirty="0">
              <a:solidFill>
                <a:schemeClr val="lt1"/>
              </a:solidFill>
              <a:latin typeface="Arial"/>
              <a:ea typeface="Arial"/>
              <a:cs typeface="Arial"/>
              <a:sym typeface="Arial"/>
            </a:endParaRPr>
          </a:p>
          <a:p>
            <a:pPr marL="457200" marR="0" lvl="0" indent="-457200" algn="l" rtl="0">
              <a:spcBef>
                <a:spcPts val="0"/>
              </a:spcBef>
              <a:spcAft>
                <a:spcPts val="0"/>
              </a:spcAft>
              <a:buClr>
                <a:schemeClr val="lt1"/>
              </a:buClr>
              <a:buSzPts val="2800"/>
              <a:buFont typeface="Arial"/>
              <a:buChar char="•"/>
            </a:pPr>
            <a:r>
              <a:rPr lang="en-GB" sz="2800" dirty="0">
                <a:solidFill>
                  <a:schemeClr val="lt1"/>
                </a:solidFill>
                <a:latin typeface="Arial"/>
                <a:ea typeface="Arial"/>
                <a:cs typeface="Arial"/>
                <a:sym typeface="Arial"/>
              </a:rPr>
              <a:t>What are the maximum number of people per side? (male/female &amp; mixed)</a:t>
            </a:r>
            <a:endParaRPr dirty="0"/>
          </a:p>
          <a:p>
            <a:pPr marL="457200" marR="0" lvl="0" indent="-279400" algn="l" rtl="0">
              <a:spcBef>
                <a:spcPts val="0"/>
              </a:spcBef>
              <a:spcAft>
                <a:spcPts val="0"/>
              </a:spcAft>
              <a:buClr>
                <a:schemeClr val="dk1"/>
              </a:buClr>
              <a:buSzPts val="2800"/>
              <a:buFont typeface="Arial"/>
              <a:buNone/>
            </a:pPr>
            <a:endParaRPr sz="2800" dirty="0">
              <a:solidFill>
                <a:schemeClr val="lt1"/>
              </a:solidFill>
              <a:latin typeface="Arial"/>
              <a:ea typeface="Arial"/>
              <a:cs typeface="Arial"/>
              <a:sym typeface="Arial"/>
            </a:endParaRPr>
          </a:p>
          <a:p>
            <a:pPr marL="457200" marR="0" lvl="0" indent="-457200" algn="l" rtl="0">
              <a:spcBef>
                <a:spcPts val="0"/>
              </a:spcBef>
              <a:spcAft>
                <a:spcPts val="0"/>
              </a:spcAft>
              <a:buClr>
                <a:schemeClr val="lt1"/>
              </a:buClr>
              <a:buSzPts val="2800"/>
              <a:buFont typeface="Arial"/>
              <a:buChar char="•"/>
            </a:pPr>
            <a:r>
              <a:rPr lang="en-GB" sz="2800" dirty="0">
                <a:solidFill>
                  <a:schemeClr val="lt1"/>
                </a:solidFill>
                <a:latin typeface="Arial"/>
                <a:ea typeface="Arial"/>
                <a:cs typeface="Arial"/>
                <a:sym typeface="Arial"/>
              </a:rPr>
              <a:t>How many players do you need to start a game?</a:t>
            </a:r>
            <a:endParaRPr dirty="0"/>
          </a:p>
          <a:p>
            <a:pPr marL="457200" marR="0" lvl="0" indent="-279400" algn="l" rtl="0">
              <a:spcBef>
                <a:spcPts val="0"/>
              </a:spcBef>
              <a:spcAft>
                <a:spcPts val="0"/>
              </a:spcAft>
              <a:buClr>
                <a:schemeClr val="dk1"/>
              </a:buClr>
              <a:buSzPts val="2800"/>
              <a:buFont typeface="Arial"/>
              <a:buNone/>
            </a:pPr>
            <a:endParaRPr sz="2800" dirty="0">
              <a:solidFill>
                <a:schemeClr val="lt1"/>
              </a:solidFill>
              <a:latin typeface="Arial"/>
              <a:ea typeface="Arial"/>
              <a:cs typeface="Arial"/>
              <a:sym typeface="Arial"/>
            </a:endParaRPr>
          </a:p>
          <a:p>
            <a:pPr marL="457200" marR="0" lvl="0" indent="-279400" algn="l" rtl="0">
              <a:spcBef>
                <a:spcPts val="0"/>
              </a:spcBef>
              <a:spcAft>
                <a:spcPts val="0"/>
              </a:spcAft>
              <a:buClr>
                <a:schemeClr val="dk1"/>
              </a:buClr>
              <a:buSzPts val="2800"/>
              <a:buFont typeface="Arial"/>
              <a:buNone/>
            </a:pPr>
            <a:endParaRPr sz="2800" dirty="0">
              <a:solidFill>
                <a:schemeClr val="lt1"/>
              </a:solidFill>
              <a:latin typeface="Arial"/>
              <a:ea typeface="Arial"/>
              <a:cs typeface="Arial"/>
              <a:sym typeface="Arial"/>
            </a:endParaRPr>
          </a:p>
          <a:p>
            <a:pPr marL="0" marR="0" lvl="0" indent="0" algn="l" rtl="0">
              <a:spcBef>
                <a:spcPts val="0"/>
              </a:spcBef>
              <a:spcAft>
                <a:spcPts val="0"/>
              </a:spcAft>
              <a:buNone/>
            </a:pPr>
            <a:endParaRPr sz="2800" dirty="0">
              <a:solidFill>
                <a:schemeClr val="lt1"/>
              </a:solidFill>
              <a:latin typeface="Arial"/>
              <a:ea typeface="Arial"/>
              <a:cs typeface="Arial"/>
              <a:sym typeface="Aria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540"/>
        <p:cNvGrpSpPr/>
        <p:nvPr/>
      </p:nvGrpSpPr>
      <p:grpSpPr>
        <a:xfrm>
          <a:off x="0" y="0"/>
          <a:ext cx="0" cy="0"/>
          <a:chOff x="0" y="0"/>
          <a:chExt cx="0" cy="0"/>
        </a:xfrm>
      </p:grpSpPr>
      <p:sp>
        <p:nvSpPr>
          <p:cNvPr id="541" name="Google Shape;541;p73"/>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CHAPTER 13</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SPORTS OFFICIALS RESPONSIBILITES</a:t>
            </a:r>
            <a:endParaRPr sz="3600" b="1" i="0" u="none" strike="noStrike" cap="none">
              <a:solidFill>
                <a:schemeClr val="dk1"/>
              </a:solidFill>
              <a:latin typeface="Calibri"/>
              <a:ea typeface="Calibri"/>
              <a:cs typeface="Calibri"/>
              <a:sym typeface="Calibri"/>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46" name="Google Shape;546;p74"/>
          <p:cNvSpPr/>
          <p:nvPr/>
        </p:nvSpPr>
        <p:spPr>
          <a:xfrm>
            <a:off x="827585" y="1844823"/>
            <a:ext cx="7623958" cy="1510935"/>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GB" sz="2400" b="0" i="0" u="none" strike="noStrike" cap="none" dirty="0">
                <a:solidFill>
                  <a:schemeClr val="lt1"/>
                </a:solidFill>
                <a:latin typeface="Calibri"/>
                <a:ea typeface="Calibri"/>
                <a:cs typeface="Calibri"/>
                <a:sym typeface="Calibri"/>
              </a:rPr>
              <a:t>Our official responsibilities are to:</a:t>
            </a:r>
            <a:endParaRPr dirty="0"/>
          </a:p>
          <a:p>
            <a:pPr marL="800100" marR="0" lvl="1" indent="-342900" algn="l" rtl="0">
              <a:spcBef>
                <a:spcPts val="0"/>
              </a:spcBef>
              <a:spcAft>
                <a:spcPts val="0"/>
              </a:spcAft>
              <a:buClr>
                <a:schemeClr val="lt1"/>
              </a:buClr>
              <a:buSzPts val="2160"/>
              <a:buFont typeface="Calibri"/>
              <a:buChar char="-"/>
            </a:pPr>
            <a:r>
              <a:rPr lang="en-GB" sz="2400" b="0" i="0" u="none" strike="noStrike" cap="none" dirty="0">
                <a:solidFill>
                  <a:schemeClr val="lt1"/>
                </a:solidFill>
                <a:latin typeface="Calibri"/>
                <a:ea typeface="Calibri"/>
                <a:cs typeface="Calibri"/>
                <a:sym typeface="Calibri"/>
              </a:rPr>
              <a:t>Enforce the rules of Touch</a:t>
            </a:r>
            <a:endParaRPr dirty="0"/>
          </a:p>
          <a:p>
            <a:pPr marL="800100" marR="0" lvl="1" indent="-342900" algn="l" rtl="0">
              <a:spcBef>
                <a:spcPts val="0"/>
              </a:spcBef>
              <a:spcAft>
                <a:spcPts val="0"/>
              </a:spcAft>
              <a:buClr>
                <a:schemeClr val="lt1"/>
              </a:buClr>
              <a:buSzPts val="2160"/>
              <a:buFont typeface="Calibri"/>
              <a:buChar char="-"/>
            </a:pPr>
            <a:r>
              <a:rPr lang="en-GB" sz="2400" b="0" i="0" u="none" strike="noStrike" cap="none" dirty="0">
                <a:solidFill>
                  <a:schemeClr val="lt1"/>
                </a:solidFill>
                <a:latin typeface="Calibri"/>
                <a:ea typeface="Calibri"/>
                <a:cs typeface="Calibri"/>
                <a:sym typeface="Calibri"/>
              </a:rPr>
              <a:t>Facilitate the match</a:t>
            </a:r>
            <a:endParaRPr dirty="0"/>
          </a:p>
        </p:txBody>
      </p:sp>
      <p:sp>
        <p:nvSpPr>
          <p:cNvPr id="547" name="Google Shape;547;p74"/>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Your Responsibilites</a:t>
            </a:r>
            <a:endParaRPr sz="3600" b="1" i="0" u="none" strike="noStrike" cap="none">
              <a:solidFill>
                <a:schemeClr val="dk1"/>
              </a:solidFill>
              <a:latin typeface="Calibri"/>
              <a:ea typeface="Calibri"/>
              <a:cs typeface="Calibri"/>
              <a:sym typeface="Calibri"/>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614"/>
        <p:cNvGrpSpPr/>
        <p:nvPr/>
      </p:nvGrpSpPr>
      <p:grpSpPr>
        <a:xfrm>
          <a:off x="0" y="0"/>
          <a:ext cx="0" cy="0"/>
          <a:chOff x="0" y="0"/>
          <a:chExt cx="0" cy="0"/>
        </a:xfrm>
      </p:grpSpPr>
      <p:sp>
        <p:nvSpPr>
          <p:cNvPr id="615" name="Google Shape;615;p76"/>
          <p:cNvSpPr txBox="1"/>
          <p:nvPr/>
        </p:nvSpPr>
        <p:spPr>
          <a:xfrm>
            <a:off x="1881187" y="1067786"/>
            <a:ext cx="6629400" cy="5521927"/>
          </a:xfrm>
          <a:prstGeom prst="rect">
            <a:avLst/>
          </a:prstGeom>
          <a:noFill/>
          <a:ln>
            <a:noFill/>
          </a:ln>
        </p:spPr>
        <p:txBody>
          <a:bodyPr spcFirstLastPara="1" wrap="square" lIns="90000" tIns="46800" rIns="90000" bIns="46800" anchor="t" anchorCtr="0">
            <a:noAutofit/>
          </a:bodyPr>
          <a:lstStyle/>
          <a:p>
            <a:pPr lvl="0" indent="-91440">
              <a:spcBef>
                <a:spcPts val="1200"/>
              </a:spcBef>
              <a:buSzPts val="1440"/>
              <a:buFont typeface="Noto Sans Symbols"/>
              <a:buChar char="■"/>
            </a:pPr>
            <a:r>
              <a:rPr lang="en-US" sz="2400" dirty="0">
                <a:latin typeface="Verdana"/>
                <a:ea typeface="Verdana"/>
                <a:cs typeface="Verdana"/>
                <a:sym typeface="Verdana"/>
              </a:rPr>
              <a:t> Level 5 : Practical 	</a:t>
            </a:r>
            <a:endParaRPr lang="en-US" sz="1600" dirty="0">
              <a:latin typeface="Verdana"/>
              <a:ea typeface="Verdana"/>
              <a:cs typeface="Verdana"/>
              <a:sym typeface="Verdana"/>
            </a:endParaRPr>
          </a:p>
          <a:p>
            <a:pPr lvl="0">
              <a:spcBef>
                <a:spcPts val="1700"/>
              </a:spcBef>
              <a:buClr>
                <a:schemeClr val="dk1"/>
              </a:buClr>
              <a:buSzPts val="2400"/>
            </a:pPr>
            <a:endParaRPr lang="fr-FR" sz="2400" dirty="0">
              <a:latin typeface="Verdana"/>
              <a:ea typeface="Verdana"/>
              <a:cs typeface="Verdana"/>
              <a:sym typeface="Verdana"/>
            </a:endParaRPr>
          </a:p>
          <a:p>
            <a:pPr lvl="0" indent="-91440">
              <a:spcBef>
                <a:spcPts val="1200"/>
              </a:spcBef>
              <a:buClr>
                <a:srgbClr val="FF3300"/>
              </a:buClr>
              <a:buSzPts val="1440"/>
              <a:buFont typeface="Noto Sans Symbols"/>
              <a:buChar char="■"/>
            </a:pPr>
            <a:r>
              <a:rPr lang="fr-FR" sz="2400" dirty="0">
                <a:latin typeface="Verdana"/>
                <a:ea typeface="Verdana"/>
                <a:cs typeface="Verdana"/>
                <a:sym typeface="Verdana"/>
              </a:rPr>
              <a:t> </a:t>
            </a:r>
            <a:r>
              <a:rPr lang="fr-FR" sz="2400" dirty="0" err="1">
                <a:latin typeface="Verdana"/>
                <a:ea typeface="Verdana"/>
                <a:cs typeface="Verdana"/>
                <a:sym typeface="Verdana"/>
              </a:rPr>
              <a:t>Level</a:t>
            </a:r>
            <a:r>
              <a:rPr lang="fr-FR" sz="2400" dirty="0">
                <a:latin typeface="Verdana"/>
                <a:ea typeface="Verdana"/>
                <a:cs typeface="Verdana"/>
                <a:sym typeface="Verdana"/>
              </a:rPr>
              <a:t> 4 : </a:t>
            </a:r>
            <a:r>
              <a:rPr lang="fr-FR" sz="2400" dirty="0" err="1">
                <a:latin typeface="Verdana"/>
                <a:ea typeface="Verdana"/>
                <a:cs typeface="Verdana"/>
                <a:sym typeface="Verdana"/>
              </a:rPr>
              <a:t>Practical</a:t>
            </a:r>
            <a:r>
              <a:rPr lang="fr-FR" sz="2400" dirty="0">
                <a:latin typeface="Verdana"/>
                <a:ea typeface="Verdana"/>
                <a:cs typeface="Verdana"/>
                <a:sym typeface="Verdana"/>
              </a:rPr>
              <a:t> 	</a:t>
            </a:r>
            <a:endParaRPr lang="fr-FR" sz="2400" dirty="0"/>
          </a:p>
          <a:p>
            <a:pPr lvl="0">
              <a:spcBef>
                <a:spcPts val="1700"/>
              </a:spcBef>
              <a:buClr>
                <a:schemeClr val="dk1"/>
              </a:buClr>
              <a:buSzPts val="2400"/>
            </a:pPr>
            <a:endParaRPr lang="en-US" sz="2400" dirty="0">
              <a:latin typeface="Verdana"/>
              <a:ea typeface="Verdana"/>
              <a:cs typeface="Verdana"/>
              <a:sym typeface="Verdana"/>
            </a:endParaRPr>
          </a:p>
          <a:p>
            <a:pPr lvl="0" indent="-91440">
              <a:spcBef>
                <a:spcPts val="1200"/>
              </a:spcBef>
              <a:buClr>
                <a:srgbClr val="FFFF00"/>
              </a:buClr>
              <a:buSzPts val="1440"/>
              <a:buFont typeface="Noto Sans Symbols"/>
              <a:buChar char="■"/>
            </a:pPr>
            <a:r>
              <a:rPr lang="en-US" sz="2400" dirty="0">
                <a:latin typeface="Verdana"/>
                <a:ea typeface="Verdana"/>
                <a:cs typeface="Verdana"/>
                <a:sym typeface="Verdana"/>
              </a:rPr>
              <a:t> Level 3 : Practical 	</a:t>
            </a:r>
            <a:endParaRPr lang="en-US" dirty="0"/>
          </a:p>
          <a:p>
            <a:pPr marL="2286000" lvl="5">
              <a:spcBef>
                <a:spcPts val="1200"/>
              </a:spcBef>
            </a:pPr>
            <a:r>
              <a:rPr lang="en-US" sz="1600" dirty="0">
                <a:latin typeface="Verdana"/>
                <a:ea typeface="Verdana"/>
                <a:cs typeface="Verdana"/>
                <a:sym typeface="Verdana"/>
              </a:rPr>
              <a:t>		</a:t>
            </a:r>
            <a:endParaRPr lang="en-US" dirty="0"/>
          </a:p>
          <a:p>
            <a:pPr marL="0" marR="0" lvl="0" indent="0" algn="l" rtl="0">
              <a:spcBef>
                <a:spcPts val="1700"/>
              </a:spcBef>
              <a:spcAft>
                <a:spcPts val="0"/>
              </a:spcAft>
              <a:buClr>
                <a:schemeClr val="dk1"/>
              </a:buClr>
              <a:buSzPts val="2400"/>
              <a:buFont typeface="Arial"/>
              <a:buNone/>
            </a:pPr>
            <a:endParaRPr sz="400" dirty="0">
              <a:solidFill>
                <a:srgbClr val="000000"/>
              </a:solidFill>
              <a:latin typeface="Verdana"/>
              <a:ea typeface="Verdana"/>
              <a:cs typeface="Verdana"/>
              <a:sym typeface="Verdana"/>
            </a:endParaRPr>
          </a:p>
          <a:p>
            <a:pPr marL="0" marR="0" lvl="0" indent="-91440" algn="l" rtl="0">
              <a:spcBef>
                <a:spcPts val="1200"/>
              </a:spcBef>
              <a:spcAft>
                <a:spcPts val="0"/>
              </a:spcAft>
              <a:buClr>
                <a:srgbClr val="009999"/>
              </a:buClr>
              <a:buSzPts val="1440"/>
              <a:buFont typeface="Noto Sans Symbols"/>
              <a:buChar char="■"/>
            </a:pPr>
            <a:r>
              <a:rPr lang="en-GB" sz="2400" dirty="0">
                <a:solidFill>
                  <a:srgbClr val="000000"/>
                </a:solidFill>
                <a:latin typeface="Verdana"/>
                <a:ea typeface="Verdana"/>
                <a:cs typeface="Verdana"/>
                <a:sym typeface="Verdana"/>
              </a:rPr>
              <a:t> Level 2 : Theory 	</a:t>
            </a:r>
            <a:endParaRPr lang="en-GB" sz="1600" dirty="0">
              <a:solidFill>
                <a:srgbClr val="000000"/>
              </a:solidFill>
              <a:latin typeface="Verdana"/>
              <a:ea typeface="Verdana"/>
              <a:cs typeface="Verdana"/>
              <a:sym typeface="Verdana"/>
            </a:endParaRPr>
          </a:p>
          <a:p>
            <a:pPr lvl="0">
              <a:spcBef>
                <a:spcPts val="1200"/>
              </a:spcBef>
              <a:buSzPts val="1440"/>
            </a:pPr>
            <a:endParaRPr lang="en-US" dirty="0"/>
          </a:p>
          <a:p>
            <a:pPr lvl="0">
              <a:spcBef>
                <a:spcPts val="1200"/>
              </a:spcBef>
              <a:buSzPts val="1440"/>
            </a:pPr>
            <a:endParaRPr lang="en-US" dirty="0"/>
          </a:p>
          <a:p>
            <a:pPr lvl="0" indent="-91440">
              <a:buClr>
                <a:srgbClr val="1F497D"/>
              </a:buClr>
              <a:buSzPts val="1440"/>
              <a:buFont typeface="Noto Sans Symbols"/>
              <a:buChar char="■"/>
            </a:pPr>
            <a:r>
              <a:rPr lang="en-US" sz="2400" dirty="0">
                <a:latin typeface="Verdana"/>
                <a:ea typeface="Verdana"/>
                <a:cs typeface="Verdana"/>
                <a:sym typeface="Verdana"/>
              </a:rPr>
              <a:t> Leve1 1: Foundation</a:t>
            </a:r>
            <a:endParaRPr lang="en-US" sz="2400" dirty="0"/>
          </a:p>
          <a:p>
            <a:pPr marR="0" lvl="0" algn="l" rtl="0">
              <a:spcBef>
                <a:spcPts val="1200"/>
              </a:spcBef>
              <a:spcAft>
                <a:spcPts val="0"/>
              </a:spcAft>
              <a:buClr>
                <a:srgbClr val="009999"/>
              </a:buClr>
              <a:buSzPts val="1440"/>
            </a:pPr>
            <a:endParaRPr dirty="0"/>
          </a:p>
        </p:txBody>
      </p:sp>
      <p:pic>
        <p:nvPicPr>
          <p:cNvPr id="616" name="Google Shape;616;p76"/>
          <p:cNvPicPr preferRelativeResize="0"/>
          <p:nvPr/>
        </p:nvPicPr>
        <p:blipFill rotWithShape="1">
          <a:blip r:embed="rId3">
            <a:alphaModFix/>
          </a:blip>
          <a:srcRect/>
          <a:stretch/>
        </p:blipFill>
        <p:spPr>
          <a:xfrm>
            <a:off x="294556" y="5553076"/>
            <a:ext cx="1524000" cy="1036637"/>
          </a:xfrm>
          <a:prstGeom prst="rect">
            <a:avLst/>
          </a:prstGeom>
          <a:noFill/>
          <a:ln>
            <a:noFill/>
          </a:ln>
        </p:spPr>
      </p:pic>
      <p:pic>
        <p:nvPicPr>
          <p:cNvPr id="617" name="Google Shape;617;p76"/>
          <p:cNvPicPr preferRelativeResize="0"/>
          <p:nvPr/>
        </p:nvPicPr>
        <p:blipFill rotWithShape="1">
          <a:blip r:embed="rId4">
            <a:alphaModFix/>
          </a:blip>
          <a:srcRect/>
          <a:stretch/>
        </p:blipFill>
        <p:spPr>
          <a:xfrm>
            <a:off x="357188" y="2087605"/>
            <a:ext cx="1547812" cy="1179513"/>
          </a:xfrm>
          <a:prstGeom prst="rect">
            <a:avLst/>
          </a:prstGeom>
          <a:noFill/>
          <a:ln>
            <a:noFill/>
          </a:ln>
        </p:spPr>
      </p:pic>
      <p:pic>
        <p:nvPicPr>
          <p:cNvPr id="618" name="Google Shape;618;p76"/>
          <p:cNvPicPr preferRelativeResize="0"/>
          <p:nvPr/>
        </p:nvPicPr>
        <p:blipFill rotWithShape="1">
          <a:blip r:embed="rId5">
            <a:alphaModFix/>
          </a:blip>
          <a:srcRect/>
          <a:stretch/>
        </p:blipFill>
        <p:spPr>
          <a:xfrm>
            <a:off x="419819" y="975604"/>
            <a:ext cx="1524000" cy="1190625"/>
          </a:xfrm>
          <a:prstGeom prst="rect">
            <a:avLst/>
          </a:prstGeom>
          <a:noFill/>
          <a:ln>
            <a:noFill/>
          </a:ln>
        </p:spPr>
      </p:pic>
      <p:pic>
        <p:nvPicPr>
          <p:cNvPr id="619" name="Google Shape;619;p76"/>
          <p:cNvPicPr preferRelativeResize="0"/>
          <p:nvPr/>
        </p:nvPicPr>
        <p:blipFill rotWithShape="1">
          <a:blip r:embed="rId6">
            <a:alphaModFix/>
          </a:blip>
          <a:srcRect/>
          <a:stretch/>
        </p:blipFill>
        <p:spPr>
          <a:xfrm>
            <a:off x="294556" y="4300495"/>
            <a:ext cx="1610444" cy="1187450"/>
          </a:xfrm>
          <a:prstGeom prst="rect">
            <a:avLst/>
          </a:prstGeom>
          <a:noFill/>
          <a:ln>
            <a:noFill/>
          </a:ln>
        </p:spPr>
      </p:pic>
      <p:pic>
        <p:nvPicPr>
          <p:cNvPr id="620" name="Google Shape;620;p76"/>
          <p:cNvPicPr preferRelativeResize="0"/>
          <p:nvPr/>
        </p:nvPicPr>
        <p:blipFill rotWithShape="1">
          <a:blip r:embed="rId7">
            <a:alphaModFix/>
          </a:blip>
          <a:srcRect/>
          <a:stretch/>
        </p:blipFill>
        <p:spPr>
          <a:xfrm>
            <a:off x="357188" y="3278230"/>
            <a:ext cx="1524000" cy="1100095"/>
          </a:xfrm>
          <a:prstGeom prst="rect">
            <a:avLst/>
          </a:prstGeom>
          <a:noFill/>
          <a:ln>
            <a:noFill/>
          </a:ln>
        </p:spPr>
      </p:pic>
      <p:sp>
        <p:nvSpPr>
          <p:cNvPr id="621" name="Google Shape;621;p76"/>
          <p:cNvSpPr txBox="1"/>
          <p:nvPr/>
        </p:nvSpPr>
        <p:spPr>
          <a:xfrm>
            <a:off x="1259632" y="3009"/>
            <a:ext cx="8229600" cy="11430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rgbClr val="000000"/>
              </a:buClr>
              <a:buSzPts val="3600"/>
              <a:buFont typeface="Calibri"/>
              <a:buNone/>
            </a:pPr>
            <a:r>
              <a:rPr lang="en-GB" sz="3600" b="1">
                <a:solidFill>
                  <a:srgbClr val="000000"/>
                </a:solidFill>
                <a:latin typeface="Calibri"/>
                <a:ea typeface="Calibri"/>
                <a:cs typeface="Calibri"/>
                <a:sym typeface="Calibri"/>
              </a:rPr>
              <a:t>Touch Europe Referee Levels</a:t>
            </a:r>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lvl="0"/>
            <a:r>
              <a:rPr lang="en-US" sz="4000" b="1" dirty="0"/>
              <a:t>Touch Europe Referee Career Path</a:t>
            </a:r>
            <a:endParaRPr lang="fr-FR" sz="4000" dirty="0"/>
          </a:p>
        </p:txBody>
      </p:sp>
      <p:sp>
        <p:nvSpPr>
          <p:cNvPr id="3" name="Rectangle à coins arrondis 2"/>
          <p:cNvSpPr/>
          <p:nvPr/>
        </p:nvSpPr>
        <p:spPr>
          <a:xfrm>
            <a:off x="645459" y="5272265"/>
            <a:ext cx="1532965" cy="605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Referee L1</a:t>
            </a:r>
          </a:p>
        </p:txBody>
      </p:sp>
      <p:sp>
        <p:nvSpPr>
          <p:cNvPr id="4" name="Rectangle à coins arrondis 3"/>
          <p:cNvSpPr/>
          <p:nvPr/>
        </p:nvSpPr>
        <p:spPr>
          <a:xfrm>
            <a:off x="645459" y="4389241"/>
            <a:ext cx="1532965" cy="60511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t>Referee L2</a:t>
            </a:r>
          </a:p>
        </p:txBody>
      </p:sp>
      <p:sp>
        <p:nvSpPr>
          <p:cNvPr id="5" name="Rectangle à coins arrondis 4"/>
          <p:cNvSpPr/>
          <p:nvPr/>
        </p:nvSpPr>
        <p:spPr>
          <a:xfrm>
            <a:off x="645459" y="3506217"/>
            <a:ext cx="1532965" cy="605117"/>
          </a:xfrm>
          <a:prstGeom prst="roundRect">
            <a:avLst/>
          </a:prstGeom>
          <a:solidFill>
            <a:srgbClr val="FFFF00"/>
          </a:solidFill>
          <a:ln>
            <a:solidFill>
              <a:srgbClr val="FFC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solidFill>
                  <a:schemeClr val="tx1"/>
                </a:solidFill>
              </a:rPr>
              <a:t>Referee L3</a:t>
            </a:r>
          </a:p>
        </p:txBody>
      </p:sp>
      <p:sp>
        <p:nvSpPr>
          <p:cNvPr id="6" name="Rectangle à coins arrondis 5"/>
          <p:cNvSpPr/>
          <p:nvPr/>
        </p:nvSpPr>
        <p:spPr>
          <a:xfrm>
            <a:off x="645459" y="2623193"/>
            <a:ext cx="1532965" cy="605117"/>
          </a:xfrm>
          <a:prstGeom prst="roundRect">
            <a:avLst/>
          </a:prstGeom>
          <a:solidFill>
            <a:srgbClr val="FF0000"/>
          </a:solidFill>
          <a:ln>
            <a:solidFill>
              <a:srgbClr val="C00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solidFill>
                  <a:schemeClr val="bg1"/>
                </a:solidFill>
              </a:rPr>
              <a:t>Referee L4</a:t>
            </a:r>
          </a:p>
        </p:txBody>
      </p:sp>
      <p:sp>
        <p:nvSpPr>
          <p:cNvPr id="7" name="Rectangle à coins arrondis 6"/>
          <p:cNvSpPr/>
          <p:nvPr/>
        </p:nvSpPr>
        <p:spPr>
          <a:xfrm>
            <a:off x="645458" y="1740169"/>
            <a:ext cx="1532965" cy="605117"/>
          </a:xfrm>
          <a:prstGeom prst="roundRect">
            <a:avLst/>
          </a:prstGeom>
          <a:solidFill>
            <a:schemeClr val="tx1"/>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solidFill>
                  <a:schemeClr val="bg1"/>
                </a:solidFill>
              </a:rPr>
              <a:t>Referee L5</a:t>
            </a:r>
          </a:p>
        </p:txBody>
      </p:sp>
      <p:cxnSp>
        <p:nvCxnSpPr>
          <p:cNvPr id="9" name="Connecteur droit avec flèche 8"/>
          <p:cNvCxnSpPr>
            <a:stCxn id="3" idx="0"/>
            <a:endCxn id="4" idx="2"/>
          </p:cNvCxnSpPr>
          <p:nvPr/>
        </p:nvCxnSpPr>
        <p:spPr>
          <a:xfrm flipV="1">
            <a:off x="1411942" y="4994358"/>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Connecteur droit avec flèche 9"/>
          <p:cNvCxnSpPr>
            <a:stCxn id="4" idx="0"/>
            <a:endCxn id="5" idx="2"/>
          </p:cNvCxnSpPr>
          <p:nvPr/>
        </p:nvCxnSpPr>
        <p:spPr>
          <a:xfrm flipV="1">
            <a:off x="1411942" y="4111334"/>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Connecteur droit avec flèche 12"/>
          <p:cNvCxnSpPr>
            <a:stCxn id="5" idx="0"/>
            <a:endCxn id="6" idx="2"/>
          </p:cNvCxnSpPr>
          <p:nvPr/>
        </p:nvCxnSpPr>
        <p:spPr>
          <a:xfrm flipV="1">
            <a:off x="1411942" y="3228310"/>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Connecteur droit avec flèche 15"/>
          <p:cNvCxnSpPr>
            <a:stCxn id="6" idx="0"/>
            <a:endCxn id="7" idx="2"/>
          </p:cNvCxnSpPr>
          <p:nvPr/>
        </p:nvCxnSpPr>
        <p:spPr>
          <a:xfrm flipH="1" flipV="1">
            <a:off x="1411941" y="2345286"/>
            <a:ext cx="1"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9" name="Rectangle à coins arrondis 18"/>
          <p:cNvSpPr/>
          <p:nvPr/>
        </p:nvSpPr>
        <p:spPr>
          <a:xfrm>
            <a:off x="2944906" y="5272264"/>
            <a:ext cx="1532965" cy="605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Coach L1</a:t>
            </a:r>
          </a:p>
        </p:txBody>
      </p:sp>
      <p:sp>
        <p:nvSpPr>
          <p:cNvPr id="20" name="Rectangle à coins arrondis 19"/>
          <p:cNvSpPr/>
          <p:nvPr/>
        </p:nvSpPr>
        <p:spPr>
          <a:xfrm>
            <a:off x="2944906" y="4389240"/>
            <a:ext cx="1532965" cy="60511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t>Coach L2</a:t>
            </a:r>
          </a:p>
        </p:txBody>
      </p:sp>
      <p:sp>
        <p:nvSpPr>
          <p:cNvPr id="21" name="Rectangle à coins arrondis 20"/>
          <p:cNvSpPr/>
          <p:nvPr/>
        </p:nvSpPr>
        <p:spPr>
          <a:xfrm>
            <a:off x="2944906" y="3506216"/>
            <a:ext cx="1532965" cy="605117"/>
          </a:xfrm>
          <a:prstGeom prst="roundRect">
            <a:avLst/>
          </a:prstGeom>
          <a:solidFill>
            <a:srgbClr val="FFFF00"/>
          </a:solidFill>
          <a:ln>
            <a:solidFill>
              <a:srgbClr val="FFC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solidFill>
                  <a:schemeClr val="tx1"/>
                </a:solidFill>
              </a:rPr>
              <a:t>Coach L3</a:t>
            </a:r>
          </a:p>
        </p:txBody>
      </p:sp>
      <p:sp>
        <p:nvSpPr>
          <p:cNvPr id="22" name="Rectangle à coins arrondis 21"/>
          <p:cNvSpPr/>
          <p:nvPr/>
        </p:nvSpPr>
        <p:spPr>
          <a:xfrm>
            <a:off x="2944906" y="2623192"/>
            <a:ext cx="1532965" cy="605117"/>
          </a:xfrm>
          <a:prstGeom prst="roundRect">
            <a:avLst/>
          </a:prstGeom>
          <a:solidFill>
            <a:srgbClr val="FF0000"/>
          </a:solidFill>
          <a:ln>
            <a:solidFill>
              <a:srgbClr val="C00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solidFill>
                  <a:schemeClr val="bg1"/>
                </a:solidFill>
              </a:rPr>
              <a:t>Coach L4</a:t>
            </a:r>
          </a:p>
        </p:txBody>
      </p:sp>
      <p:sp>
        <p:nvSpPr>
          <p:cNvPr id="23" name="Rectangle à coins arrondis 22"/>
          <p:cNvSpPr/>
          <p:nvPr/>
        </p:nvSpPr>
        <p:spPr>
          <a:xfrm>
            <a:off x="2944905" y="1740168"/>
            <a:ext cx="1532965" cy="605117"/>
          </a:xfrm>
          <a:prstGeom prst="roundRect">
            <a:avLst/>
          </a:prstGeom>
          <a:solidFill>
            <a:schemeClr val="tx1"/>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solidFill>
                  <a:schemeClr val="bg1"/>
                </a:solidFill>
              </a:rPr>
              <a:t>Coach L5</a:t>
            </a:r>
          </a:p>
        </p:txBody>
      </p:sp>
      <p:cxnSp>
        <p:nvCxnSpPr>
          <p:cNvPr id="24" name="Connecteur droit avec flèche 23"/>
          <p:cNvCxnSpPr>
            <a:stCxn id="19" idx="0"/>
            <a:endCxn id="20" idx="2"/>
          </p:cNvCxnSpPr>
          <p:nvPr/>
        </p:nvCxnSpPr>
        <p:spPr>
          <a:xfrm flipV="1">
            <a:off x="3711389" y="4994357"/>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Connecteur droit avec flèche 24"/>
          <p:cNvCxnSpPr>
            <a:stCxn id="20" idx="0"/>
            <a:endCxn id="21" idx="2"/>
          </p:cNvCxnSpPr>
          <p:nvPr/>
        </p:nvCxnSpPr>
        <p:spPr>
          <a:xfrm flipV="1">
            <a:off x="3711389" y="4111333"/>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Connecteur droit avec flèche 25"/>
          <p:cNvCxnSpPr>
            <a:stCxn id="21" idx="0"/>
            <a:endCxn id="22" idx="2"/>
          </p:cNvCxnSpPr>
          <p:nvPr/>
        </p:nvCxnSpPr>
        <p:spPr>
          <a:xfrm flipV="1">
            <a:off x="3711389" y="3228309"/>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Connecteur droit avec flèche 26"/>
          <p:cNvCxnSpPr>
            <a:stCxn id="22" idx="0"/>
            <a:endCxn id="23" idx="2"/>
          </p:cNvCxnSpPr>
          <p:nvPr/>
        </p:nvCxnSpPr>
        <p:spPr>
          <a:xfrm flipH="1" flipV="1">
            <a:off x="3711388" y="2345285"/>
            <a:ext cx="1"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8" name="Rectangle à coins arrondis 27"/>
          <p:cNvSpPr/>
          <p:nvPr/>
        </p:nvSpPr>
        <p:spPr>
          <a:xfrm>
            <a:off x="5141259" y="5272264"/>
            <a:ext cx="1532965" cy="605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err="1"/>
              <a:t>Presenter</a:t>
            </a:r>
            <a:r>
              <a:rPr lang="fr-FR" dirty="0"/>
              <a:t> L1</a:t>
            </a:r>
          </a:p>
        </p:txBody>
      </p:sp>
      <p:sp>
        <p:nvSpPr>
          <p:cNvPr id="29" name="Rectangle à coins arrondis 28"/>
          <p:cNvSpPr/>
          <p:nvPr/>
        </p:nvSpPr>
        <p:spPr>
          <a:xfrm>
            <a:off x="5141259" y="4389240"/>
            <a:ext cx="1532965" cy="60511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err="1"/>
              <a:t>Presenter</a:t>
            </a:r>
            <a:r>
              <a:rPr lang="fr-FR" dirty="0"/>
              <a:t> L1</a:t>
            </a:r>
          </a:p>
        </p:txBody>
      </p:sp>
      <p:sp>
        <p:nvSpPr>
          <p:cNvPr id="30" name="Rectangle à coins arrondis 29"/>
          <p:cNvSpPr/>
          <p:nvPr/>
        </p:nvSpPr>
        <p:spPr>
          <a:xfrm>
            <a:off x="5141259" y="3506216"/>
            <a:ext cx="1532965" cy="605117"/>
          </a:xfrm>
          <a:prstGeom prst="roundRect">
            <a:avLst/>
          </a:prstGeom>
          <a:solidFill>
            <a:srgbClr val="FFFF00"/>
          </a:solidFill>
          <a:ln>
            <a:solidFill>
              <a:srgbClr val="FFC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err="1">
                <a:solidFill>
                  <a:schemeClr val="tx1"/>
                </a:solidFill>
              </a:rPr>
              <a:t>Presenter</a:t>
            </a:r>
            <a:r>
              <a:rPr lang="fr-FR" dirty="0">
                <a:solidFill>
                  <a:schemeClr val="tx1"/>
                </a:solidFill>
              </a:rPr>
              <a:t> L3</a:t>
            </a:r>
          </a:p>
        </p:txBody>
      </p:sp>
      <p:cxnSp>
        <p:nvCxnSpPr>
          <p:cNvPr id="31" name="Connecteur droit avec flèche 30"/>
          <p:cNvCxnSpPr>
            <a:stCxn id="28" idx="0"/>
            <a:endCxn id="29" idx="2"/>
          </p:cNvCxnSpPr>
          <p:nvPr/>
        </p:nvCxnSpPr>
        <p:spPr>
          <a:xfrm flipV="1">
            <a:off x="5907742" y="4994357"/>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Connecteur droit avec flèche 31"/>
          <p:cNvCxnSpPr>
            <a:stCxn id="29" idx="0"/>
            <a:endCxn id="30" idx="2"/>
          </p:cNvCxnSpPr>
          <p:nvPr/>
        </p:nvCxnSpPr>
        <p:spPr>
          <a:xfrm flipV="1">
            <a:off x="5907742" y="4111333"/>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3" name="Rectangle à coins arrondis 32"/>
          <p:cNvSpPr/>
          <p:nvPr/>
        </p:nvSpPr>
        <p:spPr>
          <a:xfrm>
            <a:off x="5141258" y="2596804"/>
            <a:ext cx="1532965" cy="605117"/>
          </a:xfrm>
          <a:prstGeom prst="round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r>
              <a:rPr lang="fr-FR" dirty="0" err="1">
                <a:solidFill>
                  <a:schemeClr val="tx1"/>
                </a:solidFill>
              </a:rPr>
              <a:t>Presenter</a:t>
            </a:r>
            <a:r>
              <a:rPr lang="fr-FR" dirty="0">
                <a:solidFill>
                  <a:schemeClr val="tx1"/>
                </a:solidFill>
              </a:rPr>
              <a:t> </a:t>
            </a:r>
            <a:r>
              <a:rPr lang="fr-FR" dirty="0" err="1">
                <a:solidFill>
                  <a:schemeClr val="tx1"/>
                </a:solidFill>
              </a:rPr>
              <a:t>Recapt</a:t>
            </a:r>
            <a:endParaRPr lang="fr-FR" dirty="0">
              <a:solidFill>
                <a:schemeClr val="tx1"/>
              </a:solidFill>
            </a:endParaRPr>
          </a:p>
        </p:txBody>
      </p:sp>
      <p:sp>
        <p:nvSpPr>
          <p:cNvPr id="37" name="Rectangle à coins arrondis 36"/>
          <p:cNvSpPr/>
          <p:nvPr/>
        </p:nvSpPr>
        <p:spPr>
          <a:xfrm>
            <a:off x="7287880" y="4389240"/>
            <a:ext cx="1532965" cy="605117"/>
          </a:xfrm>
          <a:prstGeom prst="round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r>
              <a:rPr lang="fr-FR" dirty="0">
                <a:solidFill>
                  <a:schemeClr val="tx1"/>
                </a:solidFill>
              </a:rPr>
              <a:t>NDR</a:t>
            </a:r>
          </a:p>
        </p:txBody>
      </p:sp>
      <p:sp>
        <p:nvSpPr>
          <p:cNvPr id="38" name="Rectangle à coins arrondis 37"/>
          <p:cNvSpPr/>
          <p:nvPr/>
        </p:nvSpPr>
        <p:spPr>
          <a:xfrm>
            <a:off x="7287881" y="1304079"/>
            <a:ext cx="1532965" cy="605117"/>
          </a:xfrm>
          <a:prstGeom prst="round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r>
              <a:rPr lang="fr-FR" dirty="0">
                <a:solidFill>
                  <a:schemeClr val="tx1"/>
                </a:solidFill>
              </a:rPr>
              <a:t>EDR</a:t>
            </a:r>
          </a:p>
        </p:txBody>
      </p:sp>
      <p:sp>
        <p:nvSpPr>
          <p:cNvPr id="41" name="ZoneTexte 40"/>
          <p:cNvSpPr txBox="1"/>
          <p:nvPr/>
        </p:nvSpPr>
        <p:spPr>
          <a:xfrm>
            <a:off x="645458" y="6176521"/>
            <a:ext cx="1532965" cy="30777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fr-FR" dirty="0"/>
              <a:t>Referee</a:t>
            </a:r>
          </a:p>
        </p:txBody>
      </p:sp>
      <p:sp>
        <p:nvSpPr>
          <p:cNvPr id="42" name="ZoneTexte 41"/>
          <p:cNvSpPr txBox="1"/>
          <p:nvPr/>
        </p:nvSpPr>
        <p:spPr>
          <a:xfrm>
            <a:off x="2944905" y="6176521"/>
            <a:ext cx="1532965" cy="30777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fr-FR" dirty="0"/>
              <a:t>Coach</a:t>
            </a:r>
          </a:p>
        </p:txBody>
      </p:sp>
      <p:sp>
        <p:nvSpPr>
          <p:cNvPr id="43" name="ZoneTexte 42"/>
          <p:cNvSpPr txBox="1"/>
          <p:nvPr/>
        </p:nvSpPr>
        <p:spPr>
          <a:xfrm>
            <a:off x="5141257" y="6176521"/>
            <a:ext cx="1532965" cy="30777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fr-FR" dirty="0" err="1"/>
              <a:t>Presenter</a:t>
            </a:r>
            <a:endParaRPr lang="fr-FR" dirty="0"/>
          </a:p>
        </p:txBody>
      </p:sp>
      <p:cxnSp>
        <p:nvCxnSpPr>
          <p:cNvPr id="45" name="Connecteur droit 44"/>
          <p:cNvCxnSpPr/>
          <p:nvPr/>
        </p:nvCxnSpPr>
        <p:spPr>
          <a:xfrm>
            <a:off x="2570673" y="1587265"/>
            <a:ext cx="0" cy="4966041"/>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6" name="Connecteur droit 45"/>
          <p:cNvCxnSpPr/>
          <p:nvPr/>
        </p:nvCxnSpPr>
        <p:spPr>
          <a:xfrm>
            <a:off x="4853797" y="1544210"/>
            <a:ext cx="0" cy="4966041"/>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7" name="Connecteur droit 46"/>
          <p:cNvCxnSpPr/>
          <p:nvPr/>
        </p:nvCxnSpPr>
        <p:spPr>
          <a:xfrm>
            <a:off x="6924137" y="1587264"/>
            <a:ext cx="0" cy="4966041"/>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47730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pic>
        <p:nvPicPr>
          <p:cNvPr id="135" name="Google Shape;135;p21"/>
          <p:cNvPicPr preferRelativeResize="0"/>
          <p:nvPr/>
        </p:nvPicPr>
        <p:blipFill rotWithShape="1">
          <a:blip r:embed="rId3">
            <a:alphaModFix/>
          </a:blip>
          <a:srcRect/>
          <a:stretch/>
        </p:blipFill>
        <p:spPr>
          <a:xfrm>
            <a:off x="4322733" y="4798458"/>
            <a:ext cx="2435008" cy="1280343"/>
          </a:xfrm>
          <a:prstGeom prst="rect">
            <a:avLst/>
          </a:prstGeom>
          <a:noFill/>
          <a:ln>
            <a:noFill/>
          </a:ln>
        </p:spPr>
      </p:pic>
      <p:pic>
        <p:nvPicPr>
          <p:cNvPr id="1026" name="Picture 2" descr="RÃ©sultat de recherche d'images pour &quot;lunette sport&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80955" y="4851818"/>
            <a:ext cx="2317037" cy="1419712"/>
          </a:xfrm>
          <a:prstGeom prst="rect">
            <a:avLst/>
          </a:prstGeom>
          <a:noFill/>
          <a:extLst>
            <a:ext uri="{909E8E84-426E-40DD-AFC4-6F175D3DCCD1}">
              <a14:hiddenFill xmlns:a14="http://schemas.microsoft.com/office/drawing/2010/main">
                <a:solidFill>
                  <a:srgbClr val="FFFFFF"/>
                </a:solidFill>
              </a14:hiddenFill>
            </a:ext>
          </a:extLst>
        </p:spPr>
      </p:pic>
      <p:sp>
        <p:nvSpPr>
          <p:cNvPr id="129" name="Google Shape;129;p21"/>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Player Attire and Safety</a:t>
            </a:r>
            <a:endParaRPr/>
          </a:p>
        </p:txBody>
      </p:sp>
      <p:sp>
        <p:nvSpPr>
          <p:cNvPr id="130" name="Google Shape;130;p21"/>
          <p:cNvSpPr/>
          <p:nvPr/>
        </p:nvSpPr>
        <p:spPr>
          <a:xfrm>
            <a:off x="827584" y="1387245"/>
            <a:ext cx="8145253" cy="946677"/>
          </a:xfrm>
          <a:prstGeom prst="rect">
            <a:avLst/>
          </a:prstGeom>
          <a:solidFill>
            <a:srgbClr val="17365D">
              <a:alpha val="53725"/>
            </a:srgbClr>
          </a:solidFill>
          <a:ln>
            <a:noFill/>
          </a:ln>
        </p:spPr>
        <p:txBody>
          <a:bodyPr spcFirstLastPara="1" wrap="square" lIns="91425" tIns="45700" rIns="91425" bIns="45700" anchor="ctr" anchorCtr="0">
            <a:noAutofit/>
          </a:bodyPr>
          <a:lstStyle/>
          <a:p>
            <a:pPr marL="800100" marR="0" lvl="1" indent="-342900" algn="l" rtl="0">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Which of the following items allowed?</a:t>
            </a:r>
          </a:p>
          <a:p>
            <a:pPr marL="800100" marR="0" lvl="1" indent="-342900" algn="l" rtl="0">
              <a:spcBef>
                <a:spcPts val="0"/>
              </a:spcBef>
              <a:spcAft>
                <a:spcPts val="0"/>
              </a:spcAft>
              <a:buClr>
                <a:schemeClr val="lt1"/>
              </a:buClr>
              <a:buSzPts val="2160"/>
              <a:buFont typeface="Arial"/>
              <a:buChar char="•"/>
            </a:pPr>
            <a:r>
              <a:rPr lang="en-GB" sz="2400" dirty="0">
                <a:solidFill>
                  <a:schemeClr val="lt1"/>
                </a:solidFill>
                <a:latin typeface="Calibri"/>
                <a:cs typeface="Calibri"/>
                <a:sym typeface="Calibri"/>
              </a:rPr>
              <a:t>When these items must be controlled?</a:t>
            </a:r>
            <a:endParaRPr dirty="0"/>
          </a:p>
        </p:txBody>
      </p:sp>
      <p:pic>
        <p:nvPicPr>
          <p:cNvPr id="131" name="Google Shape;131;p21"/>
          <p:cNvPicPr preferRelativeResize="0"/>
          <p:nvPr/>
        </p:nvPicPr>
        <p:blipFill rotWithShape="1">
          <a:blip r:embed="rId5">
            <a:alphaModFix/>
          </a:blip>
          <a:srcRect/>
          <a:stretch/>
        </p:blipFill>
        <p:spPr>
          <a:xfrm>
            <a:off x="514356" y="2538862"/>
            <a:ext cx="2466975" cy="1847850"/>
          </a:xfrm>
          <a:prstGeom prst="rect">
            <a:avLst/>
          </a:prstGeom>
          <a:noFill/>
          <a:ln>
            <a:noFill/>
          </a:ln>
        </p:spPr>
      </p:pic>
      <p:pic>
        <p:nvPicPr>
          <p:cNvPr id="132" name="Google Shape;132;p21"/>
          <p:cNvPicPr preferRelativeResize="0"/>
          <p:nvPr/>
        </p:nvPicPr>
        <p:blipFill rotWithShape="1">
          <a:blip r:embed="rId6">
            <a:alphaModFix/>
          </a:blip>
          <a:srcRect/>
          <a:stretch/>
        </p:blipFill>
        <p:spPr>
          <a:xfrm>
            <a:off x="3339473" y="2358224"/>
            <a:ext cx="2362572" cy="2362572"/>
          </a:xfrm>
          <a:prstGeom prst="rect">
            <a:avLst/>
          </a:prstGeom>
          <a:noFill/>
          <a:ln>
            <a:noFill/>
          </a:ln>
        </p:spPr>
      </p:pic>
      <p:pic>
        <p:nvPicPr>
          <p:cNvPr id="133" name="Google Shape;133;p21"/>
          <p:cNvPicPr preferRelativeResize="0"/>
          <p:nvPr/>
        </p:nvPicPr>
        <p:blipFill rotWithShape="1">
          <a:blip r:embed="rId7">
            <a:alphaModFix/>
          </a:blip>
          <a:srcRect/>
          <a:stretch/>
        </p:blipFill>
        <p:spPr>
          <a:xfrm>
            <a:off x="6261694" y="2449517"/>
            <a:ext cx="2381250" cy="1933575"/>
          </a:xfrm>
          <a:prstGeom prst="rect">
            <a:avLst/>
          </a:prstGeom>
          <a:noFill/>
          <a:ln>
            <a:noFill/>
          </a:ln>
        </p:spPr>
      </p:pic>
      <p:pic>
        <p:nvPicPr>
          <p:cNvPr id="134" name="Google Shape;134;p21"/>
          <p:cNvPicPr preferRelativeResize="0"/>
          <p:nvPr/>
        </p:nvPicPr>
        <p:blipFill rotWithShape="1">
          <a:blip r:embed="rId8">
            <a:alphaModFix/>
          </a:blip>
          <a:srcRect/>
          <a:stretch/>
        </p:blipFill>
        <p:spPr>
          <a:xfrm>
            <a:off x="240672" y="4746584"/>
            <a:ext cx="1593521" cy="1804984"/>
          </a:xfrm>
          <a:prstGeom prst="rect">
            <a:avLst/>
          </a:prstGeom>
          <a:noFill/>
          <a:ln>
            <a:noFill/>
          </a:ln>
        </p:spPr>
      </p:pic>
      <p:pic>
        <p:nvPicPr>
          <p:cNvPr id="137" name="Google Shape;137;p21"/>
          <p:cNvPicPr preferRelativeResize="0"/>
          <p:nvPr/>
        </p:nvPicPr>
        <p:blipFill rotWithShape="1">
          <a:blip r:embed="rId9">
            <a:alphaModFix/>
          </a:blip>
          <a:srcRect/>
          <a:stretch/>
        </p:blipFill>
        <p:spPr>
          <a:xfrm>
            <a:off x="2714411" y="5753619"/>
            <a:ext cx="741325" cy="721816"/>
          </a:xfrm>
          <a:prstGeom prst="rect">
            <a:avLst/>
          </a:prstGeom>
          <a:noFill/>
          <a:ln>
            <a:noFill/>
          </a:ln>
        </p:spPr>
      </p:pic>
      <p:pic>
        <p:nvPicPr>
          <p:cNvPr id="14" name="Google Shape;140;p21"/>
          <p:cNvPicPr preferRelativeResize="0"/>
          <p:nvPr/>
        </p:nvPicPr>
        <p:blipFill rotWithShape="1">
          <a:blip r:embed="rId10">
            <a:alphaModFix/>
          </a:blip>
          <a:srcRect/>
          <a:stretch/>
        </p:blipFill>
        <p:spPr>
          <a:xfrm>
            <a:off x="176365" y="3514177"/>
            <a:ext cx="785282" cy="868915"/>
          </a:xfrm>
          <a:prstGeom prst="rect">
            <a:avLst/>
          </a:prstGeom>
          <a:noFill/>
          <a:ln>
            <a:noFill/>
          </a:ln>
        </p:spPr>
      </p:pic>
      <p:pic>
        <p:nvPicPr>
          <p:cNvPr id="15" name="Google Shape;140;p21"/>
          <p:cNvPicPr preferRelativeResize="0"/>
          <p:nvPr/>
        </p:nvPicPr>
        <p:blipFill rotWithShape="1">
          <a:blip r:embed="rId10">
            <a:alphaModFix/>
          </a:blip>
          <a:srcRect/>
          <a:stretch/>
        </p:blipFill>
        <p:spPr>
          <a:xfrm>
            <a:off x="2946832" y="3778998"/>
            <a:ext cx="785282" cy="868915"/>
          </a:xfrm>
          <a:prstGeom prst="rect">
            <a:avLst/>
          </a:prstGeom>
          <a:noFill/>
          <a:ln>
            <a:noFill/>
          </a:ln>
        </p:spPr>
      </p:pic>
      <p:pic>
        <p:nvPicPr>
          <p:cNvPr id="16" name="Google Shape;140;p21"/>
          <p:cNvPicPr preferRelativeResize="0"/>
          <p:nvPr/>
        </p:nvPicPr>
        <p:blipFill rotWithShape="1">
          <a:blip r:embed="rId10">
            <a:alphaModFix/>
          </a:blip>
          <a:srcRect/>
          <a:stretch/>
        </p:blipFill>
        <p:spPr>
          <a:xfrm>
            <a:off x="7150629" y="3844439"/>
            <a:ext cx="785282" cy="868915"/>
          </a:xfrm>
          <a:prstGeom prst="rect">
            <a:avLst/>
          </a:prstGeom>
          <a:noFill/>
          <a:ln>
            <a:noFill/>
          </a:ln>
        </p:spPr>
      </p:pic>
      <p:pic>
        <p:nvPicPr>
          <p:cNvPr id="18" name="Google Shape;140;p21"/>
          <p:cNvPicPr preferRelativeResize="0"/>
          <p:nvPr/>
        </p:nvPicPr>
        <p:blipFill rotWithShape="1">
          <a:blip r:embed="rId10">
            <a:alphaModFix/>
          </a:blip>
          <a:srcRect/>
          <a:stretch/>
        </p:blipFill>
        <p:spPr>
          <a:xfrm>
            <a:off x="-41254" y="5319161"/>
            <a:ext cx="785282" cy="868915"/>
          </a:xfrm>
          <a:prstGeom prst="rect">
            <a:avLst/>
          </a:prstGeom>
          <a:noFill/>
          <a:ln>
            <a:noFill/>
          </a:ln>
        </p:spPr>
      </p:pic>
      <p:pic>
        <p:nvPicPr>
          <p:cNvPr id="17" name="Google Shape;137;p21">
            <a:extLst>
              <a:ext uri="{FF2B5EF4-FFF2-40B4-BE49-F238E27FC236}">
                <a16:creationId xmlns:a16="http://schemas.microsoft.com/office/drawing/2014/main" id="{AF69B00A-84C7-48E2-90F6-A3F0776DD139}"/>
              </a:ext>
            </a:extLst>
          </p:cNvPr>
          <p:cNvPicPr preferRelativeResize="0"/>
          <p:nvPr/>
        </p:nvPicPr>
        <p:blipFill rotWithShape="1">
          <a:blip r:embed="rId9">
            <a:alphaModFix/>
          </a:blip>
          <a:srcRect/>
          <a:stretch/>
        </p:blipFill>
        <p:spPr>
          <a:xfrm>
            <a:off x="5144230" y="5470755"/>
            <a:ext cx="741325" cy="72181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pic>
        <p:nvPicPr>
          <p:cNvPr id="145" name="Google Shape;145;p22"/>
          <p:cNvPicPr preferRelativeResize="0"/>
          <p:nvPr/>
        </p:nvPicPr>
        <p:blipFill rotWithShape="1">
          <a:blip r:embed="rId3">
            <a:alphaModFix/>
          </a:blip>
          <a:srcRect/>
          <a:stretch/>
        </p:blipFill>
        <p:spPr>
          <a:xfrm>
            <a:off x="1238250" y="620688"/>
            <a:ext cx="6142062" cy="6142062"/>
          </a:xfrm>
          <a:prstGeom prst="rect">
            <a:avLst/>
          </a:prstGeom>
          <a:noFill/>
          <a:ln>
            <a:noFill/>
          </a:ln>
        </p:spPr>
      </p:pic>
      <p:sp>
        <p:nvSpPr>
          <p:cNvPr id="146" name="Google Shape;146;p22"/>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The Ball</a:t>
            </a:r>
            <a:endParaRPr/>
          </a:p>
        </p:txBody>
      </p:sp>
      <p:sp>
        <p:nvSpPr>
          <p:cNvPr id="147" name="Google Shape;147;p22"/>
          <p:cNvSpPr/>
          <p:nvPr/>
        </p:nvSpPr>
        <p:spPr>
          <a:xfrm>
            <a:off x="787243" y="3302750"/>
            <a:ext cx="8145253" cy="1296144"/>
          </a:xfrm>
          <a:prstGeom prst="rect">
            <a:avLst/>
          </a:prstGeom>
          <a:solidFill>
            <a:srgbClr val="17365D">
              <a:alpha val="53725"/>
            </a:srgbClr>
          </a:solidFill>
          <a:ln>
            <a:noFill/>
          </a:ln>
        </p:spPr>
        <p:txBody>
          <a:bodyPr spcFirstLastPara="1" wrap="square" lIns="91425" tIns="45700" rIns="91425" bIns="45700" anchor="ctr" anchorCtr="0">
            <a:noAutofit/>
          </a:bodyPr>
          <a:lstStyle/>
          <a:p>
            <a:pPr marL="800100" marR="0" lvl="1" indent="-342900" algn="l" rtl="0">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A Touch ball must  be approved by FIT. </a:t>
            </a:r>
            <a:br>
              <a:rPr lang="en-GB" sz="2400" b="0" i="0" u="none" strike="noStrike" cap="none" dirty="0">
                <a:solidFill>
                  <a:schemeClr val="lt1"/>
                </a:solidFill>
                <a:latin typeface="Calibri"/>
                <a:ea typeface="Calibri"/>
                <a:cs typeface="Calibri"/>
                <a:sym typeface="Calibri"/>
              </a:rPr>
            </a:br>
            <a:r>
              <a:rPr lang="en-GB" sz="2400" b="0" i="0" u="none" strike="noStrike" cap="none" dirty="0">
                <a:solidFill>
                  <a:schemeClr val="lt1"/>
                </a:solidFill>
                <a:latin typeface="Calibri"/>
                <a:ea typeface="Calibri"/>
                <a:cs typeface="Calibri"/>
                <a:sym typeface="Calibri"/>
              </a:rPr>
              <a:t>Size 4 is approximately the same</a:t>
            </a:r>
            <a:endParaRPr dirty="0"/>
          </a:p>
        </p:txBody>
      </p:sp>
      <p:sp>
        <p:nvSpPr>
          <p:cNvPr id="2" name="ZoneTexte 1"/>
          <p:cNvSpPr txBox="1"/>
          <p:nvPr/>
        </p:nvSpPr>
        <p:spPr>
          <a:xfrm>
            <a:off x="128337" y="1544040"/>
            <a:ext cx="2856910" cy="1107996"/>
          </a:xfrm>
          <a:prstGeom prst="rect">
            <a:avLst/>
          </a:prstGeom>
          <a:noFill/>
        </p:spPr>
        <p:txBody>
          <a:bodyPr wrap="square" rtlCol="0">
            <a:spAutoFit/>
          </a:bodyPr>
          <a:lstStyle/>
          <a:p>
            <a:r>
              <a:rPr lang="fr-FR" sz="6600" dirty="0">
                <a:solidFill>
                  <a:schemeClr val="tx1"/>
                </a:solidFill>
              </a:rPr>
              <a:t>Size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3"/>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2</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PRE-GAME</a:t>
            </a:r>
            <a:endParaRPr/>
          </a:p>
        </p:txBody>
      </p:sp>
    </p:spTree>
  </p:cSld>
  <p:clrMapOvr>
    <a:masterClrMapping/>
  </p:clrMapOvr>
</p:sld>
</file>

<file path=ppt/theme/theme1.xml><?xml version="1.0" encoding="utf-8"?>
<a:theme xmlns:a="http://schemas.openxmlformats.org/drawingml/2006/main" name="Blank">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500</TotalTime>
  <Words>2607</Words>
  <Application>Microsoft Office PowerPoint</Application>
  <PresentationFormat>Affichage à l'écran (4:3)</PresentationFormat>
  <Paragraphs>449</Paragraphs>
  <Slides>63</Slides>
  <Notes>62</Notes>
  <HiddenSlides>0</HiddenSlides>
  <MMClips>0</MMClips>
  <ScaleCrop>false</ScaleCrop>
  <HeadingPairs>
    <vt:vector size="8" baseType="variant">
      <vt:variant>
        <vt:lpstr>Polices utilisées</vt:lpstr>
      </vt:variant>
      <vt:variant>
        <vt:i4>4</vt:i4>
      </vt:variant>
      <vt:variant>
        <vt:lpstr>Thème</vt:lpstr>
      </vt:variant>
      <vt:variant>
        <vt:i4>1</vt:i4>
      </vt:variant>
      <vt:variant>
        <vt:lpstr>Serveurs OLE incorporés</vt:lpstr>
      </vt:variant>
      <vt:variant>
        <vt:i4>0</vt:i4>
      </vt:variant>
      <vt:variant>
        <vt:lpstr>Titres des diapositives</vt:lpstr>
      </vt:variant>
      <vt:variant>
        <vt:i4>63</vt:i4>
      </vt:variant>
    </vt:vector>
  </HeadingPairs>
  <TitlesOfParts>
    <vt:vector size="68" baseType="lpstr">
      <vt:lpstr>Arial</vt:lpstr>
      <vt:lpstr>Calibri</vt:lpstr>
      <vt:lpstr>Noto Sans Symbols</vt:lpstr>
      <vt:lpstr>Verdana</vt:lpstr>
      <vt:lpstr>Blank</vt:lpstr>
      <vt:lpstr>WELCOME  LEVEL 1 REFEREE COURSE</vt:lpstr>
      <vt:lpstr>Agenda</vt:lpstr>
      <vt:lpstr>Motivation</vt:lpstr>
      <vt:lpstr>MODULE 1  GAME OVERVIEW</vt:lpstr>
      <vt:lpstr>Field of Play</vt:lpstr>
      <vt:lpstr>Composition</vt:lpstr>
      <vt:lpstr>Player Attire and Safety</vt:lpstr>
      <vt:lpstr>The Ball</vt:lpstr>
      <vt:lpstr>MODULE 2  PRE-GAME</vt:lpstr>
      <vt:lpstr>Pre-Game Overview</vt:lpstr>
      <vt:lpstr>Proper Starting Mindset</vt:lpstr>
      <vt:lpstr>Buddy referee discussion </vt:lpstr>
      <vt:lpstr>Referee Pre-Game Preparation</vt:lpstr>
      <vt:lpstr>Captain’s Talk</vt:lpstr>
      <vt:lpstr>MODULE 3 STARTING THE GAME</vt:lpstr>
      <vt:lpstr>Starting the Game</vt:lpstr>
      <vt:lpstr>Starting the Game</vt:lpstr>
      <vt:lpstr>Taking the Tap</vt:lpstr>
      <vt:lpstr>MODULE 4 THE TOUCH</vt:lpstr>
      <vt:lpstr>THE TOUCH</vt:lpstr>
      <vt:lpstr>THE TOUCH</vt:lpstr>
      <vt:lpstr>THE TOUCH</vt:lpstr>
      <vt:lpstr>ONSIDE</vt:lpstr>
      <vt:lpstr>MODULE 5  CHANGE OF POSSESSION</vt:lpstr>
      <vt:lpstr>When “things” go wrong</vt:lpstr>
      <vt:lpstr>Change of possession: triggers</vt:lpstr>
      <vt:lpstr>Change of possession: what’s next?</vt:lpstr>
      <vt:lpstr>Présentation PowerPoint</vt:lpstr>
      <vt:lpstr>MODULE 6 PENALTIES</vt:lpstr>
      <vt:lpstr>Penalties</vt:lpstr>
      <vt:lpstr>Penalties</vt:lpstr>
      <vt:lpstr>CHAPTER 7  INTERCHANGES</vt:lpstr>
      <vt:lpstr>Interchanges</vt:lpstr>
      <vt:lpstr>Interchanges</vt:lpstr>
      <vt:lpstr>Interchanges</vt:lpstr>
      <vt:lpstr>MODULE 8  SCORING</vt:lpstr>
      <vt:lpstr>Scoring</vt:lpstr>
      <vt:lpstr>Présentation PowerPoint</vt:lpstr>
      <vt:lpstr>MODULE 9  REFEREE POSITIONING</vt:lpstr>
      <vt:lpstr>Positioning</vt:lpstr>
      <vt:lpstr>MODULE 10  COMMUNICATION</vt:lpstr>
      <vt:lpstr>OVERVIEW</vt:lpstr>
      <vt:lpstr>  Definitions</vt:lpstr>
      <vt:lpstr>   Perception Filters</vt:lpstr>
      <vt:lpstr>   People will see different things</vt:lpstr>
      <vt:lpstr>Types of communication</vt:lpstr>
      <vt:lpstr>Impacts and Outcomes</vt:lpstr>
      <vt:lpstr>Scenarios</vt:lpstr>
      <vt:lpstr>Scenarios</vt:lpstr>
      <vt:lpstr>  Summary</vt:lpstr>
      <vt:lpstr>MODULE 11  CONFLICT MANAGEMENT</vt:lpstr>
      <vt:lpstr>Building Rapport</vt:lpstr>
      <vt:lpstr>Common Sources of Conflict</vt:lpstr>
      <vt:lpstr>Prevention is Best</vt:lpstr>
      <vt:lpstr>Tools to Handle Conflict</vt:lpstr>
      <vt:lpstr>The Escalation Process</vt:lpstr>
      <vt:lpstr>CHAPTER 12  END OF GAME</vt:lpstr>
      <vt:lpstr>End of Game</vt:lpstr>
      <vt:lpstr>Drop off</vt:lpstr>
      <vt:lpstr>CHAPTER 13  SPORTS OFFICIALS RESPONSIBILITES</vt:lpstr>
      <vt:lpstr>Your Responsibilites</vt:lpstr>
      <vt:lpstr>Présentation PowerPoint</vt:lpstr>
      <vt:lpstr>Touch Europe Referee Career Path</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LEVEL 1 REFEREE COURSE</dc:title>
  <dc:creator>Bronwyn Wake</dc:creator>
  <cp:lastModifiedBy>CHASSANDE BARRIOZ Sebastien</cp:lastModifiedBy>
  <cp:revision>39</cp:revision>
  <dcterms:modified xsi:type="dcterms:W3CDTF">2020-08-02T14:25:28Z</dcterms:modified>
</cp:coreProperties>
</file>