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257" r:id="rId2"/>
    <p:sldId id="266" r:id="rId3"/>
    <p:sldId id="267" r:id="rId4"/>
    <p:sldId id="269" r:id="rId5"/>
    <p:sldId id="268" r:id="rId6"/>
    <p:sldId id="270" r:id="rId7"/>
    <p:sldId id="271" r:id="rId8"/>
    <p:sldId id="272" r:id="rId9"/>
    <p:sldId id="265" r:id="rId10"/>
    <p:sldId id="324" r:id="rId11"/>
    <p:sldId id="325" r:id="rId12"/>
    <p:sldId id="262" r:id="rId13"/>
    <p:sldId id="263" r:id="rId14"/>
    <p:sldId id="264" r:id="rId15"/>
    <p:sldId id="273" r:id="rId16"/>
    <p:sldId id="274" r:id="rId17"/>
    <p:sldId id="275" r:id="rId18"/>
    <p:sldId id="276" r:id="rId19"/>
    <p:sldId id="277" r:id="rId20"/>
    <p:sldId id="278" r:id="rId21"/>
    <p:sldId id="279" r:id="rId22"/>
    <p:sldId id="281" r:id="rId23"/>
    <p:sldId id="280"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310" r:id="rId42"/>
    <p:sldId id="300" r:id="rId43"/>
    <p:sldId id="301" r:id="rId44"/>
    <p:sldId id="302" r:id="rId45"/>
    <p:sldId id="303" r:id="rId46"/>
    <p:sldId id="304" r:id="rId47"/>
    <p:sldId id="305" r:id="rId48"/>
    <p:sldId id="306" r:id="rId49"/>
    <p:sldId id="307" r:id="rId50"/>
    <p:sldId id="308" r:id="rId51"/>
    <p:sldId id="311" r:id="rId52"/>
    <p:sldId id="312" r:id="rId53"/>
    <p:sldId id="313" r:id="rId54"/>
    <p:sldId id="314" r:id="rId55"/>
    <p:sldId id="315" r:id="rId56"/>
    <p:sldId id="316" r:id="rId57"/>
    <p:sldId id="317" r:id="rId58"/>
    <p:sldId id="318" r:id="rId59"/>
    <p:sldId id="319" r:id="rId60"/>
    <p:sldId id="320" r:id="rId61"/>
    <p:sldId id="322" r:id="rId62"/>
    <p:sldId id="323" r:id="rId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37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52" autoAdjust="0"/>
  </p:normalViewPr>
  <p:slideViewPr>
    <p:cSldViewPr>
      <p:cViewPr varScale="1">
        <p:scale>
          <a:sx n="113" d="100"/>
          <a:sy n="113" d="100"/>
        </p:scale>
        <p:origin x="155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hew Boesen" userId="d9f0030c2fa69c0c" providerId="LiveId" clId="{3212A8F1-A394-4ED8-9788-50F372842C47}"/>
    <pc:docChg chg="undo custSel addSld delSld modSld modMainMaster">
      <pc:chgData name="Matthew Boesen" userId="d9f0030c2fa69c0c" providerId="LiveId" clId="{3212A8F1-A394-4ED8-9788-50F372842C47}" dt="2018-02-21T22:38:03.439" v="357" actId="167"/>
      <pc:docMkLst>
        <pc:docMk/>
      </pc:docMkLst>
      <pc:sldChg chg="modSp">
        <pc:chgData name="Matthew Boesen" userId="d9f0030c2fa69c0c" providerId="LiveId" clId="{3212A8F1-A394-4ED8-9788-50F372842C47}" dt="2018-02-21T22:36:33.848" v="347" actId="2711"/>
        <pc:sldMkLst>
          <pc:docMk/>
          <pc:sldMk cId="1834745590" sldId="257"/>
        </pc:sldMkLst>
        <pc:spChg chg="mod">
          <ac:chgData name="Matthew Boesen" userId="d9f0030c2fa69c0c" providerId="LiveId" clId="{3212A8F1-A394-4ED8-9788-50F372842C47}" dt="2018-02-21T22:36:33.848" v="347" actId="2711"/>
          <ac:spMkLst>
            <pc:docMk/>
            <pc:sldMk cId="1834745590" sldId="257"/>
            <ac:spMk id="2" creationId="{00000000-0000-0000-0000-000000000000}"/>
          </ac:spMkLst>
        </pc:spChg>
      </pc:sldChg>
      <pc:sldChg chg="modSp">
        <pc:chgData name="Matthew Boesen" userId="d9f0030c2fa69c0c" providerId="LiveId" clId="{3212A8F1-A394-4ED8-9788-50F372842C47}" dt="2018-02-21T22:32:27.986" v="24" actId="20577"/>
        <pc:sldMkLst>
          <pc:docMk/>
          <pc:sldMk cId="2305853639" sldId="266"/>
        </pc:sldMkLst>
        <pc:spChg chg="mod">
          <ac:chgData name="Matthew Boesen" userId="d9f0030c2fa69c0c" providerId="LiveId" clId="{3212A8F1-A394-4ED8-9788-50F372842C47}" dt="2018-02-21T22:32:27.986" v="24" actId="20577"/>
          <ac:spMkLst>
            <pc:docMk/>
            <pc:sldMk cId="2305853639" sldId="266"/>
            <ac:spMk id="2" creationId="{00000000-0000-0000-0000-000000000000}"/>
          </ac:spMkLst>
        </pc:spChg>
      </pc:sldChg>
      <pc:sldChg chg="modSp">
        <pc:chgData name="Matthew Boesen" userId="d9f0030c2fa69c0c" providerId="LiveId" clId="{3212A8F1-A394-4ED8-9788-50F372842C47}" dt="2018-02-21T22:36:44.691" v="349" actId="14100"/>
        <pc:sldMkLst>
          <pc:docMk/>
          <pc:sldMk cId="3325885078" sldId="267"/>
        </pc:sldMkLst>
        <pc:spChg chg="mod">
          <ac:chgData name="Matthew Boesen" userId="d9f0030c2fa69c0c" providerId="LiveId" clId="{3212A8F1-A394-4ED8-9788-50F372842C47}" dt="2018-02-21T22:32:31.191" v="29" actId="20577"/>
          <ac:spMkLst>
            <pc:docMk/>
            <pc:sldMk cId="3325885078" sldId="267"/>
            <ac:spMk id="2" creationId="{00000000-0000-0000-0000-000000000000}"/>
          </ac:spMkLst>
        </pc:spChg>
        <pc:spChg chg="mod">
          <ac:chgData name="Matthew Boesen" userId="d9f0030c2fa69c0c" providerId="LiveId" clId="{3212A8F1-A394-4ED8-9788-50F372842C47}" dt="2018-02-21T22:36:44.691" v="349" actId="14100"/>
          <ac:spMkLst>
            <pc:docMk/>
            <pc:sldMk cId="3325885078" sldId="267"/>
            <ac:spMk id="6" creationId="{00000000-0000-0000-0000-000000000000}"/>
          </ac:spMkLst>
        </pc:spChg>
      </pc:sldChg>
      <pc:sldChg chg="modSp">
        <pc:chgData name="Matthew Boesen" userId="d9f0030c2fa69c0c" providerId="LiveId" clId="{3212A8F1-A394-4ED8-9788-50F372842C47}" dt="2018-02-21T22:32:35.065" v="31" actId="20577"/>
        <pc:sldMkLst>
          <pc:docMk/>
          <pc:sldMk cId="2034731230" sldId="268"/>
        </pc:sldMkLst>
        <pc:spChg chg="mod">
          <ac:chgData name="Matthew Boesen" userId="d9f0030c2fa69c0c" providerId="LiveId" clId="{3212A8F1-A394-4ED8-9788-50F372842C47}" dt="2018-02-21T22:32:35.065" v="31" actId="20577"/>
          <ac:spMkLst>
            <pc:docMk/>
            <pc:sldMk cId="2034731230" sldId="268"/>
            <ac:spMk id="2" creationId="{00000000-0000-0000-0000-000000000000}"/>
          </ac:spMkLst>
        </pc:spChg>
      </pc:sldChg>
      <pc:sldChg chg="modSp">
        <pc:chgData name="Matthew Boesen" userId="d9f0030c2fa69c0c" providerId="LiveId" clId="{3212A8F1-A394-4ED8-9788-50F372842C47}" dt="2018-02-21T22:32:38.827" v="35" actId="20577"/>
        <pc:sldMkLst>
          <pc:docMk/>
          <pc:sldMk cId="4109217984" sldId="270"/>
        </pc:sldMkLst>
        <pc:spChg chg="mod">
          <ac:chgData name="Matthew Boesen" userId="d9f0030c2fa69c0c" providerId="LiveId" clId="{3212A8F1-A394-4ED8-9788-50F372842C47}" dt="2018-02-21T22:32:38.827" v="35" actId="20577"/>
          <ac:spMkLst>
            <pc:docMk/>
            <pc:sldMk cId="4109217984" sldId="270"/>
            <ac:spMk id="2" creationId="{00000000-0000-0000-0000-000000000000}"/>
          </ac:spMkLst>
        </pc:spChg>
      </pc:sldChg>
      <pc:sldChg chg="modSp">
        <pc:chgData name="Matthew Boesen" userId="d9f0030c2fa69c0c" providerId="LiveId" clId="{3212A8F1-A394-4ED8-9788-50F372842C47}" dt="2018-02-21T22:32:41.783" v="40" actId="20577"/>
        <pc:sldMkLst>
          <pc:docMk/>
          <pc:sldMk cId="107206491" sldId="271"/>
        </pc:sldMkLst>
        <pc:spChg chg="mod">
          <ac:chgData name="Matthew Boesen" userId="d9f0030c2fa69c0c" providerId="LiveId" clId="{3212A8F1-A394-4ED8-9788-50F372842C47}" dt="2018-02-21T22:32:41.783" v="40" actId="20577"/>
          <ac:spMkLst>
            <pc:docMk/>
            <pc:sldMk cId="107206491" sldId="271"/>
            <ac:spMk id="2" creationId="{00000000-0000-0000-0000-000000000000}"/>
          </ac:spMkLst>
        </pc:spChg>
      </pc:sldChg>
      <pc:sldChg chg="modSp">
        <pc:chgData name="Matthew Boesen" userId="d9f0030c2fa69c0c" providerId="LiveId" clId="{3212A8F1-A394-4ED8-9788-50F372842C47}" dt="2018-02-21T22:33:31.551" v="46" actId="167"/>
        <pc:sldMkLst>
          <pc:docMk/>
          <pc:sldMk cId="209428953" sldId="272"/>
        </pc:sldMkLst>
        <pc:spChg chg="mod">
          <ac:chgData name="Matthew Boesen" userId="d9f0030c2fa69c0c" providerId="LiveId" clId="{3212A8F1-A394-4ED8-9788-50F372842C47}" dt="2018-02-21T22:32:54.454" v="44" actId="20577"/>
          <ac:spMkLst>
            <pc:docMk/>
            <pc:sldMk cId="209428953" sldId="272"/>
            <ac:spMk id="2" creationId="{00000000-0000-0000-0000-000000000000}"/>
          </ac:spMkLst>
        </pc:spChg>
        <pc:picChg chg="ord">
          <ac:chgData name="Matthew Boesen" userId="d9f0030c2fa69c0c" providerId="LiveId" clId="{3212A8F1-A394-4ED8-9788-50F372842C47}" dt="2018-02-21T22:33:31.551" v="46" actId="167"/>
          <ac:picMkLst>
            <pc:docMk/>
            <pc:sldMk cId="209428953" sldId="272"/>
            <ac:picMk id="4" creationId="{00000000-0000-0000-0000-000000000000}"/>
          </ac:picMkLst>
        </pc:picChg>
      </pc:sldChg>
      <pc:sldChg chg="modSp">
        <pc:chgData name="Matthew Boesen" userId="d9f0030c2fa69c0c" providerId="LiveId" clId="{3212A8F1-A394-4ED8-9788-50F372842C47}" dt="2018-02-21T22:38:03.439" v="357" actId="167"/>
        <pc:sldMkLst>
          <pc:docMk/>
          <pc:sldMk cId="278283194" sldId="275"/>
        </pc:sldMkLst>
        <pc:picChg chg="mod ord">
          <ac:chgData name="Matthew Boesen" userId="d9f0030c2fa69c0c" providerId="LiveId" clId="{3212A8F1-A394-4ED8-9788-50F372842C47}" dt="2018-02-21T22:38:03.439" v="357" actId="167"/>
          <ac:picMkLst>
            <pc:docMk/>
            <pc:sldMk cId="278283194" sldId="275"/>
            <ac:picMk id="1026" creationId="{00000000-0000-0000-0000-000000000000}"/>
          </ac:picMkLst>
        </pc:picChg>
      </pc:sldChg>
      <pc:sldChg chg="modSp">
        <pc:chgData name="Matthew Boesen" userId="d9f0030c2fa69c0c" providerId="LiveId" clId="{3212A8F1-A394-4ED8-9788-50F372842C47}" dt="2018-02-21T22:37:50.474" v="354" actId="20577"/>
        <pc:sldMkLst>
          <pc:docMk/>
          <pc:sldMk cId="2955900998" sldId="276"/>
        </pc:sldMkLst>
        <pc:spChg chg="mod">
          <ac:chgData name="Matthew Boesen" userId="d9f0030c2fa69c0c" providerId="LiveId" clId="{3212A8F1-A394-4ED8-9788-50F372842C47}" dt="2018-02-21T22:37:50.474" v="354" actId="20577"/>
          <ac:spMkLst>
            <pc:docMk/>
            <pc:sldMk cId="2955900998" sldId="276"/>
            <ac:spMk id="2" creationId="{00000000-0000-0000-0000-000000000000}"/>
          </ac:spMkLst>
        </pc:spChg>
      </pc:sldChg>
      <pc:sldChg chg="modSp">
        <pc:chgData name="Matthew Boesen" userId="d9f0030c2fa69c0c" providerId="LiveId" clId="{3212A8F1-A394-4ED8-9788-50F372842C47}" dt="2018-02-21T22:31:00.972" v="7" actId="27636"/>
        <pc:sldMkLst>
          <pc:docMk/>
          <pc:sldMk cId="1867939970" sldId="303"/>
        </pc:sldMkLst>
        <pc:spChg chg="mod">
          <ac:chgData name="Matthew Boesen" userId="d9f0030c2fa69c0c" providerId="LiveId" clId="{3212A8F1-A394-4ED8-9788-50F372842C47}" dt="2018-02-21T22:31:00.972" v="7" actId="27636"/>
          <ac:spMkLst>
            <pc:docMk/>
            <pc:sldMk cId="1867939970" sldId="303"/>
            <ac:spMk id="2" creationId="{00000000-0000-0000-0000-000000000000}"/>
          </ac:spMkLst>
        </pc:spChg>
      </pc:sldChg>
      <pc:sldChg chg="addSp delSp modSp add">
        <pc:chgData name="Matthew Boesen" userId="d9f0030c2fa69c0c" providerId="LiveId" clId="{3212A8F1-A394-4ED8-9788-50F372842C47}" dt="2018-02-21T22:34:22.987" v="71" actId="167"/>
        <pc:sldMkLst>
          <pc:docMk/>
          <pc:sldMk cId="1228251766" sldId="324"/>
        </pc:sldMkLst>
        <pc:spChg chg="mod">
          <ac:chgData name="Matthew Boesen" userId="d9f0030c2fa69c0c" providerId="LiveId" clId="{3212A8F1-A394-4ED8-9788-50F372842C47}" dt="2018-02-21T22:34:00.003" v="64" actId="20577"/>
          <ac:spMkLst>
            <pc:docMk/>
            <pc:sldMk cId="1228251766" sldId="324"/>
            <ac:spMk id="2" creationId="{00000000-0000-0000-0000-000000000000}"/>
          </ac:spMkLst>
        </pc:spChg>
        <pc:spChg chg="del">
          <ac:chgData name="Matthew Boesen" userId="d9f0030c2fa69c0c" providerId="LiveId" clId="{3212A8F1-A394-4ED8-9788-50F372842C47}" dt="2018-02-21T22:34:03.889" v="65" actId="478"/>
          <ac:spMkLst>
            <pc:docMk/>
            <pc:sldMk cId="1228251766" sldId="324"/>
            <ac:spMk id="3" creationId="{00000000-0000-0000-0000-000000000000}"/>
          </ac:spMkLst>
        </pc:spChg>
        <pc:spChg chg="add">
          <ac:chgData name="Matthew Boesen" userId="d9f0030c2fa69c0c" providerId="LiveId" clId="{3212A8F1-A394-4ED8-9788-50F372842C47}" dt="2018-02-21T22:34:11.640" v="68" actId="167"/>
          <ac:spMkLst>
            <pc:docMk/>
            <pc:sldMk cId="1228251766" sldId="324"/>
            <ac:spMk id="5" creationId="{BC582CBE-D728-4004-9D71-AF62A136C50D}"/>
          </ac:spMkLst>
        </pc:spChg>
        <pc:spChg chg="add del">
          <ac:chgData name="Matthew Boesen" userId="d9f0030c2fa69c0c" providerId="LiveId" clId="{3212A8F1-A394-4ED8-9788-50F372842C47}" dt="2018-02-21T22:34:22.987" v="71" actId="167"/>
          <ac:spMkLst>
            <pc:docMk/>
            <pc:sldMk cId="1228251766" sldId="324"/>
            <ac:spMk id="6" creationId="{16902AAE-6B58-4CA7-9F77-EE60892AC7DE}"/>
          </ac:spMkLst>
        </pc:spChg>
        <pc:picChg chg="del">
          <ac:chgData name="Matthew Boesen" userId="d9f0030c2fa69c0c" providerId="LiveId" clId="{3212A8F1-A394-4ED8-9788-50F372842C47}" dt="2018-02-21T22:34:04.702" v="66" actId="478"/>
          <ac:picMkLst>
            <pc:docMk/>
            <pc:sldMk cId="1228251766" sldId="324"/>
            <ac:picMk id="4" creationId="{00000000-0000-0000-0000-000000000000}"/>
          </ac:picMkLst>
        </pc:picChg>
      </pc:sldChg>
      <pc:sldChg chg="modSp add">
        <pc:chgData name="Matthew Boesen" userId="d9f0030c2fa69c0c" providerId="LiveId" clId="{3212A8F1-A394-4ED8-9788-50F372842C47}" dt="2018-02-21T22:35:53.769" v="344" actId="20577"/>
        <pc:sldMkLst>
          <pc:docMk/>
          <pc:sldMk cId="4223538600" sldId="325"/>
        </pc:sldMkLst>
        <pc:spChg chg="mod">
          <ac:chgData name="Matthew Boesen" userId="d9f0030c2fa69c0c" providerId="LiveId" clId="{3212A8F1-A394-4ED8-9788-50F372842C47}" dt="2018-02-21T22:34:46.269" v="111" actId="20577"/>
          <ac:spMkLst>
            <pc:docMk/>
            <pc:sldMk cId="4223538600" sldId="325"/>
            <ac:spMk id="2" creationId="{00000000-0000-0000-0000-000000000000}"/>
          </ac:spMkLst>
        </pc:spChg>
        <pc:spChg chg="mod">
          <ac:chgData name="Matthew Boesen" userId="d9f0030c2fa69c0c" providerId="LiveId" clId="{3212A8F1-A394-4ED8-9788-50F372842C47}" dt="2018-02-21T22:35:53.769" v="344" actId="20577"/>
          <ac:spMkLst>
            <pc:docMk/>
            <pc:sldMk cId="4223538600" sldId="325"/>
            <ac:spMk id="5" creationId="{BC582CBE-D728-4004-9D71-AF62A136C50D}"/>
          </ac:spMkLst>
        </pc:spChg>
      </pc:sldChg>
      <pc:sldMasterChg chg="modSp">
        <pc:chgData name="Matthew Boesen" userId="d9f0030c2fa69c0c" providerId="LiveId" clId="{3212A8F1-A394-4ED8-9788-50F372842C47}" dt="2018-02-21T22:32:01.408" v="20" actId="1076"/>
        <pc:sldMasterMkLst>
          <pc:docMk/>
          <pc:sldMasterMk cId="665758580" sldId="2147483648"/>
        </pc:sldMasterMkLst>
        <pc:spChg chg="mod">
          <ac:chgData name="Matthew Boesen" userId="d9f0030c2fa69c0c" providerId="LiveId" clId="{3212A8F1-A394-4ED8-9788-50F372842C47}" dt="2018-02-21T22:32:01.002" v="19" actId="1076"/>
          <ac:spMkLst>
            <pc:docMk/>
            <pc:sldMasterMk cId="665758580" sldId="2147483648"/>
            <ac:spMk id="2" creationId="{00000000-0000-0000-0000-000000000000}"/>
          </ac:spMkLst>
        </pc:spChg>
        <pc:picChg chg="mod">
          <ac:chgData name="Matthew Boesen" userId="d9f0030c2fa69c0c" providerId="LiveId" clId="{3212A8F1-A394-4ED8-9788-50F372842C47}" dt="2018-02-21T22:32:00.613" v="18" actId="1076"/>
          <ac:picMkLst>
            <pc:docMk/>
            <pc:sldMasterMk cId="665758580" sldId="2147483648"/>
            <ac:picMk id="8" creationId="{00000000-0000-0000-0000-000000000000}"/>
          </ac:picMkLst>
        </pc:picChg>
        <pc:picChg chg="mod ord">
          <ac:chgData name="Matthew Boesen" userId="d9f0030c2fa69c0c" providerId="LiveId" clId="{3212A8F1-A394-4ED8-9788-50F372842C47}" dt="2018-02-21T22:32:01.408" v="20" actId="1076"/>
          <ac:picMkLst>
            <pc:docMk/>
            <pc:sldMasterMk cId="665758580" sldId="2147483648"/>
            <ac:picMk id="9" creationId="{00000000-0000-0000-0000-000000000000}"/>
          </ac:picMkLst>
        </pc:picChg>
      </pc:sldMasterChg>
    </pc:docChg>
  </pc:docChgLst>
  <pc:docChgLst>
    <pc:chgData name="Matthew Boesen" userId="d9f0030c2fa69c0c" providerId="LiveId" clId="{4397ADD1-5E2C-4FF4-B57C-3B6EBB15E3FB}"/>
    <pc:docChg chg="custSel modSld sldOrd">
      <pc:chgData name="Matthew Boesen" userId="d9f0030c2fa69c0c" providerId="LiveId" clId="{4397ADD1-5E2C-4FF4-B57C-3B6EBB15E3FB}" dt="2018-04-19T18:51:25.638" v="164" actId="20577"/>
      <pc:docMkLst>
        <pc:docMk/>
      </pc:docMkLst>
      <pc:sldChg chg="modSp">
        <pc:chgData name="Matthew Boesen" userId="d9f0030c2fa69c0c" providerId="LiveId" clId="{4397ADD1-5E2C-4FF4-B57C-3B6EBB15E3FB}" dt="2018-04-19T18:31:50.500" v="1" actId="20577"/>
        <pc:sldMkLst>
          <pc:docMk/>
          <pc:sldMk cId="2631811702" sldId="269"/>
        </pc:sldMkLst>
        <pc:spChg chg="mod">
          <ac:chgData name="Matthew Boesen" userId="d9f0030c2fa69c0c" providerId="LiveId" clId="{4397ADD1-5E2C-4FF4-B57C-3B6EBB15E3FB}" dt="2018-04-19T18:31:50.500" v="1" actId="20577"/>
          <ac:spMkLst>
            <pc:docMk/>
            <pc:sldMk cId="2631811702" sldId="269"/>
            <ac:spMk id="2" creationId="{00000000-0000-0000-0000-000000000000}"/>
          </ac:spMkLst>
        </pc:spChg>
      </pc:sldChg>
      <pc:sldChg chg="modSp">
        <pc:chgData name="Matthew Boesen" userId="d9f0030c2fa69c0c" providerId="LiveId" clId="{4397ADD1-5E2C-4FF4-B57C-3B6EBB15E3FB}" dt="2018-04-19T18:51:25.638" v="164" actId="20577"/>
        <pc:sldMkLst>
          <pc:docMk/>
          <pc:sldMk cId="1314101549" sldId="280"/>
        </pc:sldMkLst>
        <pc:spChg chg="mod">
          <ac:chgData name="Matthew Boesen" userId="d9f0030c2fa69c0c" providerId="LiveId" clId="{4397ADD1-5E2C-4FF4-B57C-3B6EBB15E3FB}" dt="2018-04-19T18:48:46.639" v="121" actId="20577"/>
          <ac:spMkLst>
            <pc:docMk/>
            <pc:sldMk cId="1314101549" sldId="280"/>
            <ac:spMk id="2" creationId="{00000000-0000-0000-0000-000000000000}"/>
          </ac:spMkLst>
        </pc:spChg>
        <pc:spChg chg="mod">
          <ac:chgData name="Matthew Boesen" userId="d9f0030c2fa69c0c" providerId="LiveId" clId="{4397ADD1-5E2C-4FF4-B57C-3B6EBB15E3FB}" dt="2018-04-19T18:51:25.638" v="164" actId="20577"/>
          <ac:spMkLst>
            <pc:docMk/>
            <pc:sldMk cId="1314101549" sldId="280"/>
            <ac:spMk id="10" creationId="{00000000-0000-0000-0000-000000000000}"/>
          </ac:spMkLst>
        </pc:spChg>
      </pc:sldChg>
      <pc:sldChg chg="ord">
        <pc:chgData name="Matthew Boesen" userId="d9f0030c2fa69c0c" providerId="LiveId" clId="{4397ADD1-5E2C-4FF4-B57C-3B6EBB15E3FB}" dt="2018-04-19T18:48:42.702" v="115"/>
        <pc:sldMkLst>
          <pc:docMk/>
          <pc:sldMk cId="638839699" sldId="28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752F63-299F-476E-B1AB-ED03F21171C6}" type="datetimeFigureOut">
              <a:rPr lang="en-GB" smtClean="0"/>
              <a:t>19/04/2018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EC0545-7206-49BD-AA0A-E10CF0AABAE4}" type="slidenum">
              <a:rPr lang="en-GB" smtClean="0"/>
              <a:t>‹#›</a:t>
            </a:fld>
            <a:endParaRPr lang="en-GB"/>
          </a:p>
        </p:txBody>
      </p:sp>
    </p:spTree>
    <p:extLst>
      <p:ext uri="{BB962C8B-B14F-4D97-AF65-F5344CB8AC3E}">
        <p14:creationId xmlns:p14="http://schemas.microsoft.com/office/powerpoint/2010/main" val="472319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Another part of working with a buddy referee is how and when to interchange. What side will you put the score card? Who will inspect the fields, players and so on.</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That’s why it’s important for referees to be early to the field, so that they have sufficient time to have their pre-game discussion and do the pre-game checks.</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Interactive Discussion:</a:t>
            </a:r>
            <a:endParaRPr lang="en-GB" sz="1200" kern="1200" dirty="0">
              <a:solidFill>
                <a:schemeClr val="tx1"/>
              </a:solidFill>
              <a:effectLst/>
              <a:latin typeface="+mn-lt"/>
              <a:ea typeface="+mn-ea"/>
              <a:cs typeface="+mn-cs"/>
            </a:endParaRPr>
          </a:p>
          <a:p>
            <a:r>
              <a:rPr lang="en-GB" sz="1200" b="1" i="1" kern="1200" dirty="0">
                <a:solidFill>
                  <a:schemeClr val="tx1"/>
                </a:solidFill>
                <a:effectLst/>
                <a:latin typeface="+mn-lt"/>
                <a:ea typeface="+mn-ea"/>
                <a:cs typeface="+mn-cs"/>
              </a:rPr>
              <a:t>Has anyone had experience of this?(if yes) What did the referee (or you) do?</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Answers should cover: </a:t>
            </a:r>
          </a:p>
          <a:p>
            <a:pPr lvl="0"/>
            <a:r>
              <a:rPr lang="en-GB" sz="1200" kern="1200" dirty="0">
                <a:solidFill>
                  <a:schemeClr val="tx1"/>
                </a:solidFill>
                <a:effectLst/>
                <a:latin typeface="+mn-lt"/>
                <a:ea typeface="+mn-ea"/>
                <a:cs typeface="+mn-cs"/>
              </a:rPr>
              <a:t>Check of shoes and nails</a:t>
            </a:r>
          </a:p>
          <a:p>
            <a:pPr lvl="0"/>
            <a:r>
              <a:rPr lang="en-GB" sz="1200" kern="1200" dirty="0">
                <a:solidFill>
                  <a:schemeClr val="tx1"/>
                </a:solidFill>
                <a:effectLst/>
                <a:latin typeface="+mn-lt"/>
                <a:ea typeface="+mn-ea"/>
                <a:cs typeface="+mn-cs"/>
              </a:rPr>
              <a:t>Field check</a:t>
            </a:r>
          </a:p>
          <a:p>
            <a:r>
              <a:rPr lang="en-GB" sz="1200" i="1" kern="1200" dirty="0">
                <a:solidFill>
                  <a:schemeClr val="tx1"/>
                </a:solidFill>
                <a:effectLst/>
                <a:latin typeface="+mn-lt"/>
                <a:ea typeface="+mn-ea"/>
                <a:cs typeface="+mn-cs"/>
              </a:rPr>
              <a:t>Ensure that all of the correct answers are covered off before moving on.</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Why would it be important to do these checks? (Referee Responsibilities)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Answers should cover:</a:t>
            </a:r>
          </a:p>
          <a:p>
            <a:pPr lvl="0"/>
            <a:r>
              <a:rPr lang="en-GB" sz="1200" kern="1200" dirty="0">
                <a:solidFill>
                  <a:schemeClr val="tx1"/>
                </a:solidFill>
                <a:effectLst/>
                <a:latin typeface="+mn-lt"/>
                <a:ea typeface="+mn-ea"/>
                <a:cs typeface="+mn-cs"/>
              </a:rPr>
              <a:t>Player safety</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EEC0545-7206-49BD-AA0A-E10CF0AABAE4}" type="slidenum">
              <a:rPr lang="en-GB" smtClean="0"/>
              <a:t>12</a:t>
            </a:fld>
            <a:endParaRPr lang="en-GB"/>
          </a:p>
        </p:txBody>
      </p:sp>
    </p:spTree>
    <p:extLst>
      <p:ext uri="{BB962C8B-B14F-4D97-AF65-F5344CB8AC3E}">
        <p14:creationId xmlns:p14="http://schemas.microsoft.com/office/powerpoint/2010/main" val="14299755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dirty="0">
                <a:latin typeface="Calibri" panose="020F0502020204030204" pitchFamily="34" charset="0"/>
              </a:rPr>
              <a:t>6th touch</a:t>
            </a:r>
          </a:p>
          <a:p>
            <a:pPr marL="171450" indent="-171450">
              <a:buFont typeface="Arial" panose="020B0604020202020204" pitchFamily="34" charset="0"/>
              <a:buChar char="•"/>
            </a:pPr>
            <a:r>
              <a:rPr lang="en-GB" sz="1200" dirty="0">
                <a:latin typeface="Calibri" panose="020F0502020204030204" pitchFamily="34" charset="0"/>
              </a:rPr>
              <a:t>out of play</a:t>
            </a:r>
          </a:p>
          <a:p>
            <a:pPr marL="171450" indent="-171450">
              <a:buFont typeface="Arial" panose="020B0604020202020204" pitchFamily="34" charset="0"/>
              <a:buChar char="•"/>
            </a:pPr>
            <a:r>
              <a:rPr lang="en-GB" sz="1200" dirty="0">
                <a:latin typeface="Calibri" panose="020F0502020204030204" pitchFamily="34" charset="0"/>
              </a:rPr>
              <a:t>ball to ground</a:t>
            </a:r>
          </a:p>
          <a:p>
            <a:pPr marL="171450" indent="-171450">
              <a:buFont typeface="Arial" panose="020B0604020202020204" pitchFamily="34" charset="0"/>
              <a:buChar char="•"/>
            </a:pPr>
            <a:r>
              <a:rPr lang="en-GB" sz="1200" dirty="0">
                <a:latin typeface="Calibri" panose="020F0502020204030204" pitchFamily="34" charset="0"/>
              </a:rPr>
              <a:t>incorrect </a:t>
            </a:r>
            <a:r>
              <a:rPr lang="en-GB" sz="1200" dirty="0" err="1">
                <a:latin typeface="Calibri" panose="020F0502020204030204" pitchFamily="34" charset="0"/>
              </a:rPr>
              <a:t>rollball</a:t>
            </a:r>
            <a:endParaRPr lang="en-GB" sz="1200" dirty="0">
              <a:latin typeface="Calibri" panose="020F0502020204030204" pitchFamily="34" charset="0"/>
            </a:endParaRPr>
          </a:p>
          <a:p>
            <a:pPr marL="171450" indent="-171450">
              <a:buFont typeface="Arial" panose="020B0604020202020204" pitchFamily="34" charset="0"/>
              <a:buChar char="•"/>
            </a:pPr>
            <a:r>
              <a:rPr lang="en-GB" sz="1200" dirty="0">
                <a:latin typeface="Calibri" panose="020F0502020204030204" pitchFamily="34" charset="0"/>
              </a:rPr>
              <a:t>incorrect tap</a:t>
            </a:r>
          </a:p>
          <a:p>
            <a:pPr marL="171450" indent="-171450">
              <a:buFont typeface="Arial" panose="020B0604020202020204" pitchFamily="34" charset="0"/>
              <a:buChar char="•"/>
            </a:pPr>
            <a:r>
              <a:rPr lang="en-GB" sz="1200" dirty="0">
                <a:latin typeface="Calibri" panose="020F0502020204030204" pitchFamily="34" charset="0"/>
              </a:rPr>
              <a:t>half caught</a:t>
            </a:r>
          </a:p>
          <a:p>
            <a:pPr marL="171450" indent="-171450">
              <a:buFont typeface="Arial" panose="020B0604020202020204" pitchFamily="34" charset="0"/>
              <a:buChar char="•"/>
            </a:pPr>
            <a:r>
              <a:rPr lang="en-GB" sz="1200" dirty="0">
                <a:latin typeface="Calibri" panose="020F0502020204030204" pitchFamily="34" charset="0"/>
              </a:rPr>
              <a:t>half places the ball on or over the </a:t>
            </a:r>
            <a:r>
              <a:rPr lang="en-GB" sz="1200" dirty="0" err="1">
                <a:latin typeface="Calibri" panose="020F0502020204030204" pitchFamily="34" charset="0"/>
              </a:rPr>
              <a:t>scoreline</a:t>
            </a:r>
            <a:endParaRPr lang="en-GB" sz="120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F2CD029-EA71-4698-A0CE-34680DB3F5E8}"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26</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057217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Discuss how play restarts after a change of possession (roll ball on the mark, touch count</a:t>
            </a:r>
          </a:p>
          <a:p>
            <a:r>
              <a:rPr lang="en-GB" sz="1200" b="0" i="0" u="none" strike="noStrike" kern="1200" baseline="0" dirty="0">
                <a:solidFill>
                  <a:schemeClr val="tx1"/>
                </a:solidFill>
                <a:latin typeface="+mn-lt"/>
                <a:ea typeface="+mn-ea"/>
                <a:cs typeface="+mn-cs"/>
              </a:rPr>
              <a:t>restarts, defence gets back onside)</a:t>
            </a:r>
          </a:p>
          <a:p>
            <a:r>
              <a:rPr lang="en-GB" sz="1200" b="0" i="0" u="none" strike="noStrike" kern="1200" baseline="0" dirty="0">
                <a:solidFill>
                  <a:schemeClr val="tx1"/>
                </a:solidFill>
                <a:latin typeface="+mn-lt"/>
                <a:ea typeface="+mn-ea"/>
                <a:cs typeface="+mn-cs"/>
              </a:rPr>
              <a:t> Also discuss what the mark is and where it is.</a:t>
            </a:r>
          </a:p>
          <a:p>
            <a:r>
              <a:rPr lang="en-GB" sz="1200" b="0" i="0" u="none" strike="noStrike" kern="1200" baseline="0" dirty="0">
                <a:solidFill>
                  <a:schemeClr val="tx1"/>
                </a:solidFill>
                <a:latin typeface="+mn-lt"/>
                <a:ea typeface="+mn-ea"/>
                <a:cs typeface="+mn-cs"/>
              </a:rPr>
              <a:t> Discuss where the referee needs to be after the</a:t>
            </a:r>
            <a:endParaRPr lang="en-GB"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F2CD029-EA71-4698-A0CE-34680DB3F5E8}"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27</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9198711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DBDBC91-709B-40E3-B3A1-EDAFEE1C1C5C}"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30</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9434942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DBDBC91-709B-40E3-B3A1-EDAFEE1C1C5C}"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31</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16692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Much harder work being the </a:t>
            </a:r>
            <a:r>
              <a:rPr lang="en-GB" dirty="0" err="1"/>
              <a:t>onfield</a:t>
            </a:r>
            <a:r>
              <a:rPr lang="en-GB" dirty="0"/>
              <a:t> ref, so if there are 2/3 referees, </a:t>
            </a:r>
            <a:r>
              <a:rPr lang="en-GB" dirty="0" err="1"/>
              <a:t>onfield</a:t>
            </a:r>
            <a:r>
              <a:rPr lang="en-GB" dirty="0"/>
              <a:t> responsibility should be shared evenly</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EEC0545-7206-49BD-AA0A-E10CF0AABAE4}"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33</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207893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Expand on Score</a:t>
            </a:r>
            <a:r>
              <a:rPr lang="en-GB" baseline="0" dirty="0"/>
              <a:t> and Change of possession interchanges, just mention penalty and player subbing but say this isn’t required for L1</a:t>
            </a:r>
            <a:endParaRPr lang="en-GB"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EEC0545-7206-49BD-AA0A-E10CF0AABAE4}"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34</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5083148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scores, </a:t>
            </a:r>
            <a:r>
              <a:rPr lang="en-GB" dirty="0" err="1"/>
              <a:t>onfield</a:t>
            </a:r>
            <a:r>
              <a:rPr lang="en-GB" baseline="0" dirty="0"/>
              <a:t> ref needs to come off to mark the score, so </a:t>
            </a:r>
            <a:r>
              <a:rPr lang="en-GB" baseline="0" dirty="0" err="1"/>
              <a:t>sideline</a:t>
            </a:r>
            <a:r>
              <a:rPr lang="en-GB" baseline="0" dirty="0"/>
              <a:t> ref should head for 10m line </a:t>
            </a:r>
          </a:p>
          <a:p>
            <a:r>
              <a:rPr lang="en-GB" baseline="0" dirty="0"/>
              <a:t>For change of possession, ball should be within approx. 10m of </a:t>
            </a:r>
            <a:r>
              <a:rPr lang="en-GB" baseline="0"/>
              <a:t>sideline</a:t>
            </a:r>
            <a:endParaRPr lang="en-GB"/>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EEC0545-7206-49BD-AA0A-E10CF0AABAE4}"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35</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9718383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EEC0545-7206-49BD-AA0A-E10CF0AABAE4}" type="slidenum">
              <a:rPr lang="en-GB" smtClean="0"/>
              <a:t>37</a:t>
            </a:fld>
            <a:endParaRPr lang="en-GB"/>
          </a:p>
        </p:txBody>
      </p:sp>
    </p:spTree>
    <p:extLst>
      <p:ext uri="{BB962C8B-B14F-4D97-AF65-F5344CB8AC3E}">
        <p14:creationId xmlns:p14="http://schemas.microsoft.com/office/powerpoint/2010/main" val="5453941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presenter is to paint the situation where the defence are stood on their score line, with attackers provided with zero opportunity, and the game becomes stagnant. This could be done with a video (as not all participants may know enough about the game). </a:t>
            </a:r>
          </a:p>
          <a:p>
            <a:r>
              <a:rPr lang="en-GB" sz="1200" kern="1200" dirty="0">
                <a:solidFill>
                  <a:schemeClr val="tx1"/>
                </a:solidFill>
                <a:effectLst/>
                <a:latin typeface="+mn-lt"/>
                <a:ea typeface="+mn-ea"/>
                <a:cs typeface="+mn-cs"/>
              </a:rPr>
              <a:t>Explain to attendees about the intention of ‘actions near the </a:t>
            </a:r>
            <a:r>
              <a:rPr lang="en-GB" sz="1200" kern="1200" dirty="0" err="1">
                <a:solidFill>
                  <a:schemeClr val="tx1"/>
                </a:solidFill>
                <a:effectLst/>
                <a:latin typeface="+mn-lt"/>
                <a:ea typeface="+mn-ea"/>
                <a:cs typeface="+mn-cs"/>
              </a:rPr>
              <a:t>scoreline</a:t>
            </a:r>
            <a:r>
              <a:rPr lang="en-GB" sz="1200" kern="1200" dirty="0">
                <a:solidFill>
                  <a:schemeClr val="tx1"/>
                </a:solidFill>
                <a:effectLst/>
                <a:latin typeface="+mn-lt"/>
                <a:ea typeface="+mn-ea"/>
                <a:cs typeface="+mn-cs"/>
              </a:rPr>
              <a:t>’ is to allow the attack to create momentum to score. Clearly define with the aid of a simple image/physical field positioning that: if the defenders are on or within their 5m, and the ball is outside the 5m; defenders are to move forward from their </a:t>
            </a:r>
            <a:r>
              <a:rPr lang="en-GB" sz="1200" kern="1200" dirty="0" err="1">
                <a:solidFill>
                  <a:schemeClr val="tx1"/>
                </a:solidFill>
                <a:effectLst/>
                <a:latin typeface="+mn-lt"/>
                <a:ea typeface="+mn-ea"/>
                <a:cs typeface="+mn-cs"/>
              </a:rPr>
              <a:t>scoreline</a:t>
            </a:r>
            <a:r>
              <a:rPr lang="en-GB" sz="1200" kern="1200" dirty="0">
                <a:solidFill>
                  <a:schemeClr val="tx1"/>
                </a:solidFill>
                <a:effectLst/>
                <a:latin typeface="+mn-lt"/>
                <a:ea typeface="+mn-ea"/>
                <a:cs typeface="+mn-cs"/>
              </a:rPr>
              <a:t> and continue to do so until a touch is affected. </a:t>
            </a:r>
            <a:r>
              <a:rPr lang="en-GB" sz="1200" kern="1200">
                <a:solidFill>
                  <a:schemeClr val="tx1"/>
                </a:solidFill>
                <a:effectLst/>
                <a:latin typeface="+mn-lt"/>
                <a:ea typeface="+mn-ea"/>
                <a:cs typeface="+mn-cs"/>
              </a:rPr>
              <a:t>Explain also when this ends – at the next touch, or if the ball comes within the 5m zone.</a:t>
            </a:r>
          </a:p>
          <a:p>
            <a:endParaRPr lang="en-GB"/>
          </a:p>
        </p:txBody>
      </p:sp>
      <p:sp>
        <p:nvSpPr>
          <p:cNvPr id="4" name="Slide Number Placeholder 3"/>
          <p:cNvSpPr>
            <a:spLocks noGrp="1"/>
          </p:cNvSpPr>
          <p:nvPr>
            <p:ph type="sldNum" sz="quarter" idx="10"/>
          </p:nvPr>
        </p:nvSpPr>
        <p:spPr/>
        <p:txBody>
          <a:bodyPr/>
          <a:lstStyle/>
          <a:p>
            <a:fld id="{9EEC0545-7206-49BD-AA0A-E10CF0AABAE4}" type="slidenum">
              <a:rPr lang="en-GB" smtClean="0"/>
              <a:t>38</a:t>
            </a:fld>
            <a:endParaRPr lang="en-GB"/>
          </a:p>
        </p:txBody>
      </p:sp>
    </p:spTree>
    <p:extLst>
      <p:ext uri="{BB962C8B-B14F-4D97-AF65-F5344CB8AC3E}">
        <p14:creationId xmlns:p14="http://schemas.microsoft.com/office/powerpoint/2010/main" val="36021464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EEC0545-7206-49BD-AA0A-E10CF0AABAE4}" type="slidenum">
              <a:rPr lang="en-GB" smtClean="0"/>
              <a:t>40</a:t>
            </a:fld>
            <a:endParaRPr lang="en-GB"/>
          </a:p>
        </p:txBody>
      </p:sp>
    </p:spTree>
    <p:extLst>
      <p:ext uri="{BB962C8B-B14F-4D97-AF65-F5344CB8AC3E}">
        <p14:creationId xmlns:p14="http://schemas.microsoft.com/office/powerpoint/2010/main" val="2318469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Another important part of the pre-game preparation is warming up. Players often warm up by passing the ball or doing drills, so why wouldn’t the referee? You can practice setting your 5m and angle running so that you get into the right mind-set before the game.</a:t>
            </a: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EEC0545-7206-49BD-AA0A-E10CF0AABAE4}" type="slidenum">
              <a:rPr lang="en-GB" smtClean="0"/>
              <a:t>13</a:t>
            </a:fld>
            <a:endParaRPr lang="en-GB"/>
          </a:p>
        </p:txBody>
      </p:sp>
    </p:spTree>
    <p:extLst>
      <p:ext uri="{BB962C8B-B14F-4D97-AF65-F5344CB8AC3E}">
        <p14:creationId xmlns:p14="http://schemas.microsoft.com/office/powerpoint/2010/main" val="14299755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Read aloud</a:t>
            </a:r>
            <a:r>
              <a:rPr lang="en-GB" baseline="0" dirty="0"/>
              <a:t>  </a:t>
            </a:r>
          </a:p>
          <a:p>
            <a:endParaRPr lang="en-GB" baseline="0" dirty="0"/>
          </a:p>
          <a:p>
            <a:r>
              <a:rPr lang="en-GB" baseline="0" dirty="0"/>
              <a:t>How many people read ‘the’ twice?</a:t>
            </a:r>
            <a:endParaRPr lang="en-GB" dirty="0"/>
          </a:p>
        </p:txBody>
      </p:sp>
      <p:sp>
        <p:nvSpPr>
          <p:cNvPr id="4" name="Slide Number Placeholder 3"/>
          <p:cNvSpPr>
            <a:spLocks noGrp="1"/>
          </p:cNvSpPr>
          <p:nvPr>
            <p:ph type="sldNum" sz="quarter" idx="10"/>
          </p:nvPr>
        </p:nvSpPr>
        <p:spPr/>
        <p:txBody>
          <a:bodyPr/>
          <a:lstStyle/>
          <a:p>
            <a:fld id="{B76FDD7F-9D6A-4D2E-8CD0-8204648E2822}" type="slidenum">
              <a:rPr lang="en-NZ" smtClean="0"/>
              <a:t>45</a:t>
            </a:fld>
            <a:endParaRPr lang="en-NZ"/>
          </a:p>
        </p:txBody>
      </p:sp>
    </p:spTree>
    <p:extLst>
      <p:ext uri="{BB962C8B-B14F-4D97-AF65-F5344CB8AC3E}">
        <p14:creationId xmlns:p14="http://schemas.microsoft.com/office/powerpoint/2010/main" val="15269443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buNone/>
            </a:pPr>
            <a:r>
              <a:rPr lang="en-NZ" sz="1200" u="sng" dirty="0"/>
              <a:t>Voice-Tone – 38%</a:t>
            </a:r>
          </a:p>
          <a:p>
            <a:pPr>
              <a:buNone/>
            </a:pPr>
            <a:endParaRPr lang="en-NZ" sz="1200" u="sng" dirty="0"/>
          </a:p>
          <a:p>
            <a:pPr>
              <a:buNone/>
            </a:pPr>
            <a:r>
              <a:rPr lang="en-NZ" sz="1200" dirty="0"/>
              <a:t>A key part of being a referee is vocal communication. The definition of this type of communication is what we know as speech or vocal. Speech is the vocalized form of human communication. It is also the expression of or the ability to express thoughts and feelings by articulate sounds. It is mainly produced by a formal address or discourse delivered to an audience.</a:t>
            </a:r>
          </a:p>
          <a:p>
            <a:pPr>
              <a:buNone/>
            </a:pPr>
            <a:endParaRPr lang="en-NZ" sz="1200" dirty="0"/>
          </a:p>
          <a:p>
            <a:pPr>
              <a:buNone/>
            </a:pPr>
            <a:r>
              <a:rPr lang="en-NZ" sz="1200" u="sng" dirty="0"/>
              <a:t>Body Language – 55%</a:t>
            </a:r>
          </a:p>
          <a:p>
            <a:pPr>
              <a:buNone/>
            </a:pPr>
            <a:endParaRPr lang="en-NZ" sz="1200" u="sng" dirty="0"/>
          </a:p>
          <a:p>
            <a:pPr>
              <a:buNone/>
            </a:pPr>
            <a:r>
              <a:rPr lang="en-NZ" sz="1200" dirty="0"/>
              <a:t>The most widely used type of communication in the world comes from body language. This relates back to a referee as the use of signals and gestures help others to understand more effectively what the referee has identified.</a:t>
            </a:r>
          </a:p>
          <a:p>
            <a:pPr>
              <a:buNone/>
            </a:pPr>
            <a:endParaRPr lang="en-NZ" sz="1200" dirty="0"/>
          </a:p>
          <a:p>
            <a:pPr>
              <a:buNone/>
            </a:pPr>
            <a:r>
              <a:rPr lang="en-NZ" sz="1200" dirty="0"/>
              <a:t>Body language is the conscious and unconscious movements and postures by which attitudes and feelings are communicated.</a:t>
            </a:r>
          </a:p>
          <a:p>
            <a:pPr>
              <a:buNone/>
            </a:pPr>
            <a:endParaRPr lang="en-NZ" sz="1200" dirty="0"/>
          </a:p>
          <a:p>
            <a:pPr>
              <a:buNone/>
            </a:pPr>
            <a:r>
              <a:rPr lang="en-NZ" sz="1200" u="sng" dirty="0"/>
              <a:t>Words – 7%</a:t>
            </a:r>
          </a:p>
          <a:p>
            <a:pPr>
              <a:buNone/>
            </a:pPr>
            <a:endParaRPr lang="en-NZ" sz="1200" u="sng" dirty="0"/>
          </a:p>
          <a:p>
            <a:pPr>
              <a:buNone/>
            </a:pPr>
            <a:r>
              <a:rPr lang="en-NZ" sz="1200" dirty="0"/>
              <a:t>Used quiet often as a referee you would be surprised at the amount most people actually retain when using spoken words.</a:t>
            </a:r>
          </a:p>
          <a:p>
            <a:pPr>
              <a:buNone/>
            </a:pPr>
            <a:r>
              <a:rPr lang="en-NZ" sz="1200" dirty="0"/>
              <a:t>Words are otherwise defined as a command, instruction, order or a signal. These help to transmit precise information quickly.</a:t>
            </a:r>
          </a:p>
          <a:p>
            <a:pPr>
              <a:buNone/>
            </a:pPr>
            <a:endParaRPr lang="en-NZ" sz="1200" dirty="0"/>
          </a:p>
          <a:p>
            <a:endParaRPr lang="en-NZ" sz="1100" dirty="0"/>
          </a:p>
          <a:p>
            <a:endParaRPr lang="en-NZ" sz="1100" dirty="0"/>
          </a:p>
          <a:p>
            <a:endParaRPr lang="en-GB" dirty="0"/>
          </a:p>
        </p:txBody>
      </p:sp>
      <p:sp>
        <p:nvSpPr>
          <p:cNvPr id="4" name="Slide Number Placeholder 3"/>
          <p:cNvSpPr>
            <a:spLocks noGrp="1"/>
          </p:cNvSpPr>
          <p:nvPr>
            <p:ph type="sldNum" sz="quarter" idx="10"/>
          </p:nvPr>
        </p:nvSpPr>
        <p:spPr/>
        <p:txBody>
          <a:bodyPr/>
          <a:lstStyle/>
          <a:p>
            <a:fld id="{B76FDD7F-9D6A-4D2E-8CD0-8204648E2822}" type="slidenum">
              <a:rPr lang="en-NZ" smtClean="0"/>
              <a:t>46</a:t>
            </a:fld>
            <a:endParaRPr lang="en-NZ"/>
          </a:p>
        </p:txBody>
      </p:sp>
    </p:spTree>
    <p:extLst>
      <p:ext uri="{BB962C8B-B14F-4D97-AF65-F5344CB8AC3E}">
        <p14:creationId xmlns:p14="http://schemas.microsoft.com/office/powerpoint/2010/main" val="31027329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u="sng" dirty="0"/>
              <a:t>Positive Outcome</a:t>
            </a:r>
          </a:p>
          <a:p>
            <a:pPr>
              <a:buFont typeface="Arial" pitchFamily="34" charset="0"/>
              <a:buChar char="•"/>
            </a:pPr>
            <a:r>
              <a:rPr lang="en-NZ" sz="1200" dirty="0"/>
              <a:t>The support referee on the </a:t>
            </a:r>
            <a:r>
              <a:rPr lang="en-NZ" sz="1200" dirty="0" err="1"/>
              <a:t>sideline</a:t>
            </a:r>
            <a:r>
              <a:rPr lang="en-NZ" sz="1200" dirty="0"/>
              <a:t> communicates early to avoid the substitution taking place therefore avoiding a potential penalty try and sin binning of the player.</a:t>
            </a:r>
          </a:p>
          <a:p>
            <a:endParaRPr lang="en-GB" dirty="0"/>
          </a:p>
          <a:p>
            <a:r>
              <a:rPr lang="en-GB" u="sng" dirty="0"/>
              <a:t>Negative Outcome</a:t>
            </a:r>
          </a:p>
          <a:p>
            <a:pPr>
              <a:buFont typeface="Arial" pitchFamily="34" charset="0"/>
              <a:buChar char="•"/>
            </a:pPr>
            <a:r>
              <a:rPr lang="en-NZ" dirty="0"/>
              <a:t>The new defending player leaves the box early and chases down the ball carrier. They arrive prior to the player scoring the touchdown effectively make the touch and then retire to an on side position. The on field referee orders the attacking player to roll the ball which he does not as he has no team mates near. The referee penalises the player for delaying play.</a:t>
            </a:r>
          </a:p>
          <a:p>
            <a:endParaRPr lang="en-GB" dirty="0"/>
          </a:p>
        </p:txBody>
      </p:sp>
      <p:sp>
        <p:nvSpPr>
          <p:cNvPr id="4" name="Slide Number Placeholder 3"/>
          <p:cNvSpPr>
            <a:spLocks noGrp="1"/>
          </p:cNvSpPr>
          <p:nvPr>
            <p:ph type="sldNum" sz="quarter" idx="10"/>
          </p:nvPr>
        </p:nvSpPr>
        <p:spPr/>
        <p:txBody>
          <a:bodyPr/>
          <a:lstStyle/>
          <a:p>
            <a:fld id="{B76FDD7F-9D6A-4D2E-8CD0-8204648E2822}" type="slidenum">
              <a:rPr lang="en-NZ" smtClean="0"/>
              <a:t>48</a:t>
            </a:fld>
            <a:endParaRPr lang="en-NZ"/>
          </a:p>
        </p:txBody>
      </p:sp>
    </p:spTree>
    <p:extLst>
      <p:ext uri="{BB962C8B-B14F-4D97-AF65-F5344CB8AC3E}">
        <p14:creationId xmlns:p14="http://schemas.microsoft.com/office/powerpoint/2010/main" val="41317357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u="sng" dirty="0"/>
              <a:t>Positive Outcome</a:t>
            </a:r>
          </a:p>
          <a:p>
            <a:pPr>
              <a:buFont typeface="Arial" pitchFamily="34" charset="0"/>
              <a:buChar char="•"/>
            </a:pPr>
            <a:r>
              <a:rPr lang="en-NZ" sz="1200" dirty="0"/>
              <a:t>The referee communicates early to tell the individual they are offside, this allows the defence</a:t>
            </a:r>
            <a:r>
              <a:rPr lang="en-NZ" sz="1200" baseline="0" dirty="0"/>
              <a:t> to adjust/get on side, and the attacking side to take advantage of the offside player. By communicating early, you can keep the game flowing and prevent the penalty.</a:t>
            </a:r>
            <a:endParaRPr lang="en-NZ" sz="1200" dirty="0"/>
          </a:p>
          <a:p>
            <a:endParaRPr lang="en-GB" dirty="0"/>
          </a:p>
          <a:p>
            <a:r>
              <a:rPr lang="en-GB" u="sng" dirty="0"/>
              <a:t>Negative Outcome</a:t>
            </a:r>
          </a:p>
          <a:p>
            <a:pPr>
              <a:buFont typeface="Arial" pitchFamily="34" charset="0"/>
              <a:buChar char="•"/>
            </a:pPr>
            <a:r>
              <a:rPr lang="en-NZ" dirty="0"/>
              <a:t> The offside player makes a touch, a penalty is called, stopping the attacking </a:t>
            </a:r>
            <a:r>
              <a:rPr lang="en-NZ"/>
              <a:t>team’s flow.</a:t>
            </a:r>
            <a:endParaRPr lang="en-NZ" dirty="0"/>
          </a:p>
          <a:p>
            <a:endParaRPr lang="en-GB" dirty="0"/>
          </a:p>
        </p:txBody>
      </p:sp>
      <p:sp>
        <p:nvSpPr>
          <p:cNvPr id="4" name="Slide Number Placeholder 3"/>
          <p:cNvSpPr>
            <a:spLocks noGrp="1"/>
          </p:cNvSpPr>
          <p:nvPr>
            <p:ph type="sldNum" sz="quarter" idx="10"/>
          </p:nvPr>
        </p:nvSpPr>
        <p:spPr/>
        <p:txBody>
          <a:bodyPr/>
          <a:lstStyle/>
          <a:p>
            <a:fld id="{B76FDD7F-9D6A-4D2E-8CD0-8204648E2822}" type="slidenum">
              <a:rPr lang="en-NZ" smtClean="0"/>
              <a:t>49</a:t>
            </a:fld>
            <a:endParaRPr lang="en-NZ"/>
          </a:p>
        </p:txBody>
      </p:sp>
    </p:spTree>
    <p:extLst>
      <p:ext uri="{BB962C8B-B14F-4D97-AF65-F5344CB8AC3E}">
        <p14:creationId xmlns:p14="http://schemas.microsoft.com/office/powerpoint/2010/main" val="38437577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EEC0545-7206-49BD-AA0A-E10CF0AABAE4}" type="slidenum">
              <a:rPr lang="en-GB" smtClean="0"/>
              <a:t>52</a:t>
            </a:fld>
            <a:endParaRPr lang="en-GB"/>
          </a:p>
        </p:txBody>
      </p:sp>
    </p:spTree>
    <p:extLst>
      <p:ext uri="{BB962C8B-B14F-4D97-AF65-F5344CB8AC3E}">
        <p14:creationId xmlns:p14="http://schemas.microsoft.com/office/powerpoint/2010/main" val="6482261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EEC0545-7206-49BD-AA0A-E10CF0AABAE4}" type="slidenum">
              <a:rPr lang="en-GB" smtClean="0"/>
              <a:t>53</a:t>
            </a:fld>
            <a:endParaRPr lang="en-GB"/>
          </a:p>
        </p:txBody>
      </p:sp>
    </p:spTree>
    <p:extLst>
      <p:ext uri="{BB962C8B-B14F-4D97-AF65-F5344CB8AC3E}">
        <p14:creationId xmlns:p14="http://schemas.microsoft.com/office/powerpoint/2010/main" val="33020232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EEC0545-7206-49BD-AA0A-E10CF0AABAE4}" type="slidenum">
              <a:rPr lang="en-GB" smtClean="0"/>
              <a:t>54</a:t>
            </a:fld>
            <a:endParaRPr lang="en-GB"/>
          </a:p>
        </p:txBody>
      </p:sp>
    </p:spTree>
    <p:extLst>
      <p:ext uri="{BB962C8B-B14F-4D97-AF65-F5344CB8AC3E}">
        <p14:creationId xmlns:p14="http://schemas.microsoft.com/office/powerpoint/2010/main" val="28376906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EEC0545-7206-49BD-AA0A-E10CF0AABAE4}" type="slidenum">
              <a:rPr lang="en-GB" smtClean="0"/>
              <a:t>55</a:t>
            </a:fld>
            <a:endParaRPr lang="en-GB"/>
          </a:p>
        </p:txBody>
      </p:sp>
    </p:spTree>
    <p:extLst>
      <p:ext uri="{BB962C8B-B14F-4D97-AF65-F5344CB8AC3E}">
        <p14:creationId xmlns:p14="http://schemas.microsoft.com/office/powerpoint/2010/main" val="17105574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EEC0545-7206-49BD-AA0A-E10CF0AABAE4}" type="slidenum">
              <a:rPr lang="en-GB" smtClean="0"/>
              <a:t>56</a:t>
            </a:fld>
            <a:endParaRPr lang="en-GB"/>
          </a:p>
        </p:txBody>
      </p:sp>
    </p:spTree>
    <p:extLst>
      <p:ext uri="{BB962C8B-B14F-4D97-AF65-F5344CB8AC3E}">
        <p14:creationId xmlns:p14="http://schemas.microsoft.com/office/powerpoint/2010/main" val="17803437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Q&amp;A session to encourage audience participation, so questions scroll up 1 at a time</a:t>
            </a:r>
          </a:p>
          <a:p>
            <a:r>
              <a:rPr lang="en-GB" dirty="0"/>
              <a:t>Encourage discussion and keep explanations brief, particularly</a:t>
            </a:r>
            <a:r>
              <a:rPr lang="en-GB" baseline="0" dirty="0"/>
              <a:t> regarding the drop off (tell them to look for experienced ref if they have to ref a drop off game)</a:t>
            </a:r>
            <a:endParaRPr lang="en-GB" dirty="0"/>
          </a:p>
        </p:txBody>
      </p:sp>
      <p:sp>
        <p:nvSpPr>
          <p:cNvPr id="4" name="Slide Number Placeholder 3"/>
          <p:cNvSpPr>
            <a:spLocks noGrp="1"/>
          </p:cNvSpPr>
          <p:nvPr>
            <p:ph type="sldNum" sz="quarter" idx="10"/>
          </p:nvPr>
        </p:nvSpPr>
        <p:spPr/>
        <p:txBody>
          <a:bodyPr/>
          <a:lstStyle/>
          <a:p>
            <a:fld id="{829CF300-14A0-4500-B4AB-62A48FC1342E}" type="slidenum">
              <a:rPr lang="en-GB" smtClean="0"/>
              <a:t>58</a:t>
            </a:fld>
            <a:endParaRPr lang="en-GB"/>
          </a:p>
        </p:txBody>
      </p:sp>
    </p:spTree>
    <p:extLst>
      <p:ext uri="{BB962C8B-B14F-4D97-AF65-F5344CB8AC3E}">
        <p14:creationId xmlns:p14="http://schemas.microsoft.com/office/powerpoint/2010/main" val="39666867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Now you’re warmed up and you’ve done your inspections it’s time to do the coin toss and talk to the captains. It’s always a good idea to introduce yourself and invite the captains to do the same. Try to remember the captain’s names as this is a good way to build rapport.</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Interactive Discussion:</a:t>
            </a:r>
            <a:endParaRPr lang="en-GB" sz="1200" kern="1200" dirty="0">
              <a:solidFill>
                <a:schemeClr val="tx1"/>
              </a:solidFill>
              <a:effectLst/>
              <a:latin typeface="+mn-lt"/>
              <a:ea typeface="+mn-ea"/>
              <a:cs typeface="+mn-cs"/>
            </a:endParaRPr>
          </a:p>
          <a:p>
            <a:r>
              <a:rPr lang="en-GB" sz="1200" b="1" i="1" kern="1200" dirty="0">
                <a:solidFill>
                  <a:schemeClr val="tx1"/>
                </a:solidFill>
                <a:effectLst/>
                <a:latin typeface="+mn-lt"/>
                <a:ea typeface="+mn-ea"/>
                <a:cs typeface="+mn-cs"/>
              </a:rPr>
              <a:t>What does the winning captain get?</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Answers should cover: </a:t>
            </a:r>
          </a:p>
          <a:p>
            <a:pPr lvl="0"/>
            <a:r>
              <a:rPr lang="en-GB" sz="1200" kern="1200" dirty="0">
                <a:solidFill>
                  <a:schemeClr val="tx1"/>
                </a:solidFill>
                <a:effectLst/>
                <a:latin typeface="+mn-lt"/>
                <a:ea typeface="+mn-ea"/>
                <a:cs typeface="+mn-cs"/>
              </a:rPr>
              <a:t>To start off with the ball</a:t>
            </a:r>
          </a:p>
          <a:p>
            <a:pPr lvl="0"/>
            <a:r>
              <a:rPr lang="en-GB" sz="1200" kern="1200" dirty="0">
                <a:solidFill>
                  <a:schemeClr val="tx1"/>
                </a:solidFill>
                <a:effectLst/>
                <a:latin typeface="+mn-lt"/>
                <a:ea typeface="+mn-ea"/>
                <a:cs typeface="+mn-cs"/>
              </a:rPr>
              <a:t>Determine the direction of play for the first half</a:t>
            </a:r>
          </a:p>
          <a:p>
            <a:pPr lvl="0"/>
            <a:r>
              <a:rPr lang="en-GB" sz="1200" kern="1200" dirty="0">
                <a:solidFill>
                  <a:schemeClr val="tx1"/>
                </a:solidFill>
                <a:effectLst/>
                <a:latin typeface="+mn-lt"/>
                <a:ea typeface="+mn-ea"/>
                <a:cs typeface="+mn-cs"/>
              </a:rPr>
              <a:t>Choice of interchange box</a:t>
            </a:r>
          </a:p>
          <a:p>
            <a:pPr lvl="0"/>
            <a:r>
              <a:rPr lang="en-GB" sz="1200" i="1" kern="1200" dirty="0">
                <a:solidFill>
                  <a:schemeClr val="tx1"/>
                </a:solidFill>
                <a:effectLst/>
                <a:latin typeface="+mn-lt"/>
                <a:ea typeface="+mn-ea"/>
                <a:cs typeface="+mn-cs"/>
              </a:rPr>
              <a:t>Free set of steak knives….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Ensure that all of the correct answers are covered off before moving on</a:t>
            </a:r>
          </a:p>
          <a:p>
            <a:endParaRPr lang="en-GB"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Once you’ve done the coin toss, you now have an opportunity to talk to both captains to set the tone of the game as well as how you’ll be refereeing and what you’ll be focusing on (if applicable). This is not dos and don’ts discussion. </a:t>
            </a:r>
            <a:r>
              <a:rPr lang="en-GB" sz="1200" kern="1200">
                <a:solidFill>
                  <a:schemeClr val="tx1"/>
                </a:solidFill>
                <a:effectLst/>
                <a:latin typeface="+mn-lt"/>
                <a:ea typeface="+mn-ea"/>
                <a:cs typeface="+mn-cs"/>
              </a:rPr>
              <a:t>Remember the referee is there to facilitate the game and prevent problems from arising. </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EEC0545-7206-49BD-AA0A-E10CF0AABAE4}" type="slidenum">
              <a:rPr lang="en-GB" smtClean="0"/>
              <a:t>14</a:t>
            </a:fld>
            <a:endParaRPr lang="en-GB"/>
          </a:p>
        </p:txBody>
      </p:sp>
    </p:spTree>
    <p:extLst>
      <p:ext uri="{BB962C8B-B14F-4D97-AF65-F5344CB8AC3E}">
        <p14:creationId xmlns:p14="http://schemas.microsoft.com/office/powerpoint/2010/main" val="14299755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9pPr>
          </a:lstStyle>
          <a:p>
            <a:pPr eaLnBrk="1" hangingPunct="1"/>
            <a:fld id="{F1CC9B75-88EF-4313-866A-04C86432B8C2}" type="slidenum">
              <a:rPr lang="en-GB" altLang="en-US">
                <a:solidFill>
                  <a:srgbClr val="000000"/>
                </a:solidFill>
              </a:rPr>
              <a:pPr eaLnBrk="1" hangingPunct="1"/>
              <a:t>62</a:t>
            </a:fld>
            <a:endParaRPr lang="en-GB" altLang="en-US">
              <a:solidFill>
                <a:srgbClr val="000000"/>
              </a:solidFill>
            </a:endParaRPr>
          </a:p>
        </p:txBody>
      </p:sp>
      <p:sp>
        <p:nvSpPr>
          <p:cNvPr id="4301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9pPr>
          </a:lstStyle>
          <a:p>
            <a:pPr algn="r" eaLnBrk="1" hangingPunct="1">
              <a:buClrTx/>
              <a:buFontTx/>
              <a:buNone/>
            </a:pPr>
            <a:fld id="{64527261-93D3-468B-91D4-DA811B1647FD}" type="slidenum">
              <a:rPr lang="en-GB" altLang="en-US" sz="1200">
                <a:solidFill>
                  <a:srgbClr val="000000"/>
                </a:solidFill>
              </a:rPr>
              <a:pPr algn="r" eaLnBrk="1" hangingPunct="1">
                <a:buClrTx/>
                <a:buFontTx/>
                <a:buNone/>
              </a:pPr>
              <a:t>62</a:t>
            </a:fld>
            <a:endParaRPr lang="en-GB" altLang="en-US" sz="1200">
              <a:solidFill>
                <a:srgbClr val="000000"/>
              </a:solidFill>
            </a:endParaRPr>
          </a:p>
        </p:txBody>
      </p:sp>
      <p:sp>
        <p:nvSpPr>
          <p:cNvPr id="43012" name="Rectangle 2"/>
          <p:cNvSpPr>
            <a:spLocks noGrp="1" noRot="1" noChangeAspect="1" noChangeArrowheads="1" noTextEdit="1"/>
          </p:cNvSpPr>
          <p:nvPr>
            <p:ph type="sldImg"/>
          </p:nvPr>
        </p:nvSpPr>
        <p:spPr>
          <a:xfrm>
            <a:off x="1143000" y="685800"/>
            <a:ext cx="4572000" cy="3429000"/>
          </a:xfrm>
          <a:solidFill>
            <a:srgbClr val="FFFFFF"/>
          </a:solidFill>
          <a:ln/>
        </p:spPr>
      </p:sp>
      <p:sp>
        <p:nvSpPr>
          <p:cNvPr id="43013" name="Rectangle 3"/>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en-US">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3676167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Ask people to point out or describe where everyone</a:t>
            </a:r>
            <a:r>
              <a:rPr lang="en-GB" sz="1200" kern="1200" baseline="0" dirty="0">
                <a:solidFill>
                  <a:schemeClr val="tx1"/>
                </a:solidFill>
                <a:effectLst/>
                <a:latin typeface="+mn-lt"/>
                <a:ea typeface="+mn-ea"/>
                <a:cs typeface="+mn-cs"/>
              </a:rPr>
              <a:t> would be standing at the start of the game.</a:t>
            </a:r>
          </a:p>
          <a:p>
            <a:pPr lvl="0"/>
            <a:endParaRPr lang="en-GB" sz="1200" kern="1200" baseline="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Who stands where?</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Where does the attaching team stand?</a:t>
            </a:r>
          </a:p>
          <a:p>
            <a:pPr lvl="1"/>
            <a:r>
              <a:rPr lang="en-GB" sz="1200" kern="1200" dirty="0">
                <a:solidFill>
                  <a:schemeClr val="tx1"/>
                </a:solidFill>
                <a:effectLst/>
                <a:latin typeface="+mn-lt"/>
                <a:ea typeface="+mn-ea"/>
                <a:cs typeface="+mn-cs"/>
              </a:rPr>
              <a:t>Answer: Half way line facing their score line</a:t>
            </a:r>
          </a:p>
          <a:p>
            <a:r>
              <a:rPr lang="en-GB" sz="1200"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Where does the defending team stand?</a:t>
            </a:r>
          </a:p>
          <a:p>
            <a:pPr lvl="1"/>
            <a:r>
              <a:rPr lang="en-GB" sz="1200" kern="1200" dirty="0">
                <a:solidFill>
                  <a:schemeClr val="tx1"/>
                </a:solidFill>
                <a:effectLst/>
                <a:latin typeface="+mn-lt"/>
                <a:ea typeface="+mn-ea"/>
                <a:cs typeface="+mn-cs"/>
              </a:rPr>
              <a:t>Answer: 10m line facing the attacking team</a:t>
            </a:r>
          </a:p>
          <a:p>
            <a:r>
              <a:rPr lang="en-GB" sz="1200" kern="1200" dirty="0">
                <a:solidFill>
                  <a:schemeClr val="tx1"/>
                </a:solidFill>
                <a:effectLst/>
                <a:latin typeface="+mn-lt"/>
                <a:ea typeface="+mn-ea"/>
                <a:cs typeface="+mn-cs"/>
              </a:rPr>
              <a:t> </a:t>
            </a:r>
          </a:p>
          <a:p>
            <a:pPr lvl="0"/>
            <a:r>
              <a:rPr lang="en-GB" sz="1200" kern="1200" dirty="0">
                <a:solidFill>
                  <a:schemeClr val="tx1"/>
                </a:solidFill>
                <a:effectLst/>
                <a:latin typeface="+mn-lt"/>
                <a:ea typeface="+mn-ea"/>
                <a:cs typeface="+mn-cs"/>
              </a:rPr>
              <a:t>Where should the on-field referee stand?</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Just in front of or behind the defensive line, with a clear line of sight to the attacking player with the ball.</a:t>
            </a:r>
          </a:p>
          <a:p>
            <a:pPr lvl="1"/>
            <a:r>
              <a:rPr lang="en-GB" sz="1200" kern="1200" dirty="0">
                <a:solidFill>
                  <a:schemeClr val="tx1"/>
                </a:solidFill>
                <a:effectLst/>
                <a:latin typeface="+mn-lt"/>
                <a:ea typeface="+mn-ea"/>
                <a:cs typeface="+mn-cs"/>
              </a:rPr>
              <a:t>Answer: Hand raised in the air, whistle ready.</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Where should the side-line/buddy referee(s) stand?</a:t>
            </a:r>
          </a:p>
          <a:p>
            <a:pPr lvl="1"/>
            <a:r>
              <a:rPr lang="en-GB" sz="1200" kern="1200" dirty="0">
                <a:solidFill>
                  <a:schemeClr val="tx1"/>
                </a:solidFill>
                <a:effectLst/>
                <a:latin typeface="+mn-lt"/>
                <a:ea typeface="+mn-ea"/>
                <a:cs typeface="+mn-cs"/>
              </a:rPr>
              <a:t>Answer: Just inline with the defensive line on the 10m</a:t>
            </a:r>
          </a:p>
          <a:p>
            <a:pPr lvl="0"/>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EEC0545-7206-49BD-AA0A-E10CF0AABAE4}"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2658257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Referee’s cast a ‘shadow’ in the game. This shadow is everything you say and do, and everything you don’t say or do.</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Ask:</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What do you think I mean by that?</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(pause) </a:t>
            </a:r>
          </a:p>
          <a:p>
            <a:r>
              <a:rPr lang="en-GB" sz="1200" b="1" kern="1200" dirty="0">
                <a:solidFill>
                  <a:schemeClr val="tx1"/>
                </a:solidFill>
                <a:effectLst/>
                <a:latin typeface="+mn-lt"/>
                <a:ea typeface="+mn-ea"/>
                <a:cs typeface="+mn-cs"/>
              </a:rPr>
              <a:t>Prompt questions:</a:t>
            </a:r>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What is the impact of a referee’s whistle tone?</a:t>
            </a:r>
          </a:p>
          <a:p>
            <a:pPr lvl="0"/>
            <a:r>
              <a:rPr lang="en-GB" sz="1200" kern="1200" dirty="0">
                <a:solidFill>
                  <a:schemeClr val="tx1"/>
                </a:solidFill>
                <a:effectLst/>
                <a:latin typeface="+mn-lt"/>
                <a:ea typeface="+mn-ea"/>
                <a:cs typeface="+mn-cs"/>
              </a:rPr>
              <a:t>Why would a referee’s posture be important?</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Say:</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As a referee you have an opportunity to communicate with the defenders prior to the tap. We’ll go into this more later, but it’s something to reflect on.</a:t>
            </a:r>
            <a:endParaRPr lang="en-GB" sz="1200" dirty="0">
              <a:latin typeface="Calibri" pitchFamily="34" charset="0"/>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DBDBC91-709B-40E3-B3A1-EDAFEE1C1C5C}"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280965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SzPct val="60000"/>
              <a:buFont typeface="Arial" panose="020B0604020202020204" pitchFamily="34" charset="0"/>
              <a:buChar char="•"/>
            </a:pPr>
            <a:r>
              <a:rPr lang="en-GB" sz="1200" dirty="0">
                <a:latin typeface="Calibri" pitchFamily="34" charset="0"/>
              </a:rPr>
              <a:t>A Touch can be made by the defender or the attacker.</a:t>
            </a:r>
          </a:p>
          <a:p>
            <a:pPr marL="171450" indent="-171450">
              <a:buSzPct val="60000"/>
              <a:buFont typeface="Arial" panose="020B0604020202020204" pitchFamily="34" charset="0"/>
              <a:buChar char="•"/>
            </a:pPr>
            <a:r>
              <a:rPr lang="en-GB" sz="1200" dirty="0">
                <a:latin typeface="Calibri" pitchFamily="34" charset="0"/>
              </a:rPr>
              <a:t>Touches should be claimed by the defender</a:t>
            </a:r>
          </a:p>
          <a:p>
            <a:pPr marL="171450" indent="-171450">
              <a:buSzPct val="60000"/>
              <a:buFont typeface="Arial" panose="020B0604020202020204" pitchFamily="34" charset="0"/>
              <a:buChar char="•"/>
            </a:pPr>
            <a:r>
              <a:rPr lang="en-GB" sz="1200" dirty="0">
                <a:latin typeface="Calibri" pitchFamily="34" charset="0"/>
              </a:rPr>
              <a:t>A Touch can be made on any part of the body, hair or clothing or the ball.</a:t>
            </a:r>
          </a:p>
          <a:p>
            <a:pPr marL="171450" indent="-171450">
              <a:buSzPct val="60000"/>
              <a:buFont typeface="Arial" panose="020B0604020202020204" pitchFamily="34" charset="0"/>
              <a:buChar char="•"/>
            </a:pPr>
            <a:r>
              <a:rPr lang="en-GB" sz="1200" dirty="0">
                <a:latin typeface="Calibri" pitchFamily="34" charset="0"/>
              </a:rPr>
              <a:t>It must be made with a minimum of force</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DBDBC91-709B-40E3-B3A1-EDAFEE1C1C5C}"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9906341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60000"/>
            </a:pPr>
            <a:r>
              <a:rPr lang="en-GB" sz="1200" dirty="0">
                <a:latin typeface="Calibri" pitchFamily="34" charset="0"/>
              </a:rPr>
              <a:t>Following a Touch, the attacker must perform a roll ball at the mark</a:t>
            </a:r>
          </a:p>
          <a:p>
            <a:pPr>
              <a:buSzPct val="60000"/>
            </a:pPr>
            <a:r>
              <a:rPr lang="en-GB" sz="1200" dirty="0">
                <a:latin typeface="Calibri" pitchFamily="34" charset="0"/>
              </a:rPr>
              <a:t>The mark is where the Touch occurred</a:t>
            </a:r>
          </a:p>
          <a:p>
            <a:pPr>
              <a:buSzPct val="60000"/>
            </a:pPr>
            <a:r>
              <a:rPr lang="en-GB" sz="1200" dirty="0">
                <a:latin typeface="Calibri" pitchFamily="34" charset="0"/>
              </a:rPr>
              <a:t>If the Touch count reaches 6, a change of possession occurs</a:t>
            </a:r>
          </a:p>
          <a:p>
            <a:endParaRPr lang="en-GB"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DBDBC91-709B-40E3-B3A1-EDAFEE1C1C5C}"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21</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42122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60000"/>
            </a:pPr>
            <a:r>
              <a:rPr lang="en-GB" sz="1200" dirty="0">
                <a:latin typeface="Calibri" pitchFamily="34" charset="0"/>
              </a:rPr>
              <a:t>A roll ball must be controlled. The ball must be placed on the ground with a minimum of a foot passing over.</a:t>
            </a:r>
          </a:p>
          <a:p>
            <a:pPr>
              <a:buSzPct val="60000"/>
            </a:pPr>
            <a:r>
              <a:rPr lang="en-GB" sz="1200" dirty="0">
                <a:latin typeface="Calibri" pitchFamily="34" charset="0"/>
              </a:rPr>
              <a:t>The ball does not have to be rolled, but if it is it must not be rolled not more than 1m.</a:t>
            </a:r>
          </a:p>
          <a:p>
            <a:pPr>
              <a:buSzPct val="60000"/>
            </a:pPr>
            <a:r>
              <a:rPr lang="en-GB" sz="1200" dirty="0">
                <a:latin typeface="Calibri" pitchFamily="34" charset="0"/>
              </a:rPr>
              <a:t>A roll ball must be performed with hips parallel to the </a:t>
            </a:r>
            <a:r>
              <a:rPr lang="en-GB" sz="1200" dirty="0" err="1">
                <a:latin typeface="Calibri" pitchFamily="34" charset="0"/>
              </a:rPr>
              <a:t>sidelines</a:t>
            </a:r>
            <a:endParaRPr lang="en-GB" sz="1200" dirty="0">
              <a:latin typeface="Calibri" pitchFamily="34" charset="0"/>
            </a:endParaRPr>
          </a:p>
          <a:p>
            <a:endParaRPr lang="en-GB"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DBDBC91-709B-40E3-B3A1-EDAFEE1C1C5C}"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9008628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60000"/>
            </a:pPr>
            <a:r>
              <a:rPr lang="en-GB" sz="1200" dirty="0">
                <a:latin typeface="Calibri" pitchFamily="34" charset="0"/>
              </a:rPr>
              <a:t>Once the Touch occurs, the defence must retreat “5m” (this is commonly 6-7m). The defence may not advance until they reach the 5m line.</a:t>
            </a:r>
          </a:p>
          <a:p>
            <a:pPr>
              <a:buSzPct val="60000"/>
            </a:pPr>
            <a:r>
              <a:rPr lang="en-GB" sz="1200" dirty="0">
                <a:solidFill>
                  <a:srgbClr val="FF0000"/>
                </a:solidFill>
                <a:latin typeface="Calibri" pitchFamily="34" charset="0"/>
              </a:rPr>
              <a:t>The referee anticipates the next Touch and positions on the new “5m”, 1-2 players left or right of the ball. – separate</a:t>
            </a:r>
            <a:r>
              <a:rPr lang="en-GB" sz="1200" baseline="0" dirty="0">
                <a:solidFill>
                  <a:srgbClr val="FF0000"/>
                </a:solidFill>
                <a:latin typeface="Calibri" pitchFamily="34" charset="0"/>
              </a:rPr>
              <a:t> slide?</a:t>
            </a:r>
            <a:endParaRPr lang="en-GB" sz="1200" dirty="0">
              <a:solidFill>
                <a:srgbClr val="FF0000"/>
              </a:solidFill>
              <a:latin typeface="Calibri" pitchFamily="34" charset="0"/>
            </a:endParaRPr>
          </a:p>
          <a:p>
            <a:pPr>
              <a:buSzPct val="60000"/>
            </a:pPr>
            <a:r>
              <a:rPr lang="en-GB" sz="1200" dirty="0">
                <a:solidFill>
                  <a:srgbClr val="FF0000"/>
                </a:solidFill>
                <a:latin typeface="Calibri" pitchFamily="34" charset="0"/>
              </a:rPr>
              <a:t>The support referees  are to be in line with the control referee at the new “5m”. – separate</a:t>
            </a:r>
            <a:r>
              <a:rPr lang="en-GB" sz="1200" baseline="0" dirty="0">
                <a:solidFill>
                  <a:srgbClr val="FF0000"/>
                </a:solidFill>
                <a:latin typeface="Calibri" pitchFamily="34" charset="0"/>
              </a:rPr>
              <a:t> slide?</a:t>
            </a:r>
            <a:endParaRPr lang="en-GB" sz="1200" dirty="0">
              <a:solidFill>
                <a:srgbClr val="FF0000"/>
              </a:solidFill>
              <a:latin typeface="Calibri" pitchFamily="34" charset="0"/>
            </a:endParaRPr>
          </a:p>
          <a:p>
            <a:endParaRPr lang="en-GB"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DBDBC91-709B-40E3-B3A1-EDAFEE1C1C5C}"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23</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88307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5005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511DCC-1DF7-4C79-B8DA-B3E71069A807}" type="datetimeFigureOut">
              <a:rPr lang="en-GB" smtClean="0"/>
              <a:pPr/>
              <a:t>19/04/2018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2135617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511DCC-1DF7-4C79-B8DA-B3E71069A807}" type="datetimeFigureOut">
              <a:rPr lang="en-GB" smtClean="0"/>
              <a:pPr/>
              <a:t>19/04/2018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2064336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270567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1362075"/>
          </a:xfrm>
        </p:spPr>
        <p:txBody>
          <a:bodyPr anchor="t"/>
          <a:lstStyle>
            <a:lvl1pPr algn="ctr">
              <a:defRPr sz="4000" b="1" cap="all"/>
            </a:lvl1pPr>
          </a:lstStyle>
          <a:p>
            <a:r>
              <a:rPr lang="en-US" dirty="0"/>
              <a:t>Click to edit Master title style</a:t>
            </a:r>
            <a:endParaRPr lang="en-GB" dirty="0"/>
          </a:p>
        </p:txBody>
      </p:sp>
      <p:sp>
        <p:nvSpPr>
          <p:cNvPr id="4" name="Date Placeholder 3"/>
          <p:cNvSpPr>
            <a:spLocks noGrp="1"/>
          </p:cNvSpPr>
          <p:nvPr>
            <p:ph type="dt" sz="half" idx="10"/>
          </p:nvPr>
        </p:nvSpPr>
        <p:spPr/>
        <p:txBody>
          <a:bodyPr/>
          <a:lstStyle/>
          <a:p>
            <a:fld id="{84511DCC-1DF7-4C79-B8DA-B3E71069A807}" type="datetimeFigureOut">
              <a:rPr lang="en-GB" smtClean="0"/>
              <a:pPr/>
              <a:t>19/04/2018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689167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511DCC-1DF7-4C79-B8DA-B3E71069A807}" type="datetimeFigureOut">
              <a:rPr lang="en-GB" smtClean="0"/>
              <a:pPr/>
              <a:t>19/04/2018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1386034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1362075"/>
          </a:xfrm>
        </p:spPr>
        <p:txBody>
          <a:bodyPr anchor="t"/>
          <a:lstStyle>
            <a:lvl1pPr algn="ctr">
              <a:defRPr sz="4000" b="1" cap="all"/>
            </a:lvl1pPr>
          </a:lstStyle>
          <a:p>
            <a:r>
              <a:rPr lang="en-US" dirty="0"/>
              <a:t>Click to edit Master title style</a:t>
            </a:r>
            <a:endParaRPr lang="en-GB" dirty="0"/>
          </a:p>
        </p:txBody>
      </p:sp>
      <p:sp>
        <p:nvSpPr>
          <p:cNvPr id="4" name="Date Placeholder 3"/>
          <p:cNvSpPr>
            <a:spLocks noGrp="1"/>
          </p:cNvSpPr>
          <p:nvPr>
            <p:ph type="dt" sz="half" idx="10"/>
          </p:nvPr>
        </p:nvSpPr>
        <p:spPr/>
        <p:txBody>
          <a:bodyPr/>
          <a:lstStyle/>
          <a:p>
            <a:fld id="{84511DCC-1DF7-4C79-B8DA-B3E71069A807}" type="datetimeFigureOut">
              <a:rPr lang="en-GB" smtClean="0"/>
              <a:pPr/>
              <a:t>19/04/2018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2214880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Date Placeholder 4"/>
          <p:cNvSpPr>
            <a:spLocks noGrp="1"/>
          </p:cNvSpPr>
          <p:nvPr>
            <p:ph type="dt" sz="half" idx="10"/>
          </p:nvPr>
        </p:nvSpPr>
        <p:spPr/>
        <p:txBody>
          <a:bodyPr/>
          <a:lstStyle/>
          <a:p>
            <a:fld id="{84511DCC-1DF7-4C79-B8DA-B3E71069A807}" type="datetimeFigureOut">
              <a:rPr lang="en-GB" smtClean="0"/>
              <a:pPr/>
              <a:t>19/04/2018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595761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84511DCC-1DF7-4C79-B8DA-B3E71069A807}" type="datetimeFigureOut">
              <a:rPr lang="en-GB" smtClean="0"/>
              <a:pPr/>
              <a:t>19/04/2018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107677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84511DCC-1DF7-4C79-B8DA-B3E71069A807}" type="datetimeFigureOut">
              <a:rPr lang="en-GB" smtClean="0"/>
              <a:pPr/>
              <a:t>19/04/2018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2204154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511DCC-1DF7-4C79-B8DA-B3E71069A807}" type="datetimeFigureOut">
              <a:rPr lang="en-GB" smtClean="0"/>
              <a:pPr/>
              <a:t>19/04/2018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1077215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511DCC-1DF7-4C79-B8DA-B3E71069A807}" type="datetimeFigureOut">
              <a:rPr lang="en-GB" smtClean="0"/>
              <a:pPr/>
              <a:t>19/04/2018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276478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511DCC-1DF7-4C79-B8DA-B3E71069A807}" type="datetimeFigureOut">
              <a:rPr lang="en-GB" smtClean="0"/>
              <a:pPr/>
              <a:t>19/04/2018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996319-456A-4C54-B1A9-15AFC14F5E82}" type="slidenum">
              <a:rPr lang="en-GB" smtClean="0"/>
              <a:pPr/>
              <a:t>‹#›</a:t>
            </a:fld>
            <a:endParaRPr lang="en-GB"/>
          </a:p>
        </p:txBody>
      </p:sp>
    </p:spTree>
    <p:extLst>
      <p:ext uri="{BB962C8B-B14F-4D97-AF65-F5344CB8AC3E}">
        <p14:creationId xmlns:p14="http://schemas.microsoft.com/office/powerpoint/2010/main" val="4109303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7746" y="274638"/>
            <a:ext cx="6534573" cy="1095375"/>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511DCC-1DF7-4C79-B8DA-B3E71069A807}" type="datetimeFigureOut">
              <a:rPr lang="en-GB" smtClean="0"/>
              <a:pPr/>
              <a:t>19/04/2018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996319-456A-4C54-B1A9-15AFC14F5E82}" type="slidenum">
              <a:rPr lang="en-GB" smtClean="0"/>
              <a:pPr/>
              <a:t>‹#›</a:t>
            </a:fld>
            <a:endParaRPr lang="en-GB"/>
          </a:p>
        </p:txBody>
      </p:sp>
      <p:pic>
        <p:nvPicPr>
          <p:cNvPr id="8" name="Picture 3" descr="D:\Users\porce1s\AppData\Local\Microsoft\Windows\Temporary Internet Files\Content.Outlook\E75CP3UI\TER_Logo_NEW_(png).pn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7566793" y="399522"/>
            <a:ext cx="1426222" cy="84560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TER_Logo_top.png"/>
          <p:cNvPicPr>
            <a:picLocks noChangeAspect="1"/>
          </p:cNvPicPr>
          <p:nvPr userDrawn="1"/>
        </p:nvPicPr>
        <p:blipFill>
          <a:blip r:embed="rId16" cstate="print"/>
          <a:stretch>
            <a:fillRect/>
          </a:stretch>
        </p:blipFill>
        <p:spPr>
          <a:xfrm>
            <a:off x="0" y="327515"/>
            <a:ext cx="917747" cy="989619"/>
          </a:xfrm>
          <a:prstGeom prst="rect">
            <a:avLst/>
          </a:prstGeom>
        </p:spPr>
      </p:pic>
      <p:pic>
        <p:nvPicPr>
          <p:cNvPr id="10" name="Picture 9" descr="TER_Logo_bottom.png"/>
          <p:cNvPicPr>
            <a:picLocks noChangeAspect="1"/>
          </p:cNvPicPr>
          <p:nvPr userDrawn="1"/>
        </p:nvPicPr>
        <p:blipFill>
          <a:blip r:embed="rId17" cstate="print"/>
          <a:stretch>
            <a:fillRect/>
          </a:stretch>
        </p:blipFill>
        <p:spPr>
          <a:xfrm>
            <a:off x="2748960" y="4581128"/>
            <a:ext cx="6395040" cy="2276872"/>
          </a:xfrm>
          <a:prstGeom prst="rect">
            <a:avLst/>
          </a:prstGeom>
        </p:spPr>
      </p:pic>
    </p:spTree>
    <p:extLst>
      <p:ext uri="{BB962C8B-B14F-4D97-AF65-F5344CB8AC3E}">
        <p14:creationId xmlns:p14="http://schemas.microsoft.com/office/powerpoint/2010/main" val="6657585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3" r:id="rId13"/>
  </p:sldLayoutIdLst>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6.wdp"/></Relationships>
</file>

<file path=ppt/slides/_rels/slide1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png"/><Relationship Id="rId7" Type="http://schemas.microsoft.com/office/2007/relationships/hdphoto" Target="../media/hdphoto8.wdp"/><Relationship Id="rId12" Type="http://schemas.microsoft.com/office/2007/relationships/hdphoto" Target="../media/hdphoto10.wdp"/><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5.png"/><Relationship Id="rId5" Type="http://schemas.openxmlformats.org/officeDocument/2006/relationships/image" Target="../media/image21.jpeg"/><Relationship Id="rId10" Type="http://schemas.openxmlformats.org/officeDocument/2006/relationships/image" Target="../media/image24.png"/><Relationship Id="rId4" Type="http://schemas.microsoft.com/office/2007/relationships/hdphoto" Target="../media/hdphoto7.wdp"/><Relationship Id="rId9" Type="http://schemas.microsoft.com/office/2007/relationships/hdphoto" Target="../media/hdphoto9.wdp"/></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microsoft.com/office/2007/relationships/hdphoto" Target="../media/hdphoto11.wdp"/><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12.wdp"/></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13.wdp"/></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14.wdp"/></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15.wdp"/></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microsoft.com/office/2007/relationships/hdphoto" Target="../media/hdphoto16.wdp"/></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png"/></Relationships>
</file>

<file path=ppt/slides/_rels/slide5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52.gif"/><Relationship Id="rId5" Type="http://schemas.microsoft.com/office/2007/relationships/hdphoto" Target="../media/hdphoto17.wdp"/><Relationship Id="rId4" Type="http://schemas.openxmlformats.org/officeDocument/2006/relationships/image" Target="../media/image51.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6.jpe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microsoft.com/office/2007/relationships/hdphoto" Target="../media/hdphoto2.wdp"/><Relationship Id="rId7" Type="http://schemas.openxmlformats.org/officeDocument/2006/relationships/image" Target="../media/image9.jpg"/><Relationship Id="rId12"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2.png"/><Relationship Id="rId5" Type="http://schemas.microsoft.com/office/2007/relationships/hdphoto" Target="../media/hdphoto3.wdp"/><Relationship Id="rId10" Type="http://schemas.microsoft.com/office/2007/relationships/hdphoto" Target="../media/hdphoto4.wdp"/><Relationship Id="rId4" Type="http://schemas.openxmlformats.org/officeDocument/2006/relationships/image" Target="../media/image7.png"/><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Welcome</a:t>
            </a:r>
            <a:br>
              <a:rPr lang="en-GB" sz="4900" dirty="0"/>
            </a:br>
            <a:br>
              <a:rPr lang="en-GB" dirty="0"/>
            </a:br>
            <a:r>
              <a:rPr lang="en-GB" dirty="0"/>
              <a:t>Level 1 Referee Course</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7128" y="4005064"/>
            <a:ext cx="1524000" cy="103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18347455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Pre-Game Overview</a:t>
            </a:r>
          </a:p>
        </p:txBody>
      </p:sp>
      <p:sp>
        <p:nvSpPr>
          <p:cNvPr id="5" name="Rectangle 4">
            <a:extLst>
              <a:ext uri="{FF2B5EF4-FFF2-40B4-BE49-F238E27FC236}">
                <a16:creationId xmlns:a16="http://schemas.microsoft.com/office/drawing/2014/main" id="{BC582CBE-D728-4004-9D71-AF62A136C50D}"/>
              </a:ext>
            </a:extLst>
          </p:cNvPr>
          <p:cNvSpPr/>
          <p:nvPr/>
        </p:nvSpPr>
        <p:spPr>
          <a:xfrm>
            <a:off x="827584" y="2132856"/>
            <a:ext cx="8145253" cy="2664296"/>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0100" lvl="1" indent="-342900">
              <a:buSzPct val="90000"/>
              <a:buFont typeface="Arial" panose="020B0604020202020204" pitchFamily="34" charset="0"/>
              <a:buChar char="•"/>
            </a:pPr>
            <a:r>
              <a:rPr lang="en-GB" sz="2400" dirty="0">
                <a:latin typeface="Calibri" pitchFamily="34" charset="0"/>
              </a:rPr>
              <a:t>What items of equipment should each referee  have with them at the start of a game?</a:t>
            </a:r>
          </a:p>
        </p:txBody>
      </p:sp>
    </p:spTree>
    <p:extLst>
      <p:ext uri="{BB962C8B-B14F-4D97-AF65-F5344CB8AC3E}">
        <p14:creationId xmlns:p14="http://schemas.microsoft.com/office/powerpoint/2010/main" val="12282517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Proper Starting Mindset</a:t>
            </a:r>
          </a:p>
        </p:txBody>
      </p:sp>
      <p:sp>
        <p:nvSpPr>
          <p:cNvPr id="5" name="Rectangle 4">
            <a:extLst>
              <a:ext uri="{FF2B5EF4-FFF2-40B4-BE49-F238E27FC236}">
                <a16:creationId xmlns:a16="http://schemas.microsoft.com/office/drawing/2014/main" id="{BC582CBE-D728-4004-9D71-AF62A136C50D}"/>
              </a:ext>
            </a:extLst>
          </p:cNvPr>
          <p:cNvSpPr/>
          <p:nvPr/>
        </p:nvSpPr>
        <p:spPr>
          <a:xfrm>
            <a:off x="827584" y="2132856"/>
            <a:ext cx="8145253" cy="2664296"/>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buSzPct val="90000"/>
            </a:pPr>
            <a:r>
              <a:rPr lang="en-GB" sz="2400" dirty="0">
                <a:latin typeface="Calibri" pitchFamily="34" charset="0"/>
              </a:rPr>
              <a:t>The strength of the team is each individual member.  The strength of each member is the team.</a:t>
            </a:r>
          </a:p>
          <a:p>
            <a:pPr lvl="1">
              <a:buSzPct val="90000"/>
            </a:pPr>
            <a:r>
              <a:rPr lang="en-GB" sz="2400" i="1" dirty="0">
                <a:latin typeface="Calibri" pitchFamily="34" charset="0"/>
              </a:rPr>
              <a:t>                                                                                 Phil Jackson</a:t>
            </a:r>
          </a:p>
        </p:txBody>
      </p:sp>
    </p:spTree>
    <p:extLst>
      <p:ext uri="{BB962C8B-B14F-4D97-AF65-F5344CB8AC3E}">
        <p14:creationId xmlns:p14="http://schemas.microsoft.com/office/powerpoint/2010/main" val="42235386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Agreeing how you will buddy referee</a:t>
            </a:r>
          </a:p>
        </p:txBody>
      </p:sp>
      <p:pic>
        <p:nvPicPr>
          <p:cNvPr id="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9" y="3410248"/>
            <a:ext cx="4392488" cy="2452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899592" y="1671099"/>
            <a:ext cx="7992888" cy="2965256"/>
          </a:xfrm>
          <a:prstGeom prst="rect">
            <a:avLst/>
          </a:prstGeom>
          <a:solidFill>
            <a:schemeClr val="tx2">
              <a:lumMod val="75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457200" indent="-457200">
              <a:buFont typeface="Arial" panose="020B0604020202020204" pitchFamily="34" charset="0"/>
              <a:buChar char="•"/>
            </a:pPr>
            <a:r>
              <a:rPr lang="en-GB" sz="2800" dirty="0"/>
              <a:t>Which side is the score card on?</a:t>
            </a:r>
          </a:p>
          <a:p>
            <a:pPr marL="457200" indent="-457200">
              <a:buFont typeface="Arial" panose="020B0604020202020204" pitchFamily="34" charset="0"/>
              <a:buChar char="•"/>
            </a:pPr>
            <a:r>
              <a:rPr lang="en-GB" sz="2800" dirty="0"/>
              <a:t>How and when will you  interchange?</a:t>
            </a:r>
          </a:p>
          <a:p>
            <a:pPr marL="457200" indent="-457200">
              <a:buFont typeface="Arial" panose="020B0604020202020204" pitchFamily="34" charset="0"/>
              <a:buChar char="•"/>
            </a:pPr>
            <a:r>
              <a:rPr lang="en-GB" sz="2800" dirty="0"/>
              <a:t>Who is checking the field and players?</a:t>
            </a:r>
          </a:p>
          <a:p>
            <a:endParaRPr lang="en-GB" sz="2800" dirty="0"/>
          </a:p>
        </p:txBody>
      </p:sp>
    </p:spTree>
    <p:extLst>
      <p:ext uri="{BB962C8B-B14F-4D97-AF65-F5344CB8AC3E}">
        <p14:creationId xmlns:p14="http://schemas.microsoft.com/office/powerpoint/2010/main" val="3510892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Referee Pre-Game Preparation</a:t>
            </a:r>
          </a:p>
        </p:txBody>
      </p:sp>
      <p:pic>
        <p:nvPicPr>
          <p:cNvPr id="2050" name="Picture 2" descr="http://www.betterrugbycoaching.com/images/rugby-drill-content/rugby_drill_image224.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0529" y="1555514"/>
            <a:ext cx="6071792" cy="40788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59665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Captain’s Talk</a:t>
            </a:r>
          </a:p>
        </p:txBody>
      </p:sp>
      <p:sp>
        <p:nvSpPr>
          <p:cNvPr id="6" name="Rectangle 5"/>
          <p:cNvSpPr/>
          <p:nvPr/>
        </p:nvSpPr>
        <p:spPr>
          <a:xfrm>
            <a:off x="899592" y="1671099"/>
            <a:ext cx="7992888" cy="2965256"/>
          </a:xfrm>
          <a:prstGeom prst="rect">
            <a:avLst/>
          </a:prstGeom>
          <a:solidFill>
            <a:schemeClr val="tx2">
              <a:lumMod val="75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457200" indent="-457200">
              <a:buFont typeface="Arial" panose="020B0604020202020204" pitchFamily="34" charset="0"/>
              <a:buChar char="•"/>
            </a:pPr>
            <a:r>
              <a:rPr lang="en-GB" sz="2800" dirty="0"/>
              <a:t>What does the captain’s talk (coin toss) provide an opportunity for?</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r>
              <a:rPr lang="en-GB" sz="2800" dirty="0"/>
              <a:t>What does the winning captain get?</a:t>
            </a:r>
          </a:p>
          <a:p>
            <a:endParaRPr lang="en-GB" sz="2800" dirty="0"/>
          </a:p>
        </p:txBody>
      </p:sp>
    </p:spTree>
    <p:extLst>
      <p:ext uri="{BB962C8B-B14F-4D97-AF65-F5344CB8AC3E}">
        <p14:creationId xmlns:p14="http://schemas.microsoft.com/office/powerpoint/2010/main" val="9321598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1359087"/>
          </a:xfrm>
        </p:spPr>
        <p:txBody>
          <a:bodyPr>
            <a:normAutofit fontScale="90000"/>
          </a:bodyPr>
          <a:lstStyle/>
          <a:p>
            <a:pPr algn="ctr"/>
            <a:r>
              <a:rPr lang="en-GB" sz="4900" dirty="0">
                <a:latin typeface="Calibri" pitchFamily="34" charset="0"/>
              </a:rPr>
              <a:t>Module 3</a:t>
            </a:r>
            <a:br>
              <a:rPr lang="en-GB" dirty="0"/>
            </a:br>
            <a:r>
              <a:rPr lang="en-GB" dirty="0">
                <a:latin typeface="Calibri" pitchFamily="34" charset="0"/>
              </a:rPr>
              <a:t>Starting the game</a:t>
            </a:r>
          </a:p>
        </p:txBody>
      </p:sp>
    </p:spTree>
    <p:extLst>
      <p:ext uri="{BB962C8B-B14F-4D97-AF65-F5344CB8AC3E}">
        <p14:creationId xmlns:p14="http://schemas.microsoft.com/office/powerpoint/2010/main" val="14010521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Starting the Game</a:t>
            </a:r>
          </a:p>
        </p:txBody>
      </p:sp>
      <p:pic>
        <p:nvPicPr>
          <p:cNvPr id="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2204864"/>
            <a:ext cx="6551613"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899592" y="1399848"/>
            <a:ext cx="7992888" cy="661000"/>
          </a:xfrm>
          <a:prstGeom prst="rect">
            <a:avLst/>
          </a:prstGeom>
          <a:solidFill>
            <a:schemeClr val="tx2">
              <a:lumMod val="75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ysClr val="windowText" lastClr="000000"/>
                </a:solidFill>
                <a:effectLst/>
                <a:uLnTx/>
                <a:uFillTx/>
              </a:rPr>
              <a:t>Who stands where?</a:t>
            </a:r>
          </a:p>
        </p:txBody>
      </p:sp>
    </p:spTree>
    <p:extLst>
      <p:ext uri="{BB962C8B-B14F-4D97-AF65-F5344CB8AC3E}">
        <p14:creationId xmlns:p14="http://schemas.microsoft.com/office/powerpoint/2010/main" val="882698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englandtouch.org.uk/wp/wp-content/uploads/Referees-Euros-2014-v2.pn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896" b="99653" l="3711" r="97656">
                        <a14:foregroundMark x1="24219" y1="46701" x2="24219" y2="46701"/>
                        <a14:foregroundMark x1="35156" y1="39757" x2="35156" y2="39757"/>
                        <a14:foregroundMark x1="35938" y1="40972" x2="35938" y2="40972"/>
                        <a14:foregroundMark x1="33301" y1="41319" x2="33301" y2="41319"/>
                        <a14:foregroundMark x1="40430" y1="42361" x2="40430" y2="42361"/>
                        <a14:foregroundMark x1="41895" y1="35069" x2="41895" y2="35069"/>
                        <a14:foregroundMark x1="41309" y1="35069" x2="41309" y2="35069"/>
                        <a14:foregroundMark x1="41309" y1="34201" x2="41309" y2="34201"/>
                        <a14:foregroundMark x1="54980" y1="31597" x2="54980" y2="31597"/>
                        <a14:foregroundMark x1="55957" y1="32118" x2="55957" y2="32118"/>
                        <a14:foregroundMark x1="53906" y1="38715" x2="53906" y2="38715"/>
                        <a14:foregroundMark x1="62305" y1="37153" x2="62305" y2="37153"/>
                        <a14:foregroundMark x1="66113" y1="37847" x2="66113" y2="37847"/>
                        <a14:foregroundMark x1="67676" y1="38368" x2="67676" y2="38368"/>
                        <a14:foregroundMark x1="68457" y1="37153" x2="68457" y2="37153"/>
                        <a14:foregroundMark x1="70313" y1="37326" x2="70313" y2="37326"/>
                        <a14:foregroundMark x1="73145" y1="38368" x2="73145" y2="38368"/>
                        <a14:foregroundMark x1="74023" y1="39931" x2="74023" y2="39931"/>
                        <a14:foregroundMark x1="87598" y1="44444" x2="87598" y2="44444"/>
                        <a14:foregroundMark x1="86914" y1="39931" x2="86914" y2="39931"/>
                        <a14:foregroundMark x1="19824" y1="40799" x2="19824" y2="40799"/>
                        <a14:foregroundMark x1="23047" y1="40278" x2="23047" y2="40278"/>
                        <a14:foregroundMark x1="12500" y1="39757" x2="12500" y2="39757"/>
                        <a14:foregroundMark x1="16016" y1="37326" x2="16016" y2="37326"/>
                        <a14:foregroundMark x1="9375" y1="44965" x2="9375" y2="44965"/>
                        <a14:foregroundMark x1="8984" y1="43403" x2="8984" y2="43403"/>
                        <a14:foregroundMark x1="8789" y1="44271" x2="8789" y2="44271"/>
                        <a14:foregroundMark x1="9082" y1="42535" x2="9082" y2="42535"/>
                        <a14:foregroundMark x1="9082" y1="41840" x2="9082" y2="41840"/>
                        <a14:foregroundMark x1="8691" y1="45833" x2="8691" y2="45833"/>
                        <a14:foregroundMark x1="10059" y1="38194" x2="10059" y2="38194"/>
                        <a14:foregroundMark x1="9668" y1="38542" x2="9668" y2="38542"/>
                        <a14:foregroundMark x1="9375" y1="39410" x2="9375" y2="39410"/>
                        <a14:foregroundMark x1="9180" y1="41146" x2="9180" y2="41146"/>
                        <a14:foregroundMark x1="9180" y1="40625" x2="9180" y2="40625"/>
                        <a14:foregroundMark x1="11035" y1="37326" x2="11035" y2="37326"/>
                        <a14:foregroundMark x1="40918" y1="34201" x2="40918" y2="34201"/>
                        <a14:foregroundMark x1="41699" y1="33681" x2="41699" y2="33681"/>
                        <a14:foregroundMark x1="32813" y1="39236" x2="32813" y2="39236"/>
                        <a14:foregroundMark x1="29590" y1="37500" x2="29590" y2="37500"/>
                        <a14:foregroundMark x1="26953" y1="36979" x2="26953" y2="36979"/>
                        <a14:foregroundMark x1="44434" y1="40625" x2="44434" y2="40625"/>
                        <a14:foregroundMark x1="43066" y1="40972" x2="43066" y2="40972"/>
                        <a14:foregroundMark x1="79785" y1="38368" x2="79785" y2="38368"/>
                        <a14:foregroundMark x1="80859" y1="35938" x2="80859" y2="35938"/>
                        <a14:foregroundMark x1="81543" y1="36458" x2="81543" y2="36458"/>
                        <a14:foregroundMark x1="52832" y1="36806" x2="52832" y2="36806"/>
                        <a14:foregroundMark x1="53418" y1="36632" x2="53418" y2="36632"/>
                        <a14:foregroundMark x1="56055" y1="31250" x2="56055" y2="31250"/>
                        <a14:foregroundMark x1="54883" y1="32639" x2="54883" y2="32639"/>
                        <a14:foregroundMark x1="54590" y1="32639" x2="54590" y2="32639"/>
                        <a14:foregroundMark x1="55762" y1="31250" x2="55762" y2="31250"/>
                        <a14:foregroundMark x1="56836" y1="31944" x2="56836" y2="31944"/>
                        <a14:foregroundMark x1="56738" y1="34896" x2="56738" y2="34896"/>
                        <a14:foregroundMark x1="27441" y1="28993" x2="27441" y2="28993"/>
                        <a14:foregroundMark x1="28223" y1="28819" x2="28223" y2="28819"/>
                        <a14:foregroundMark x1="28906" y1="29167" x2="28906" y2="29167"/>
                        <a14:foregroundMark x1="29297" y1="29861" x2="29297" y2="29861"/>
                        <a14:foregroundMark x1="35840" y1="72743" x2="35840" y2="72743"/>
                        <a14:foregroundMark x1="36426" y1="79167" x2="36426" y2="79167"/>
                        <a14:foregroundMark x1="36035" y1="77604" x2="36035" y2="77604"/>
                        <a14:foregroundMark x1="36328" y1="78819" x2="36328" y2="78819"/>
                        <a14:foregroundMark x1="36914" y1="79861" x2="36914" y2="79861"/>
                        <a14:foregroundMark x1="36523" y1="80035" x2="36523" y2="80035"/>
                        <a14:foregroundMark x1="35352" y1="77951" x2="35352" y2="77951"/>
                        <a14:foregroundMark x1="27832" y1="82118" x2="27832" y2="82118"/>
                        <a14:foregroundMark x1="25781" y1="83507" x2="25781" y2="83507"/>
                        <a14:foregroundMark x1="23535" y1="85938" x2="23535" y2="85938"/>
                        <a14:foregroundMark x1="74512" y1="80208" x2="74512" y2="80208"/>
                        <a14:foregroundMark x1="72266" y1="78472" x2="72266" y2="78472"/>
                        <a14:foregroundMark x1="83887" y1="85069" x2="83887" y2="85069"/>
                        <a14:foregroundMark x1="89063" y1="86111" x2="89063" y2="86111"/>
                        <a14:foregroundMark x1="67480" y1="78993" x2="67480" y2="78993"/>
                        <a14:foregroundMark x1="65137" y1="76736" x2="65137" y2="76736"/>
                        <a14:foregroundMark x1="66797" y1="75174" x2="66797" y2="75174"/>
                        <a14:foregroundMark x1="67871" y1="79514" x2="67871" y2="79514"/>
                        <a14:foregroundMark x1="65430" y1="76910" x2="65430" y2="76910"/>
                        <a14:foregroundMark x1="62402" y1="74306" x2="62402" y2="74306"/>
                        <a14:foregroundMark x1="59668" y1="71181" x2="59668" y2="71181"/>
                        <a14:foregroundMark x1="59570" y1="68576" x2="59570" y2="68576"/>
                        <a14:foregroundMark x1="60156" y1="68750" x2="60156" y2="68750"/>
                        <a14:foregroundMark x1="62598" y1="69271" x2="62598" y2="69271"/>
                        <a14:foregroundMark x1="60449" y1="74653" x2="60449" y2="74653"/>
                        <a14:foregroundMark x1="54785" y1="69097" x2="54785" y2="69097"/>
                        <a14:foregroundMark x1="54492" y1="73958" x2="54492" y2="73958"/>
                        <a14:foregroundMark x1="51758" y1="75521" x2="51758" y2="75521"/>
                        <a14:foregroundMark x1="49316" y1="74306" x2="49316" y2="74306"/>
                        <a14:foregroundMark x1="46387" y1="70313" x2="46387" y2="70313"/>
                        <a14:foregroundMark x1="44043" y1="64757" x2="44043" y2="64757"/>
                        <a14:foregroundMark x1="46387" y1="77604" x2="46387" y2="77604"/>
                        <a14:foregroundMark x1="45117" y1="76042" x2="45117" y2="76042"/>
                        <a14:foregroundMark x1="41406" y1="78819" x2="41406" y2="78819"/>
                        <a14:foregroundMark x1="40820" y1="79340" x2="40820" y2="79340"/>
                        <a14:foregroundMark x1="21680" y1="88194" x2="21680" y2="88194"/>
                        <a14:foregroundMark x1="15430" y1="87326" x2="15430" y2="87326"/>
                        <a14:foregroundMark x1="14844" y1="88368" x2="14844" y2="88368"/>
                        <a14:foregroundMark x1="19531" y1="89236" x2="19531" y2="89236"/>
                        <a14:foregroundMark x1="89844" y1="89236" x2="89844" y2="89236"/>
                        <a14:foregroundMark x1="83594" y1="86285" x2="83594" y2="86285"/>
                        <a14:foregroundMark x1="83301" y1="86111" x2="83301" y2="86111"/>
                        <a14:foregroundMark x1="84277" y1="85417" x2="84277" y2="85417"/>
                        <a14:foregroundMark x1="85059" y1="84201" x2="85059" y2="84201"/>
                        <a14:foregroundMark x1="82910" y1="87500" x2="82910" y2="87500"/>
                        <a14:foregroundMark x1="88867" y1="88542" x2="88867" y2="88542"/>
                        <a14:foregroundMark x1="89355" y1="87500" x2="89355" y2="87500"/>
                        <a14:foregroundMark x1="89844" y1="88021" x2="89844" y2="88021"/>
                        <a14:foregroundMark x1="90234" y1="88194" x2="90234" y2="88194"/>
                        <a14:foregroundMark x1="89844" y1="86285" x2="89844" y2="86285"/>
                        <a14:foregroundMark x1="88965" y1="89931" x2="88965" y2="89931"/>
                        <a14:foregroundMark x1="78809" y1="83681" x2="78809" y2="83681"/>
                        <a14:foregroundMark x1="78711" y1="83681" x2="78711" y2="83681"/>
                        <a14:foregroundMark x1="78516" y1="85243" x2="78516" y2="85243"/>
                        <a14:foregroundMark x1="80371" y1="82639" x2="80371" y2="82639"/>
                        <a14:foregroundMark x1="77539" y1="84549" x2="77539" y2="84549"/>
                        <a14:foregroundMark x1="76172" y1="82465" x2="76172" y2="82465"/>
                        <a14:foregroundMark x1="74316" y1="80903" x2="74316" y2="80903"/>
                        <a14:foregroundMark x1="74902" y1="81597" x2="74902" y2="81597"/>
                        <a14:foregroundMark x1="72070" y1="79340" x2="72070" y2="79340"/>
                        <a14:foregroundMark x1="71875" y1="78299" x2="71875" y2="78299"/>
                        <a14:foregroundMark x1="54102" y1="74479" x2="54102" y2="74479"/>
                        <a14:foregroundMark x1="54395" y1="74653" x2="54395" y2="74653"/>
                        <a14:foregroundMark x1="57910" y1="66146" x2="57910" y2="66146"/>
                        <a14:foregroundMark x1="57617" y1="72569" x2="57617" y2="72569"/>
                        <a14:foregroundMark x1="57324" y1="65451" x2="57324" y2="65451"/>
                        <a14:foregroundMark x1="54883" y1="65972" x2="54883" y2="65972"/>
                        <a14:foregroundMark x1="62598" y1="68229" x2="62598" y2="68229"/>
                        <a14:foregroundMark x1="62305" y1="72569" x2="62305" y2="72569"/>
                        <a14:foregroundMark x1="59473" y1="66146" x2="59473" y2="66146"/>
                        <a14:foregroundMark x1="40039" y1="72569" x2="40039" y2="72569"/>
                        <a14:foregroundMark x1="39844" y1="65972" x2="39844" y2="65972"/>
                        <a14:foregroundMark x1="40723" y1="75521" x2="40723" y2="75521"/>
                        <a14:foregroundMark x1="39453" y1="76042" x2="39453" y2="76042"/>
                        <a14:backgroundMark x1="6152" y1="35069" x2="6152" y2="35069"/>
                        <a14:backgroundMark x1="10449" y1="55729" x2="10449" y2="55729"/>
                        <a14:backgroundMark x1="42969" y1="70833" x2="42969" y2="70833"/>
                        <a14:backgroundMark x1="42578" y1="69097" x2="42578" y2="69097"/>
                        <a14:backgroundMark x1="42480" y1="66146" x2="42480" y2="66146"/>
                        <a14:backgroundMark x1="42676" y1="65451" x2="42676" y2="65451"/>
                        <a14:backgroundMark x1="42578" y1="64063" x2="42578" y2="64063"/>
                        <a14:backgroundMark x1="47852" y1="73785" x2="47852" y2="73785"/>
                        <a14:backgroundMark x1="47656" y1="72743" x2="47656" y2="72743"/>
                        <a14:backgroundMark x1="47559" y1="66493" x2="47559" y2="66493"/>
                        <a14:backgroundMark x1="47559" y1="69965" x2="47559" y2="69965"/>
                        <a14:backgroundMark x1="53809" y1="70313" x2="53809" y2="70313"/>
                        <a14:backgroundMark x1="56250" y1="63194" x2="56250" y2="63194"/>
                        <a14:backgroundMark x1="58887" y1="69792" x2="58887" y2="69792"/>
                        <a14:backgroundMark x1="61328" y1="69271" x2="61328" y2="69271"/>
                        <a14:backgroundMark x1="64453" y1="67708" x2="64453" y2="67708"/>
                        <a14:backgroundMark x1="69629" y1="69444" x2="69629" y2="69444"/>
                        <a14:backgroundMark x1="70508" y1="70313" x2="70508" y2="70313"/>
                        <a14:backgroundMark x1="70313" y1="67188" x2="70313" y2="67188"/>
                        <a14:backgroundMark x1="64355" y1="65104" x2="64355" y2="65104"/>
                        <a14:backgroundMark x1="61328" y1="62153" x2="61328" y2="62153"/>
                        <a14:backgroundMark x1="61328" y1="64063" x2="61328" y2="64063"/>
                        <a14:backgroundMark x1="61426" y1="60417" x2="61426" y2="60417"/>
                        <a14:backgroundMark x1="58887" y1="61979" x2="58887" y2="61979"/>
                        <a14:backgroundMark x1="76758" y1="76563" x2="76758" y2="76563"/>
                        <a14:backgroundMark x1="26465" y1="80208" x2="26465" y2="80208"/>
                        <a14:backgroundMark x1="23145" y1="72396" x2="23145" y2="72396"/>
                        <a14:backgroundMark x1="34961" y1="76910" x2="34961" y2="76910"/>
                        <a14:backgroundMark x1="34570" y1="73785" x2="34570" y2="73785"/>
                        <a14:backgroundMark x1="34766" y1="71181" x2="34766" y2="71181"/>
                        <a14:backgroundMark x1="34570" y1="68576" x2="34570" y2="68576"/>
                        <a14:backgroundMark x1="56445" y1="69444" x2="56445" y2="69444"/>
                        <a14:backgroundMark x1="64258" y1="73264" x2="64258" y2="73264"/>
                        <a14:backgroundMark x1="58984" y1="71875" x2="58984" y2="71875"/>
                        <a14:backgroundMark x1="53418" y1="63368" x2="53418" y2="63368"/>
                        <a14:backgroundMark x1="38281" y1="74132" x2="38281" y2="74132"/>
                        <a14:backgroundMark x1="38574" y1="70660" x2="38574" y2="70660"/>
                        <a14:backgroundMark x1="38281" y1="68056" x2="38281" y2="68056"/>
                      </a14:backgroundRemoval>
                    </a14:imgEffect>
                    <a14:imgEffect>
                      <a14:artisticPaintStrokes/>
                    </a14:imgEffect>
                  </a14:imgLayer>
                </a14:imgProps>
              </a:ext>
              <a:ext uri="{28A0092B-C50C-407E-A947-70E740481C1C}">
                <a14:useLocalDpi xmlns:a14="http://schemas.microsoft.com/office/drawing/2010/main" val="0"/>
              </a:ext>
            </a:extLst>
          </a:blip>
          <a:srcRect/>
          <a:stretch>
            <a:fillRect/>
          </a:stretch>
        </p:blipFill>
        <p:spPr bwMode="auto">
          <a:xfrm>
            <a:off x="107504" y="620688"/>
            <a:ext cx="8604448" cy="4840002"/>
          </a:xfrm>
          <a:prstGeom prst="rect">
            <a:avLst/>
          </a:prstGeom>
          <a:noFill/>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Starting the Game</a:t>
            </a:r>
          </a:p>
        </p:txBody>
      </p:sp>
      <p:sp>
        <p:nvSpPr>
          <p:cNvPr id="4" name="Rectangle 3"/>
          <p:cNvSpPr/>
          <p:nvPr/>
        </p:nvSpPr>
        <p:spPr>
          <a:xfrm>
            <a:off x="773324" y="3706205"/>
            <a:ext cx="7272808" cy="1656184"/>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ysClr val="windowText" lastClr="000000"/>
                </a:solidFill>
                <a:effectLst/>
                <a:uLnTx/>
                <a:uFillTx/>
              </a:rPr>
              <a:t>The referee’s shadow</a:t>
            </a:r>
          </a:p>
        </p:txBody>
      </p:sp>
    </p:spTree>
    <p:extLst>
      <p:ext uri="{BB962C8B-B14F-4D97-AF65-F5344CB8AC3E}">
        <p14:creationId xmlns:p14="http://schemas.microsoft.com/office/powerpoint/2010/main" val="2782831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Taking the Tap</a:t>
            </a:r>
          </a:p>
        </p:txBody>
      </p:sp>
      <p:pic>
        <p:nvPicPr>
          <p:cNvPr id="4" name="Picture 3"/>
          <p:cNvPicPr>
            <a:picLocks noChangeAspect="1" noChangeArrowheads="1"/>
          </p:cNvPicPr>
          <p:nvPr/>
        </p:nvPicPr>
        <p:blipFill>
          <a:blip r:embed="rId2" cstate="print"/>
          <a:srcRect/>
          <a:stretch>
            <a:fillRect/>
          </a:stretch>
        </p:blipFill>
        <p:spPr bwMode="auto">
          <a:xfrm>
            <a:off x="398524" y="1700808"/>
            <a:ext cx="4321175" cy="2482850"/>
          </a:xfrm>
          <a:prstGeom prst="rect">
            <a:avLst/>
          </a:prstGeom>
          <a:noFill/>
          <a:ln w="9525">
            <a:noFill/>
            <a:miter lim="800000"/>
            <a:headEnd/>
            <a:tailEnd/>
          </a:ln>
        </p:spPr>
      </p:pic>
      <p:pic>
        <p:nvPicPr>
          <p:cNvPr id="5" name="Picture 4"/>
          <p:cNvPicPr>
            <a:picLocks noChangeAspect="1" noChangeArrowheads="1"/>
          </p:cNvPicPr>
          <p:nvPr/>
        </p:nvPicPr>
        <p:blipFill>
          <a:blip r:embed="rId3" cstate="print"/>
          <a:srcRect/>
          <a:stretch>
            <a:fillRect/>
          </a:stretch>
        </p:blipFill>
        <p:spPr bwMode="auto">
          <a:xfrm>
            <a:off x="4427984" y="3284985"/>
            <a:ext cx="3744416" cy="2264958"/>
          </a:xfrm>
          <a:prstGeom prst="rect">
            <a:avLst/>
          </a:prstGeom>
          <a:noFill/>
          <a:ln w="9525">
            <a:noFill/>
            <a:miter lim="800000"/>
            <a:headEnd/>
            <a:tailEnd/>
          </a:ln>
        </p:spPr>
      </p:pic>
    </p:spTree>
    <p:extLst>
      <p:ext uri="{BB962C8B-B14F-4D97-AF65-F5344CB8AC3E}">
        <p14:creationId xmlns:p14="http://schemas.microsoft.com/office/powerpoint/2010/main" val="29559009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1359087"/>
          </a:xfrm>
        </p:spPr>
        <p:txBody>
          <a:bodyPr>
            <a:normAutofit fontScale="90000"/>
          </a:bodyPr>
          <a:lstStyle/>
          <a:p>
            <a:pPr algn="ctr"/>
            <a:r>
              <a:rPr lang="en-GB" sz="4900">
                <a:latin typeface="Calibri" pitchFamily="34" charset="0"/>
              </a:rPr>
              <a:t>Module 4</a:t>
            </a:r>
            <a:br>
              <a:rPr lang="en-GB" dirty="0"/>
            </a:br>
            <a:r>
              <a:rPr lang="en-GB" dirty="0">
                <a:latin typeface="Calibri" pitchFamily="34" charset="0"/>
              </a:rPr>
              <a:t>The Touch</a:t>
            </a:r>
          </a:p>
        </p:txBody>
      </p:sp>
    </p:spTree>
    <p:extLst>
      <p:ext uri="{BB962C8B-B14F-4D97-AF65-F5344CB8AC3E}">
        <p14:creationId xmlns:p14="http://schemas.microsoft.com/office/powerpoint/2010/main" val="31140939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Agenda</a:t>
            </a:r>
          </a:p>
        </p:txBody>
      </p:sp>
      <p:sp>
        <p:nvSpPr>
          <p:cNvPr id="3" name="Content Placeholder 2"/>
          <p:cNvSpPr>
            <a:spLocks noGrp="1"/>
          </p:cNvSpPr>
          <p:nvPr>
            <p:ph idx="1"/>
          </p:nvPr>
        </p:nvSpPr>
        <p:spPr/>
        <p:txBody>
          <a:bodyPr>
            <a:normAutofit fontScale="92500" lnSpcReduction="20000"/>
          </a:bodyPr>
          <a:lstStyle/>
          <a:p>
            <a:r>
              <a:rPr lang="en-GB" sz="2000" dirty="0"/>
              <a:t>Why you are interested in becoming a referee</a:t>
            </a:r>
          </a:p>
          <a:p>
            <a:r>
              <a:rPr lang="en-GB" sz="2000" dirty="0"/>
              <a:t>Touch 1.01</a:t>
            </a:r>
          </a:p>
          <a:p>
            <a:r>
              <a:rPr lang="en-GB" sz="2000" dirty="0"/>
              <a:t>Pre-Game</a:t>
            </a:r>
          </a:p>
          <a:p>
            <a:r>
              <a:rPr lang="en-GB" sz="2000" dirty="0"/>
              <a:t>Starting the Game</a:t>
            </a:r>
          </a:p>
          <a:p>
            <a:r>
              <a:rPr lang="en-GB" sz="2000" dirty="0"/>
              <a:t>The Touch</a:t>
            </a:r>
          </a:p>
          <a:p>
            <a:r>
              <a:rPr lang="en-GB" sz="2000" dirty="0"/>
              <a:t>Change of Possession</a:t>
            </a:r>
          </a:p>
          <a:p>
            <a:r>
              <a:rPr lang="en-GB" sz="2000" dirty="0"/>
              <a:t>Penalties</a:t>
            </a:r>
          </a:p>
          <a:p>
            <a:r>
              <a:rPr lang="en-GB" sz="2000" dirty="0"/>
              <a:t>Interchanges</a:t>
            </a:r>
          </a:p>
          <a:p>
            <a:r>
              <a:rPr lang="en-GB" sz="2000" dirty="0"/>
              <a:t>Scoring</a:t>
            </a:r>
          </a:p>
          <a:p>
            <a:r>
              <a:rPr lang="en-GB" sz="2000" dirty="0"/>
              <a:t>Referee Positioning</a:t>
            </a:r>
          </a:p>
          <a:p>
            <a:r>
              <a:rPr lang="en-GB" sz="2000" dirty="0"/>
              <a:t>Communication</a:t>
            </a:r>
          </a:p>
          <a:p>
            <a:r>
              <a:rPr lang="en-GB" sz="2000" dirty="0"/>
              <a:t>Conflict Management</a:t>
            </a:r>
          </a:p>
          <a:p>
            <a:r>
              <a:rPr lang="en-GB" sz="2000" dirty="0"/>
              <a:t>End of the Game</a:t>
            </a:r>
          </a:p>
          <a:p>
            <a:r>
              <a:rPr lang="en-GB" sz="2000" dirty="0"/>
              <a:t>Sports Officials Responsibilities</a:t>
            </a:r>
          </a:p>
          <a:p>
            <a:r>
              <a:rPr lang="en-GB" sz="2000" dirty="0"/>
              <a:t>Referee Opportunities</a:t>
            </a:r>
          </a:p>
        </p:txBody>
      </p:sp>
    </p:spTree>
    <p:extLst>
      <p:ext uri="{BB962C8B-B14F-4D97-AF65-F5344CB8AC3E}">
        <p14:creationId xmlns:p14="http://schemas.microsoft.com/office/powerpoint/2010/main" val="23058536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THE TOUCH</a:t>
            </a:r>
          </a:p>
        </p:txBody>
      </p:sp>
      <p:pic>
        <p:nvPicPr>
          <p:cNvPr id="1028" name="Picture 4" descr="http://www.google.co.uk/url?sa=i&amp;source=images&amp;cd=&amp;ved=0CAUQjBw&amp;url=http%3A%2F%2Fi.ytimg.com%2Fvi%2FVDocljyLnpw%2Fhqdefault.jpg&amp;ei=By_7VI-cLobuUsSTgtAP&amp;psig=AFQjCNEWeUuv2eu7apTXjEGXgBUsMXe8uw&amp;ust=1425834119831885"/>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7500" l="31250" r="59375">
                        <a14:foregroundMark x1="54375" y1="63611" x2="54375" y2="63611"/>
                        <a14:foregroundMark x1="54167" y1="60833" x2="54167" y2="60833"/>
                        <a14:foregroundMark x1="54167" y1="61111" x2="54167" y2="61111"/>
                        <a14:foregroundMark x1="53958" y1="61667" x2="53958" y2="61667"/>
                        <a14:foregroundMark x1="40833" y1="94167" x2="40833" y2="94167"/>
                        <a14:foregroundMark x1="47917" y1="21389" x2="47917" y2="21389"/>
                        <a14:foregroundMark x1="48542" y1="21944" x2="48542" y2="21944"/>
                        <a14:foregroundMark x1="48958" y1="23333" x2="48958" y2="23333"/>
                        <a14:backgroundMark x1="32083" y1="65278" x2="32083" y2="65278"/>
                        <a14:backgroundMark x1="30833" y1="52778" x2="30833" y2="52778"/>
                        <a14:backgroundMark x1="31042" y1="68333" x2="31042" y2="68333"/>
                        <a14:backgroundMark x1="31667" y1="74167" x2="31667" y2="74167"/>
                        <a14:backgroundMark x1="47083" y1="85278" x2="47083" y2="85278"/>
                        <a14:backgroundMark x1="70417" y1="68056" x2="70417" y2="68056"/>
                        <a14:backgroundMark x1="68958" y1="52778" x2="68958" y2="52778"/>
                        <a14:backgroundMark x1="62292" y1="49722" x2="62292" y2="49722"/>
                        <a14:backgroundMark x1="60625" y1="63056" x2="60625" y2="63056"/>
                        <a14:backgroundMark x1="60625" y1="71389" x2="60625" y2="71389"/>
                        <a14:backgroundMark x1="57917" y1="76944" x2="57917" y2="76944"/>
                        <a14:backgroundMark x1="57292" y1="82500" x2="57292" y2="82500"/>
                        <a14:backgroundMark x1="73542" y1="83333" x2="73542" y2="83333"/>
                        <a14:backgroundMark x1="78958" y1="66389" x2="78958" y2="66389"/>
                        <a14:backgroundMark x1="80208" y1="50833" x2="80208" y2="50833"/>
                        <a14:backgroundMark x1="79375" y1="44167" x2="79375" y2="44167"/>
                        <a14:backgroundMark x1="73958" y1="52778" x2="73958" y2="52778"/>
                        <a14:backgroundMark x1="71667" y1="53611" x2="71667" y2="53611"/>
                        <a14:backgroundMark x1="63958" y1="49722" x2="63958" y2="49722"/>
                        <a14:backgroundMark x1="28125" y1="54722" x2="28125" y2="54722"/>
                        <a14:backgroundMark x1="34375" y1="45278" x2="34375" y2="45278"/>
                        <a14:backgroundMark x1="36458" y1="54167" x2="36458" y2="54167"/>
                        <a14:backgroundMark x1="36458" y1="59722" x2="36458" y2="61111"/>
                        <a14:backgroundMark x1="35000" y1="68333" x2="35000" y2="68333"/>
                        <a14:backgroundMark x1="30417" y1="73889" x2="30417" y2="73889"/>
                        <a14:backgroundMark x1="23958" y1="77500" x2="23958" y2="77500"/>
                        <a14:backgroundMark x1="55208" y1="25833" x2="55208" y2="25833"/>
                        <a14:backgroundMark x1="54375" y1="23333" x2="54375" y2="23333"/>
                        <a14:backgroundMark x1="53542" y1="52778" x2="53542" y2="52778"/>
                        <a14:backgroundMark x1="53125" y1="48056" x2="53125" y2="48056"/>
                        <a14:backgroundMark x1="53333" y1="46667" x2="53333" y2="46667"/>
                        <a14:backgroundMark x1="53125" y1="45556" x2="53125" y2="45556"/>
                        <a14:backgroundMark x1="53542" y1="60833" x2="53542" y2="60833"/>
                        <a14:backgroundMark x1="54583" y1="61944" x2="54583" y2="61944"/>
                        <a14:backgroundMark x1="53750" y1="63056" x2="53750" y2="63056"/>
                        <a14:backgroundMark x1="53333" y1="61389" x2="53333" y2="61389"/>
                      </a14:backgroundRemoval>
                    </a14:imgEffect>
                  </a14:imgLayer>
                </a14:imgProps>
              </a:ext>
              <a:ext uri="{28A0092B-C50C-407E-A947-70E740481C1C}">
                <a14:useLocalDpi xmlns:a14="http://schemas.microsoft.com/office/drawing/2010/main"/>
              </a:ext>
            </a:extLst>
          </a:blip>
          <a:srcRect/>
          <a:stretch>
            <a:fillRect/>
          </a:stretch>
        </p:blipFill>
        <p:spPr bwMode="auto">
          <a:xfrm>
            <a:off x="-2196752" y="692696"/>
            <a:ext cx="7104788" cy="532859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051720" y="1399848"/>
            <a:ext cx="6120680" cy="936104"/>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ysClr val="windowText" lastClr="000000"/>
                </a:solidFill>
                <a:effectLst/>
                <a:uLnTx/>
                <a:uFillTx/>
              </a:rPr>
              <a:t>Who can make the touch?</a:t>
            </a:r>
          </a:p>
        </p:txBody>
      </p:sp>
      <p:sp>
        <p:nvSpPr>
          <p:cNvPr id="6" name="Rectangle 5"/>
          <p:cNvSpPr/>
          <p:nvPr/>
        </p:nvSpPr>
        <p:spPr>
          <a:xfrm>
            <a:off x="2051720" y="3140968"/>
            <a:ext cx="6120680" cy="936104"/>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ysClr val="windowText" lastClr="000000"/>
                </a:solidFill>
                <a:effectLst/>
                <a:uLnTx/>
                <a:uFillTx/>
              </a:rPr>
              <a:t>What counts as a touch?</a:t>
            </a:r>
          </a:p>
        </p:txBody>
      </p:sp>
      <p:sp>
        <p:nvSpPr>
          <p:cNvPr id="7" name="TextBox 6"/>
          <p:cNvSpPr txBox="1"/>
          <p:nvPr/>
        </p:nvSpPr>
        <p:spPr>
          <a:xfrm>
            <a:off x="2195736" y="2564904"/>
            <a:ext cx="583264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schemeClr val="tx2">
                    <a:lumMod val="75000"/>
                  </a:schemeClr>
                </a:solidFill>
                <a:effectLst/>
                <a:uLnTx/>
                <a:uFillTx/>
              </a:rPr>
              <a:t>Both the defender and the attacker</a:t>
            </a:r>
          </a:p>
        </p:txBody>
      </p:sp>
      <p:pic>
        <p:nvPicPr>
          <p:cNvPr id="8" name="Picture 4" descr="Image result for touch"/>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051720" y="4250988"/>
            <a:ext cx="2476500" cy="1847851"/>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4788024" y="4005064"/>
            <a:ext cx="1363725" cy="2088468"/>
            <a:chOff x="1693797" y="-3001"/>
            <a:chExt cx="3599160" cy="5854617"/>
          </a:xfrm>
        </p:grpSpPr>
        <p:pic>
          <p:nvPicPr>
            <p:cNvPr id="12" name="Picture 2" descr="https://wildwesttouch.files.wordpress.com/2012/01/kev-hobbs.jpg"/>
            <p:cNvPicPr>
              <a:picLocks noChangeAspect="1" noChangeArrowheads="1"/>
            </p:cNvPicPr>
            <p:nvPr/>
          </p:nvPicPr>
          <p:blipFill>
            <a:blip r:embed="rId6" cstate="screen">
              <a:extLst>
                <a:ext uri="{BEBA8EAE-BF5A-486C-A8C5-ECC9F3942E4B}">
                  <a14:imgProps xmlns:a14="http://schemas.microsoft.com/office/drawing/2010/main">
                    <a14:imgLayer r:embed="rId7">
                      <a14:imgEffect>
                        <a14:backgroundRemoval t="0" b="100000" l="278" r="100000">
                          <a14:foregroundMark x1="7500" y1="81667" x2="7500" y2="81667"/>
                          <a14:foregroundMark x1="95000" y1="87708" x2="95000" y2="87708"/>
                          <a14:foregroundMark x1="7500" y1="87292" x2="7500" y2="87292"/>
                          <a14:foregroundMark x1="9722" y1="96771" x2="9722" y2="96771"/>
                          <a14:foregroundMark x1="6111" y1="85417" x2="6111" y2="85417"/>
                          <a14:foregroundMark x1="2083" y1="76875" x2="2083" y2="76875"/>
                          <a14:foregroundMark x1="95278" y1="89792" x2="95278" y2="89792"/>
                          <a14:foregroundMark x1="75417" y1="73958" x2="75417" y2="73958"/>
                          <a14:foregroundMark x1="74583" y1="70833" x2="74583" y2="70833"/>
                          <a14:foregroundMark x1="73472" y1="70938" x2="73472" y2="70938"/>
                          <a14:foregroundMark x1="71944" y1="70729" x2="71944" y2="70729"/>
                          <a14:backgroundMark x1="1667" y1="98125" x2="1667" y2="98125"/>
                          <a14:backgroundMark x1="91806" y1="19271" x2="91806" y2="19271"/>
                          <a14:backgroundMark x1="93611" y1="23438" x2="93611" y2="23438"/>
                          <a14:backgroundMark x1="88889" y1="26667" x2="88889" y2="26667"/>
                          <a14:backgroundMark x1="81944" y1="30208" x2="81944" y2="30208"/>
                          <a14:backgroundMark x1="18472" y1="29063" x2="18472" y2="29063"/>
                          <a14:backgroundMark x1="11806" y1="20313" x2="11806" y2="20313"/>
                          <a14:backgroundMark x1="11667" y1="15521" x2="11667" y2="15521"/>
                          <a14:backgroundMark x1="15139" y1="11563" x2="15139" y2="11563"/>
                          <a14:backgroundMark x1="13472" y1="33438" x2="13472" y2="33438"/>
                          <a14:backgroundMark x1="84861" y1="8229" x2="84861" y2="8229"/>
                          <a14:backgroundMark x1="73194" y1="1979" x2="73194" y2="1979"/>
                          <a14:backgroundMark x1="87778" y1="10104" x2="87778" y2="10104"/>
                          <a14:backgroundMark x1="92083" y1="17500" x2="92083" y2="17500"/>
                          <a14:backgroundMark x1="87917" y1="26354" x2="87917" y2="26354"/>
                          <a14:backgroundMark x1="81806" y1="24792" x2="81806" y2="24792"/>
                          <a14:backgroundMark x1="81389" y1="15417" x2="81389" y2="15417"/>
                          <a14:backgroundMark x1="83750" y1="23750" x2="83750" y2="23750"/>
                          <a14:backgroundMark x1="90278" y1="29896" x2="90278" y2="29896"/>
                          <a14:backgroundMark x1="94583" y1="32188" x2="94583" y2="32188"/>
                          <a14:backgroundMark x1="85972" y1="34271" x2="85972" y2="34271"/>
                          <a14:backgroundMark x1="73472" y1="34792" x2="73472" y2="34792"/>
                          <a14:backgroundMark x1="76944" y1="31250" x2="76944" y2="31250"/>
                          <a14:backgroundMark x1="78194" y1="27500" x2="78194" y2="27500"/>
                          <a14:backgroundMark x1="76528" y1="19271" x2="76528" y2="19271"/>
                          <a14:backgroundMark x1="72083" y1="10417" x2="72083" y2="10417"/>
                          <a14:backgroundMark x1="78472" y1="4479" x2="78472" y2="4479"/>
                          <a14:backgroundMark x1="86944" y1="2292" x2="86944" y2="2292"/>
                          <a14:backgroundMark x1="10417" y1="13646" x2="10417" y2="13646"/>
                          <a14:backgroundMark x1="9444" y1="7292" x2="9444" y2="7292"/>
                          <a14:backgroundMark x1="23194" y1="8750" x2="23194" y2="8750"/>
                          <a14:backgroundMark x1="20833" y1="22500" x2="20833" y2="22500"/>
                          <a14:backgroundMark x1="15833" y1="29792" x2="15833" y2="29792"/>
                          <a14:backgroundMark x1="972" y1="27083" x2="972" y2="27083"/>
                          <a14:backgroundMark x1="9583" y1="22188" x2="9583" y2="22188"/>
                          <a14:backgroundMark x1="23611" y1="15521" x2="23611" y2="15521"/>
                          <a14:backgroundMark x1="20278" y1="22500" x2="20278" y2="22500"/>
                          <a14:backgroundMark x1="17361" y1="24167" x2="17361" y2="24167"/>
                          <a14:backgroundMark x1="14861" y1="21667" x2="14861" y2="21667"/>
                          <a14:backgroundMark x1="11389" y1="18229" x2="11389" y2="18229"/>
                          <a14:backgroundMark x1="7083" y1="29167" x2="7083" y2="29167"/>
                          <a14:backgroundMark x1="6667" y1="17917" x2="6667" y2="17917"/>
                          <a14:backgroundMark x1="8472" y1="30625" x2="8472" y2="30625"/>
                          <a14:backgroundMark x1="25972" y1="33333" x2="25972" y2="33333"/>
                          <a14:backgroundMark x1="29028" y1="36146" x2="29028" y2="36146"/>
                          <a14:backgroundMark x1="23750" y1="36563" x2="23750" y2="36563"/>
                          <a14:backgroundMark x1="14583" y1="37917" x2="14583" y2="37917"/>
                          <a14:backgroundMark x1="14028" y1="43438" x2="14028" y2="43438"/>
                          <a14:backgroundMark x1="14167" y1="50313" x2="14167" y2="50313"/>
                          <a14:backgroundMark x1="11250" y1="47813" x2="11250" y2="47813"/>
                          <a14:backgroundMark x1="8611" y1="46667" x2="8611" y2="46667"/>
                          <a14:backgroundMark x1="21806" y1="43021" x2="21806" y2="43021"/>
                          <a14:backgroundMark x1="25417" y1="42604" x2="25417" y2="42604"/>
                          <a14:backgroundMark x1="23056" y1="39583" x2="23056" y2="39583"/>
                          <a14:backgroundMark x1="11667" y1="44167" x2="11667" y2="44167"/>
                          <a14:backgroundMark x1="9722" y1="51667" x2="9722" y2="51667"/>
                          <a14:backgroundMark x1="4167" y1="54583" x2="4167" y2="54583"/>
                          <a14:backgroundMark x1="2222" y1="55833" x2="2222" y2="55833"/>
                          <a14:backgroundMark x1="4167" y1="46771" x2="4167" y2="46771"/>
                          <a14:backgroundMark x1="3194" y1="43854" x2="3194" y2="43854"/>
                          <a14:backgroundMark x1="2222" y1="42292" x2="2222" y2="42292"/>
                          <a14:backgroundMark x1="21667" y1="43021" x2="21667" y2="43021"/>
                          <a14:backgroundMark x1="30278" y1="40729" x2="30278" y2="40729"/>
                          <a14:backgroundMark x1="30694" y1="46354" x2="30694" y2="46354"/>
                          <a14:backgroundMark x1="15278" y1="48333" x2="15278" y2="48333"/>
                          <a14:backgroundMark x1="88889" y1="42917" x2="88889" y2="42917"/>
                          <a14:backgroundMark x1="93611" y1="45521" x2="93611" y2="45521"/>
                          <a14:backgroundMark x1="96250" y1="48021" x2="96250" y2="48021"/>
                          <a14:backgroundMark x1="94583" y1="40417" x2="94583" y2="40417"/>
                          <a14:backgroundMark x1="87639" y1="43646" x2="87639" y2="43646"/>
                          <a14:backgroundMark x1="78472" y1="41458" x2="78472" y2="41458"/>
                          <a14:backgroundMark x1="75278" y1="39271" x2="75278" y2="39271"/>
                          <a14:backgroundMark x1="71389" y1="38229" x2="71389" y2="38229"/>
                          <a14:backgroundMark x1="83472" y1="39375" x2="83472" y2="39375"/>
                          <a14:backgroundMark x1="86944" y1="43854" x2="86944" y2="43854"/>
                          <a14:backgroundMark x1="85278" y1="46563" x2="85278" y2="46563"/>
                          <a14:backgroundMark x1="80833" y1="45417" x2="80833" y2="45417"/>
                          <a14:backgroundMark x1="73333" y1="41563" x2="73333" y2="41563"/>
                          <a14:backgroundMark x1="35972" y1="41042" x2="35972" y2="41042"/>
                          <a14:backgroundMark x1="35278" y1="39479" x2="35278" y2="39479"/>
                          <a14:backgroundMark x1="38194" y1="39688" x2="38194" y2="39688"/>
                          <a14:backgroundMark x1="33750" y1="45104" x2="33750" y2="45104"/>
                          <a14:backgroundMark x1="57639" y1="938" x2="57639" y2="938"/>
                        </a14:backgroundRemoval>
                      </a14:imgEffect>
                    </a14:imgLayer>
                  </a14:imgProps>
                </a:ext>
                <a:ext uri="{28A0092B-C50C-407E-A947-70E740481C1C}">
                  <a14:useLocalDpi xmlns:a14="http://schemas.microsoft.com/office/drawing/2010/main"/>
                </a:ext>
              </a:extLst>
            </a:blip>
            <a:srcRect/>
            <a:stretch>
              <a:fillRect/>
            </a:stretch>
          </p:blipFill>
          <p:spPr bwMode="auto">
            <a:xfrm>
              <a:off x="1693797" y="1052736"/>
              <a:ext cx="3599160" cy="479888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http://www.google.co.uk/url?sa=i&amp;source=images&amp;cd=&amp;ved=0CAUQjBw&amp;url=http%3A%2F%2F67.23.252.251%2F~stylex%2Fimage%2Fcache%2Fdata%2Fchina%2F237-600x600.png&amp;ei=3zT7VKL6HMbeU6enhMgK&amp;psig=AFQjCNHhu-MHSJakZNo-smF_cD1qxVltiA&amp;ust=1425835615538231"/>
            <p:cNvPicPr>
              <a:picLocks noChangeAspect="1" noChangeArrowheads="1"/>
            </p:cNvPicPr>
            <p:nvPr/>
          </p:nvPicPr>
          <p:blipFill>
            <a:blip r:embed="rId8" cstate="screen">
              <a:extLst>
                <a:ext uri="{BEBA8EAE-BF5A-486C-A8C5-ECC9F3942E4B}">
                  <a14:imgProps xmlns:a14="http://schemas.microsoft.com/office/drawing/2010/main">
                    <a14:imgLayer r:embed="rId9">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1850554" y="-3001"/>
              <a:ext cx="3225502" cy="3024336"/>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Picture 11"/>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6372200" y="4289141"/>
            <a:ext cx="986315" cy="15881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13" descr="http://www-static2.spulsecdn.net/pics/00/01/11/48/1114878_1_O.jpg"/>
          <p:cNvPicPr>
            <a:picLocks noChangeAspect="1" noChangeArrowheads="1"/>
          </p:cNvPicPr>
          <p:nvPr/>
        </p:nvPicPr>
        <p:blipFill>
          <a:blip r:embed="rId11" cstate="screen">
            <a:extLst>
              <a:ext uri="{BEBA8EAE-BF5A-486C-A8C5-ECC9F3942E4B}">
                <a14:imgProps xmlns:a14="http://schemas.microsoft.com/office/drawing/2010/main">
                  <a14:imgLayer r:embed="rId12">
                    <a14:imgEffect>
                      <a14:backgroundRemoval t="15455" b="78727" l="1000" r="100000">
                        <a14:foregroundMark x1="65250" y1="29091" x2="65250" y2="29091"/>
                        <a14:foregroundMark x1="90500" y1="30000" x2="90500" y2="30000"/>
                        <a14:foregroundMark x1="95250" y1="30182" x2="95250" y2="30182"/>
                        <a14:foregroundMark x1="86500" y1="24545" x2="86500" y2="24545"/>
                        <a14:foregroundMark x1="79750" y1="22182" x2="79750" y2="22182"/>
                        <a14:foregroundMark x1="74750" y1="21455" x2="74750" y2="21455"/>
                        <a14:foregroundMark x1="47750" y1="22909" x2="47750" y2="22909"/>
                        <a14:foregroundMark x1="51000" y1="20545" x2="51000" y2="20545"/>
                        <a14:foregroundMark x1="57750" y1="22182" x2="57750" y2="22182"/>
                        <a14:foregroundMark x1="73500" y1="20182" x2="73500" y2="20182"/>
                        <a14:foregroundMark x1="73750" y1="24000" x2="73750" y2="24000"/>
                        <a14:foregroundMark x1="72750" y1="21636" x2="72750" y2="21636"/>
                        <a14:foregroundMark x1="67500" y1="20727" x2="67500" y2="20727"/>
                        <a14:foregroundMark x1="60000" y1="21273" x2="60000" y2="21273"/>
                        <a14:foregroundMark x1="55250" y1="20545" x2="55250" y2="20545"/>
                        <a14:foregroundMark x1="49500" y1="24727" x2="49500" y2="24727"/>
                        <a14:foregroundMark x1="53500" y1="22727" x2="53500" y2="22727"/>
                        <a14:foregroundMark x1="59250" y1="20909" x2="59250" y2="20909"/>
                        <a14:foregroundMark x1="63750" y1="21091" x2="63750" y2="21091"/>
                        <a14:foregroundMark x1="63500" y1="20545" x2="63500" y2="20545"/>
                        <a14:foregroundMark x1="61000" y1="20545" x2="61000" y2="20545"/>
                        <a14:foregroundMark x1="64750" y1="19455" x2="64750" y2="19455"/>
                        <a14:foregroundMark x1="66250" y1="19455" x2="66250" y2="19455"/>
                        <a14:foregroundMark x1="70500" y1="18364" x2="70500" y2="18364"/>
                        <a14:foregroundMark x1="82000" y1="19818" x2="82000" y2="19818"/>
                        <a14:foregroundMark x1="78750" y1="20909" x2="78750" y2="20909"/>
                        <a14:foregroundMark x1="76750" y1="20545" x2="76750" y2="20545"/>
                        <a14:foregroundMark x1="83500" y1="21636" x2="83500" y2="21636"/>
                        <a14:foregroundMark x1="85500" y1="22182" x2="85500" y2="22182"/>
                        <a14:foregroundMark x1="88500" y1="22545" x2="88500" y2="22545"/>
                        <a14:foregroundMark x1="90750" y1="24182" x2="90750" y2="24182"/>
                        <a14:foregroundMark x1="92750" y1="24727" x2="92750" y2="24727"/>
                        <a14:foregroundMark x1="94750" y1="25273" x2="94750" y2="25273"/>
                        <a14:foregroundMark x1="68750" y1="18909" x2="68750" y2="18909"/>
                        <a14:foregroundMark x1="48750" y1="19818" x2="48750" y2="19818"/>
                        <a14:foregroundMark x1="45500" y1="21091" x2="45500" y2="21091"/>
                        <a14:foregroundMark x1="35250" y1="24364" x2="35250" y2="24364"/>
                        <a14:foregroundMark x1="42250" y1="22545" x2="42250" y2="22545"/>
                        <a14:foregroundMark x1="41500" y1="21818" x2="41500" y2="21818"/>
                        <a14:foregroundMark x1="22250" y1="31455" x2="22250" y2="31455"/>
                        <a14:foregroundMark x1="26250" y1="28909" x2="26250" y2="28909"/>
                        <a14:foregroundMark x1="28000" y1="27091" x2="28000" y2="27091"/>
                        <a14:foregroundMark x1="31500" y1="24909" x2="31500" y2="24909"/>
                        <a14:foregroundMark x1="35000" y1="23273" x2="35000" y2="23273"/>
                        <a14:foregroundMark x1="39250" y1="21273" x2="39250" y2="21273"/>
                        <a14:foregroundMark x1="42750" y1="19273" x2="42750" y2="19273"/>
                        <a14:foregroundMark x1="30500" y1="23091" x2="30500" y2="23091"/>
                        <a14:foregroundMark x1="30500" y1="23273" x2="30500" y2="23273"/>
                        <a14:foregroundMark x1="28750" y1="25455" x2="28750" y2="25455"/>
                        <a14:foregroundMark x1="23500" y1="28727" x2="23500" y2="28727"/>
                        <a14:foregroundMark x1="23000" y1="29273" x2="23000" y2="29273"/>
                        <a14:foregroundMark x1="20250" y1="30545" x2="20250" y2="30545"/>
                        <a14:foregroundMark x1="19250" y1="32000" x2="19250" y2="32000"/>
                        <a14:foregroundMark x1="9500" y1="34909" x2="9500" y2="34909"/>
                        <a14:foregroundMark x1="76000" y1="18000" x2="76000" y2="18000"/>
                        <a14:foregroundMark x1="82250" y1="18727" x2="82250" y2="18727"/>
                        <a14:foregroundMark x1="88000" y1="20545" x2="88000" y2="20545"/>
                      </a14:backgroundRemoval>
                    </a14:imgEffect>
                  </a14:imgLayer>
                </a14:imgProps>
              </a:ext>
              <a:ext uri="{28A0092B-C50C-407E-A947-70E740481C1C}">
                <a14:useLocalDpi xmlns:a14="http://schemas.microsoft.com/office/drawing/2010/main"/>
              </a:ext>
            </a:extLst>
          </a:blip>
          <a:srcRect/>
          <a:stretch>
            <a:fillRect/>
          </a:stretch>
        </p:blipFill>
        <p:spPr bwMode="auto">
          <a:xfrm>
            <a:off x="7433894" y="3898718"/>
            <a:ext cx="1386578" cy="1906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1676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THE TOUCH</a:t>
            </a:r>
          </a:p>
        </p:txBody>
      </p:sp>
      <p:sp>
        <p:nvSpPr>
          <p:cNvPr id="3" name="Content Placeholder 2"/>
          <p:cNvSpPr>
            <a:spLocks noGrp="1"/>
          </p:cNvSpPr>
          <p:nvPr>
            <p:ph idx="1"/>
          </p:nvPr>
        </p:nvSpPr>
        <p:spPr>
          <a:xfrm>
            <a:off x="3249373" y="4734748"/>
            <a:ext cx="5571099" cy="1080120"/>
          </a:xfrm>
        </p:spPr>
        <p:txBody>
          <a:bodyPr>
            <a:normAutofit/>
          </a:bodyPr>
          <a:lstStyle/>
          <a:p>
            <a:pPr marL="0" indent="0">
              <a:buSzPct val="60000"/>
              <a:buNone/>
            </a:pPr>
            <a:r>
              <a:rPr lang="en-GB" sz="2400" dirty="0"/>
              <a:t>If the Touch count reaches 6, a change of possession occurs</a:t>
            </a:r>
          </a:p>
        </p:txBody>
      </p:sp>
      <p:pic>
        <p:nvPicPr>
          <p:cNvPr id="2050" name="Picture 2" descr="http://www.google.co.uk/url?sa=i&amp;source=images&amp;cd=&amp;ved=0CAUQjBw&amp;url=http%3A%2F%2Fwww.buzzardrugby.co.uk%2Ftwo%2Folympic%2Fcache%2Flofthumbs%2F650x300-ball2.jpg&amp;ei=Azj7VOe4CIT2UJCXhNgE&amp;psig=AFQjCNFfYOxp5YtKu8x7YnwVNSKSPFunxg&amp;ust=142583641919614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83568" y="1412776"/>
            <a:ext cx="8352928" cy="316835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899592" y="1628800"/>
            <a:ext cx="7920880" cy="1152128"/>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200" b="0" i="0" u="none" strike="noStrike" kern="0" cap="none" spc="0" normalizeH="0" baseline="0" noProof="0" dirty="0">
                <a:ln>
                  <a:noFill/>
                </a:ln>
                <a:solidFill>
                  <a:schemeClr val="bg1"/>
                </a:solidFill>
                <a:effectLst/>
                <a:uLnTx/>
                <a:uFillTx/>
              </a:rPr>
              <a:t>Following a touch, the attacker must roll the ball at the </a:t>
            </a:r>
            <a:r>
              <a:rPr kumimoji="0" lang="en-GB" sz="2200" b="1" i="0" u="none" strike="noStrike" kern="0" cap="none" spc="0" normalizeH="0" baseline="0" noProof="0" dirty="0">
                <a:ln>
                  <a:noFill/>
                </a:ln>
                <a:solidFill>
                  <a:schemeClr val="bg1"/>
                </a:solidFill>
                <a:effectLst/>
                <a:uLnTx/>
                <a:uFillTx/>
              </a:rPr>
              <a:t>mark</a:t>
            </a:r>
            <a:r>
              <a:rPr kumimoji="0" lang="en-GB" sz="2200" b="0" i="0" u="none" strike="noStrike" kern="0" cap="none" spc="0" normalizeH="0" baseline="0" noProof="0" dirty="0">
                <a:ln>
                  <a:noFill/>
                </a:ln>
                <a:solidFill>
                  <a:schemeClr val="bg1"/>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2200" b="0" i="0" u="none" strike="noStrike" kern="0" cap="none" spc="0" normalizeH="0" baseline="0" noProof="0" dirty="0">
                <a:ln>
                  <a:noFill/>
                </a:ln>
                <a:solidFill>
                  <a:schemeClr val="bg1"/>
                </a:solidFill>
                <a:effectLst/>
                <a:uLnTx/>
                <a:uFillTx/>
              </a:rPr>
              <a:t>The </a:t>
            </a:r>
            <a:r>
              <a:rPr kumimoji="0" lang="en-GB" sz="2200" b="1" i="0" u="none" strike="noStrike" kern="0" cap="none" spc="0" normalizeH="0" baseline="0" noProof="0" dirty="0">
                <a:ln>
                  <a:noFill/>
                </a:ln>
                <a:solidFill>
                  <a:schemeClr val="bg1"/>
                </a:solidFill>
                <a:effectLst/>
                <a:uLnTx/>
                <a:uFillTx/>
              </a:rPr>
              <a:t>mark</a:t>
            </a:r>
            <a:r>
              <a:rPr kumimoji="0" lang="en-GB" sz="2200" b="0" i="0" u="none" strike="noStrike" kern="0" cap="none" spc="0" normalizeH="0" baseline="0" noProof="0" dirty="0">
                <a:ln>
                  <a:noFill/>
                </a:ln>
                <a:solidFill>
                  <a:schemeClr val="bg1"/>
                </a:solidFill>
                <a:effectLst/>
                <a:uLnTx/>
                <a:uFillTx/>
              </a:rPr>
              <a:t> is where the touch occurred.</a:t>
            </a:r>
          </a:p>
        </p:txBody>
      </p:sp>
      <p:pic>
        <p:nvPicPr>
          <p:cNvPr id="2052" name="Picture 4" descr="http://www.google.co.uk/url?sa=i&amp;source=images&amp;cd=&amp;ved=0CAUQjBw&amp;url=https%3A%2F%2Ferikhultman.files.wordpress.com%2F2010%2F10%2Fsixfingerhand.jpg&amp;ei=bzn7VMr6DMXlUqDxguAL&amp;psig=AFQjCNHGzcB0Zm4V0evXxnEXZVIOzQBuew&amp;ust=1425836783281673"/>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889" r="100000"/>
                    </a14:imgEffect>
                  </a14:imgLayer>
                </a14:imgProps>
              </a:ext>
              <a:ext uri="{28A0092B-C50C-407E-A947-70E740481C1C}">
                <a14:useLocalDpi xmlns:a14="http://schemas.microsoft.com/office/drawing/2010/main"/>
              </a:ext>
            </a:extLst>
          </a:blip>
          <a:srcRect/>
          <a:stretch>
            <a:fillRect/>
          </a:stretch>
        </p:blipFill>
        <p:spPr bwMode="auto">
          <a:xfrm>
            <a:off x="251520" y="3933056"/>
            <a:ext cx="3003922" cy="2683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0176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THE TOUCH</a:t>
            </a:r>
          </a:p>
        </p:txBody>
      </p:sp>
      <p:pic>
        <p:nvPicPr>
          <p:cNvPr id="5" name="Picture 19" descr="http://www.google.co.uk/url?sa=i&amp;source=images&amp;cd=&amp;ved=0CAUQjBw&amp;url=http%3A%2F%2Fwww.touchdump.com%2Fimages%2Fhome_sliders%2FAustralia_South_Africa.jpg&amp;ei=pSP8VJHpL4K0Pez4gZAD&amp;psig=AFQjCNGKjcgYmoF-WTBT86oe_ION4D6U2A&amp;ust=1425896741888135"/>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7321" b="100000" l="7129" r="100000">
                        <a14:foregroundMark x1="71973" y1="12592" x2="71973" y2="12592"/>
                        <a14:foregroundMark x1="71777" y1="19327" x2="71777" y2="19327"/>
                        <a14:foregroundMark x1="72656" y1="14202" x2="72656" y2="14202"/>
                        <a14:foregroundMark x1="80273" y1="27379" x2="80273" y2="27379"/>
                        <a14:foregroundMark x1="91309" y1="87116" x2="91309" y2="87116"/>
                        <a14:foregroundMark x1="90527" y1="83455" x2="90527" y2="83455"/>
                        <a14:foregroundMark x1="74023" y1="16545" x2="74023" y2="16545"/>
                        <a14:foregroundMark x1="43066" y1="94143" x2="43066" y2="94143"/>
                        <a14:foregroundMark x1="44531" y1="94436" x2="44531" y2="94436"/>
                        <a14:foregroundMark x1="39355" y1="96340" x2="39355" y2="96340"/>
                        <a14:foregroundMark x1="53906" y1="89898" x2="53906" y2="89898"/>
                        <a14:foregroundMark x1="63770" y1="88580" x2="63770" y2="88580"/>
                        <a14:foregroundMark x1="49023" y1="38653" x2="49023" y2="38653"/>
                        <a14:foregroundMark x1="57422" y1="30015" x2="57422" y2="30015"/>
                        <a14:foregroundMark x1="72852" y1="25769" x2="72852" y2="25769"/>
                        <a14:foregroundMark x1="75977" y1="21523" x2="75977" y2="21523"/>
                        <a14:foregroundMark x1="79102" y1="23426" x2="79102" y2="23426"/>
                        <a14:foregroundMark x1="81348" y1="30893" x2="81348" y2="30893"/>
                        <a14:foregroundMark x1="73730" y1="17423" x2="73730" y2="17423"/>
                        <a14:foregroundMark x1="65234" y1="64275" x2="65234" y2="64275"/>
                        <a14:foregroundMark x1="65039" y1="73646" x2="65039" y2="73646"/>
                        <a14:foregroundMark x1="64453" y1="80088" x2="64648" y2="80966"/>
                        <a14:foregroundMark x1="56641" y1="92387" x2="56641" y2="92387"/>
                        <a14:backgroundMark x1="68457" y1="13177" x2="68457" y2="13177"/>
                        <a14:backgroundMark x1="68262" y1="15081" x2="68262" y2="15081"/>
                        <a14:backgroundMark x1="64648" y1="17862" x2="64648" y2="17862"/>
                        <a14:backgroundMark x1="65723" y1="21816" x2="65723" y2="21816"/>
                        <a14:backgroundMark x1="70508" y1="94436" x2="70508" y2="94436"/>
                        <a14:backgroundMark x1="68750" y1="88141" x2="68750" y2="88141"/>
                        <a14:backgroundMark x1="68164" y1="94290" x2="68164" y2="94290"/>
                        <a14:backgroundMark x1="85059" y1="93851" x2="85059" y2="93851"/>
                        <a14:backgroundMark x1="86719" y1="96633" x2="86719" y2="96633"/>
                        <a14:backgroundMark x1="86621" y1="98536" x2="86621" y2="98536"/>
                        <a14:backgroundMark x1="87012" y1="91947" x2="87012" y2="91947"/>
                        <a14:backgroundMark x1="65234" y1="96340" x2="65234" y2="96340"/>
                        <a14:backgroundMark x1="63477" y1="98682" x2="63477" y2="98682"/>
                        <a14:backgroundMark x1="51172" y1="97950" x2="51172" y2="97950"/>
                        <a14:backgroundMark x1="49902" y1="86237" x2="49902" y2="86237"/>
                        <a14:backgroundMark x1="50000" y1="78331" x2="50000" y2="78331"/>
                        <a14:backgroundMark x1="50391" y1="73060" x2="50391" y2="73060"/>
                        <a14:backgroundMark x1="50293" y1="71303" x2="50293" y2="71303"/>
                        <a14:backgroundMark x1="48340" y1="79502" x2="48340" y2="79502"/>
                        <a14:backgroundMark x1="60449" y1="74671" x2="60449" y2="74671"/>
                        <a14:backgroundMark x1="61816" y1="69839" x2="61816" y2="69839"/>
                        <a14:backgroundMark x1="57422" y1="43045" x2="57422" y2="43045"/>
                        <a14:backgroundMark x1="56641" y1="55637" x2="56641" y2="55637"/>
                        <a14:backgroundMark x1="57227" y1="54466" x2="57227" y2="54466"/>
                        <a14:backgroundMark x1="50195" y1="67496" x2="50195" y2="67496"/>
                        <a14:backgroundMark x1="50195" y1="65300" x2="50195" y2="65300"/>
                        <a14:backgroundMark x1="69824" y1="65886" x2="69824" y2="65886"/>
                        <a14:backgroundMark x1="61035" y1="80088" x2="61035" y2="80088"/>
                        <a14:backgroundMark x1="59473" y1="72767" x2="59473" y2="72767"/>
                        <a14:backgroundMark x1="79590" y1="79209" x2="79590" y2="79209"/>
                        <a14:backgroundMark x1="78711" y1="79795" x2="78711" y2="79795"/>
                        <a14:backgroundMark x1="47266" y1="99268" x2="47266" y2="99268"/>
                      </a14:backgroundRemoval>
                    </a14:imgEffect>
                  </a14:imgLayer>
                </a14:imgProps>
              </a:ext>
              <a:ext uri="{28A0092B-C50C-407E-A947-70E740481C1C}">
                <a14:useLocalDpi xmlns:a14="http://schemas.microsoft.com/office/drawing/2010/main"/>
              </a:ext>
            </a:extLst>
          </a:blip>
          <a:srcRect/>
          <a:stretch>
            <a:fillRect/>
          </a:stretch>
        </p:blipFill>
        <p:spPr bwMode="auto">
          <a:xfrm>
            <a:off x="-619887" y="272826"/>
            <a:ext cx="9872407" cy="658517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79512" y="1556792"/>
            <a:ext cx="8424936" cy="2952328"/>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200" b="0" i="0" u="none" strike="noStrike" kern="0" cap="none" spc="0" normalizeH="0" baseline="0" noProof="0" dirty="0">
                <a:ln>
                  <a:noFill/>
                </a:ln>
                <a:solidFill>
                  <a:schemeClr val="bg1"/>
                </a:solidFill>
                <a:effectLst/>
                <a:uLnTx/>
                <a:uFillTx/>
              </a:rPr>
              <a:t>A </a:t>
            </a:r>
            <a:r>
              <a:rPr kumimoji="0" lang="en-GB" sz="2200" b="1" i="0" u="none" strike="noStrike" kern="0" cap="none" spc="0" normalizeH="0" baseline="0" noProof="0" dirty="0">
                <a:ln>
                  <a:noFill/>
                </a:ln>
                <a:solidFill>
                  <a:schemeClr val="bg1"/>
                </a:solidFill>
                <a:effectLst/>
                <a:uLnTx/>
                <a:uFillTx/>
              </a:rPr>
              <a:t>roll ball</a:t>
            </a:r>
            <a:r>
              <a:rPr kumimoji="0" lang="en-GB" sz="2200" b="0" i="0" u="none" strike="noStrike" kern="0" cap="none" spc="0" normalizeH="0" baseline="0" noProof="0" dirty="0">
                <a:ln>
                  <a:noFill/>
                </a:ln>
                <a:solidFill>
                  <a:schemeClr val="bg1"/>
                </a:solidFill>
                <a:effectLst/>
                <a:uLnTx/>
                <a:uFillTx/>
              </a:rPr>
              <a:t> must be </a:t>
            </a:r>
            <a:r>
              <a:rPr kumimoji="0" lang="en-GB" sz="2200" b="1" i="0" u="none" strike="noStrike" kern="0" cap="none" spc="0" normalizeH="0" baseline="0" noProof="0" dirty="0">
                <a:ln>
                  <a:noFill/>
                </a:ln>
                <a:solidFill>
                  <a:schemeClr val="bg1"/>
                </a:solidFill>
                <a:effectLst/>
                <a:uLnTx/>
                <a:uFillTx/>
              </a:rPr>
              <a:t>controlled.</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2200" b="1"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GB" sz="2200" b="0" i="0" u="none" strike="noStrike" kern="0" cap="none" spc="0" normalizeH="0" baseline="0" noProof="0" dirty="0">
                <a:ln>
                  <a:noFill/>
                </a:ln>
                <a:solidFill>
                  <a:schemeClr val="bg1"/>
                </a:solidFill>
                <a:effectLst/>
                <a:uLnTx/>
                <a:uFillTx/>
              </a:rPr>
              <a:t>Correct Procedure: </a:t>
            </a:r>
          </a:p>
          <a:p>
            <a:pPr marL="342900" marR="0" lvl="0" indent="-342900" defTabSz="914400" eaLnBrk="1" fontAlgn="auto" latinLnBrk="0" hangingPunct="1">
              <a:lnSpc>
                <a:spcPct val="100000"/>
              </a:lnSpc>
              <a:spcBef>
                <a:spcPts val="0"/>
              </a:spcBef>
              <a:spcAft>
                <a:spcPts val="0"/>
              </a:spcAft>
              <a:buClrTx/>
              <a:buSzTx/>
              <a:buFontTx/>
              <a:buChar char="-"/>
              <a:tabLst/>
              <a:defRPr/>
            </a:pPr>
            <a:r>
              <a:rPr kumimoji="0" lang="en-GB" sz="2200" b="1" i="0" u="none" strike="noStrike" kern="0" cap="none" spc="0" normalizeH="0" baseline="0" noProof="0" dirty="0">
                <a:ln>
                  <a:noFill/>
                </a:ln>
                <a:solidFill>
                  <a:schemeClr val="bg1"/>
                </a:solidFill>
                <a:effectLst/>
                <a:uLnTx/>
                <a:uFillTx/>
              </a:rPr>
              <a:t>Ball placed</a:t>
            </a:r>
            <a:r>
              <a:rPr kumimoji="0" lang="en-GB" sz="2200" b="0" i="0" u="none" strike="noStrike" kern="0" cap="none" spc="0" normalizeH="0" baseline="0" noProof="0" dirty="0">
                <a:ln>
                  <a:noFill/>
                </a:ln>
                <a:solidFill>
                  <a:schemeClr val="bg1"/>
                </a:solidFill>
                <a:effectLst/>
                <a:uLnTx/>
                <a:uFillTx/>
              </a:rPr>
              <a:t> on the ground</a:t>
            </a:r>
          </a:p>
          <a:p>
            <a:pPr marL="342900" marR="0" lvl="0" indent="-342900" defTabSz="914400" eaLnBrk="1" fontAlgn="auto" latinLnBrk="0" hangingPunct="1">
              <a:lnSpc>
                <a:spcPct val="100000"/>
              </a:lnSpc>
              <a:spcBef>
                <a:spcPts val="0"/>
              </a:spcBef>
              <a:spcAft>
                <a:spcPts val="0"/>
              </a:spcAft>
              <a:buClrTx/>
              <a:buSzTx/>
              <a:buFontTx/>
              <a:buChar char="-"/>
              <a:tabLst/>
              <a:defRPr/>
            </a:pPr>
            <a:r>
              <a:rPr kumimoji="0" lang="en-GB" sz="2200" b="1" i="0" u="none" strike="noStrike" kern="0" cap="none" spc="0" normalizeH="0" baseline="0" noProof="0" dirty="0">
                <a:ln>
                  <a:noFill/>
                </a:ln>
                <a:solidFill>
                  <a:schemeClr val="bg1"/>
                </a:solidFill>
                <a:effectLst/>
                <a:uLnTx/>
                <a:uFillTx/>
              </a:rPr>
              <a:t>Minimum</a:t>
            </a:r>
            <a:r>
              <a:rPr kumimoji="0" lang="en-GB" sz="2200" b="0" i="0" u="none" strike="noStrike" kern="0" cap="none" spc="0" normalizeH="0" baseline="0" noProof="0" dirty="0">
                <a:ln>
                  <a:noFill/>
                </a:ln>
                <a:solidFill>
                  <a:schemeClr val="bg1"/>
                </a:solidFill>
                <a:effectLst/>
                <a:uLnTx/>
                <a:uFillTx/>
              </a:rPr>
              <a:t> of a </a:t>
            </a:r>
            <a:r>
              <a:rPr kumimoji="0" lang="en-GB" sz="2200" b="1" i="0" u="none" strike="noStrike" kern="0" cap="none" spc="0" normalizeH="0" baseline="0" noProof="0" dirty="0">
                <a:ln>
                  <a:noFill/>
                </a:ln>
                <a:solidFill>
                  <a:schemeClr val="bg1"/>
                </a:solidFill>
                <a:effectLst/>
                <a:uLnTx/>
                <a:uFillTx/>
              </a:rPr>
              <a:t>foot passing over</a:t>
            </a:r>
            <a:endParaRPr kumimoji="0" lang="en-GB" sz="2200" b="0" i="0" u="none" strike="noStrike" kern="0" cap="none" spc="0" normalizeH="0" baseline="0" noProof="0" dirty="0">
              <a:ln>
                <a:noFill/>
              </a:ln>
              <a:solidFill>
                <a:schemeClr val="bg1"/>
              </a:solidFill>
              <a:effectLst/>
              <a:uLnTx/>
              <a:uFillTx/>
            </a:endParaRPr>
          </a:p>
          <a:p>
            <a:pPr marL="342900" marR="0" lvl="0" indent="-342900" defTabSz="914400" eaLnBrk="1" fontAlgn="auto" latinLnBrk="0" hangingPunct="1">
              <a:lnSpc>
                <a:spcPct val="100000"/>
              </a:lnSpc>
              <a:spcBef>
                <a:spcPts val="0"/>
              </a:spcBef>
              <a:spcAft>
                <a:spcPts val="0"/>
              </a:spcAft>
              <a:buClrTx/>
              <a:buSzTx/>
              <a:buFontTx/>
              <a:buChar char="-"/>
              <a:tabLst/>
              <a:defRPr/>
            </a:pPr>
            <a:r>
              <a:rPr kumimoji="0" lang="en-GB" sz="2200" b="1" i="0" u="none" strike="noStrike" kern="0" cap="none" spc="0" normalizeH="0" baseline="0" noProof="0" dirty="0">
                <a:ln>
                  <a:noFill/>
                </a:ln>
                <a:solidFill>
                  <a:schemeClr val="bg1"/>
                </a:solidFill>
                <a:effectLst/>
                <a:uLnTx/>
                <a:uFillTx/>
              </a:rPr>
              <a:t>Hips parallel </a:t>
            </a:r>
            <a:r>
              <a:rPr kumimoji="0" lang="en-GB" sz="2200" b="0" i="0" u="none" strike="noStrike" kern="0" cap="none" spc="0" normalizeH="0" baseline="0" noProof="0" dirty="0">
                <a:ln>
                  <a:noFill/>
                </a:ln>
                <a:solidFill>
                  <a:schemeClr val="bg1"/>
                </a:solidFill>
                <a:effectLst/>
                <a:uLnTx/>
                <a:uFillTx/>
              </a:rPr>
              <a:t>to the </a:t>
            </a:r>
            <a:r>
              <a:rPr kumimoji="0" lang="en-GB" sz="2200" b="1" i="0" u="none" strike="noStrike" kern="0" cap="none" spc="0" normalizeH="0" baseline="0" noProof="0" dirty="0">
                <a:ln>
                  <a:noFill/>
                </a:ln>
                <a:solidFill>
                  <a:schemeClr val="bg1"/>
                </a:solidFill>
                <a:effectLst/>
                <a:uLnTx/>
                <a:uFillTx/>
              </a:rPr>
              <a:t>side-lines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2200" b="1"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GB" sz="2200" b="0" i="0" u="none" strike="noStrike" kern="0" cap="none" spc="0" normalizeH="0" baseline="0" noProof="0" dirty="0">
                <a:ln>
                  <a:noFill/>
                </a:ln>
                <a:solidFill>
                  <a:schemeClr val="bg1"/>
                </a:solidFill>
                <a:effectLst/>
                <a:uLnTx/>
                <a:uFillTx/>
              </a:rPr>
              <a:t>**The ball </a:t>
            </a:r>
            <a:r>
              <a:rPr kumimoji="0" lang="en-GB" sz="2200" b="1" i="0" u="none" strike="noStrike" kern="0" cap="none" spc="0" normalizeH="0" baseline="0" noProof="0" dirty="0">
                <a:ln>
                  <a:noFill/>
                </a:ln>
                <a:solidFill>
                  <a:schemeClr val="bg1"/>
                </a:solidFill>
                <a:effectLst/>
                <a:uLnTx/>
                <a:uFillTx/>
              </a:rPr>
              <a:t>must not</a:t>
            </a:r>
            <a:r>
              <a:rPr kumimoji="0" lang="en-GB" sz="2200" b="0" i="0" u="none" strike="noStrike" kern="0" cap="none" spc="0" normalizeH="0" baseline="0" noProof="0" dirty="0">
                <a:ln>
                  <a:noFill/>
                </a:ln>
                <a:solidFill>
                  <a:schemeClr val="bg1"/>
                </a:solidFill>
                <a:effectLst/>
                <a:uLnTx/>
                <a:uFillTx/>
              </a:rPr>
              <a:t> be rolled more than </a:t>
            </a:r>
            <a:r>
              <a:rPr kumimoji="0" lang="en-GB" sz="2200" b="1" i="0" u="none" strike="noStrike" kern="0" cap="none" spc="0" normalizeH="0" baseline="0" noProof="0" dirty="0">
                <a:ln>
                  <a:noFill/>
                </a:ln>
                <a:solidFill>
                  <a:schemeClr val="bg1"/>
                </a:solidFill>
                <a:effectLst/>
                <a:uLnTx/>
                <a:uFillTx/>
              </a:rPr>
              <a:t>1m</a:t>
            </a:r>
          </a:p>
        </p:txBody>
      </p:sp>
    </p:spTree>
    <p:extLst>
      <p:ext uri="{BB962C8B-B14F-4D97-AF65-F5344CB8AC3E}">
        <p14:creationId xmlns:p14="http://schemas.microsoft.com/office/powerpoint/2010/main" val="6388396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ONSIDE</a:t>
            </a:r>
          </a:p>
        </p:txBody>
      </p:sp>
      <p:pic>
        <p:nvPicPr>
          <p:cNvPr id="8" name="Picture 17" descr="http://www.google.co.uk/url?sa=i&amp;source=images&amp;cd=&amp;ved=0CAUQjBw&amp;url=http%3A%2F%2Fwww.energyimagesaustralia.com%2Fwp-content%2Fuploads%2F2013%2F03%2FElite_8_Touch_Football_Australia_NTL_2013_18272340_LAW.jpg&amp;ei=0x_8VI70BMfwUMW3glA&amp;psig=AFQjCNGurIom8CdZS6_nyx1lLwFdaiAJDg&amp;ust=1425895763187755"/>
          <p:cNvPicPr>
            <a:picLocks noChangeAspect="1" noChangeArrowheads="1"/>
          </p:cNvPicPr>
          <p:nvPr/>
        </p:nvPicPr>
        <p:blipFill>
          <a:blip r:embed="rId3" cstate="screen">
            <a:extLst>
              <a:ext uri="{BEBA8EAE-BF5A-486C-A8C5-ECC9F3942E4B}">
                <a14:imgProps xmlns:a14="http://schemas.microsoft.com/office/drawing/2010/main">
                  <a14:imgLayer r:embed="rId4">
                    <a14:imgEffect>
                      <a14:backgroundRemoval t="2125" b="99625" l="0" r="100000">
                        <a14:foregroundMark x1="56000" y1="89375" x2="56000" y2="89375"/>
                        <a14:foregroundMark x1="58500" y1="87750" x2="58500" y2="87750"/>
                        <a14:foregroundMark x1="65667" y1="94375" x2="65667" y2="94375"/>
                        <a14:foregroundMark x1="77667" y1="46375" x2="77667" y2="46375"/>
                        <a14:foregroundMark x1="78250" y1="23500" x2="78250" y2="23500"/>
                        <a14:foregroundMark x1="73667" y1="26750" x2="73667" y2="26750"/>
                        <a14:foregroundMark x1="53250" y1="53250" x2="53250" y2="53250"/>
                        <a14:foregroundMark x1="39417" y1="41875" x2="39417" y2="41875"/>
                        <a14:foregroundMark x1="40083" y1="37500" x2="40083" y2="37500"/>
                        <a14:foregroundMark x1="73583" y1="43125" x2="73583" y2="43125"/>
                        <a14:foregroundMark x1="74000" y1="25375" x2="74000" y2="25375"/>
                        <a14:foregroundMark x1="8833" y1="11000" x2="8833" y2="11000"/>
                        <a14:foregroundMark x1="16417" y1="7625" x2="16417" y2="7625"/>
                        <a14:foregroundMark x1="17801" y1="88743" x2="17801" y2="88743"/>
                        <a14:foregroundMark x1="30628" y1="89791" x2="30628" y2="89791"/>
                        <a14:foregroundMark x1="45113" y1="93848" x2="45113" y2="93848"/>
                        <a14:foregroundMark x1="79756" y1="93586" x2="79756" y2="93586"/>
                        <a14:foregroundMark x1="92670" y1="91885" x2="92670" y2="91885"/>
                        <a14:foregroundMark x1="93979" y1="87696" x2="93979" y2="87696"/>
                        <a14:foregroundMark x1="77661" y1="88743" x2="77661" y2="88743"/>
                        <a14:foregroundMark x1="47120" y1="90838" x2="47120" y2="90838"/>
                        <a14:foregroundMark x1="54276" y1="92539" x2="54276" y2="92539"/>
                        <a14:foregroundMark x1="57068" y1="88743" x2="57068" y2="88743"/>
                        <a14:foregroundMark x1="35253" y1="89398" x2="35253" y2="89398"/>
                        <a14:foregroundMark x1="11518" y1="92539" x2="11518" y2="92539"/>
                        <a14:foregroundMark x1="785" y1="92539" x2="785" y2="92539"/>
                        <a14:foregroundMark x1="6283" y1="88089" x2="6283" y2="88089"/>
                        <a14:foregroundMark x1="22164" y1="91885" x2="22164" y2="91885"/>
                        <a14:foregroundMark x1="32897" y1="93848" x2="32897" y2="93848"/>
                        <a14:foregroundMark x1="43019" y1="92147" x2="43019" y2="92147"/>
                        <a14:foregroundMark x1="46248" y1="88743" x2="46248" y2="88743"/>
                        <a14:foregroundMark x1="52880" y1="93194" x2="52880" y2="93194"/>
                        <a14:foregroundMark x1="66928" y1="93194" x2="66928" y2="93194"/>
                      </a14:backgroundRemoval>
                    </a14:imgEffect>
                  </a14:imgLayer>
                </a14:imgProps>
              </a:ext>
              <a:ext uri="{28A0092B-C50C-407E-A947-70E740481C1C}">
                <a14:useLocalDpi xmlns:a14="http://schemas.microsoft.com/office/drawing/2010/main"/>
              </a:ext>
            </a:extLst>
          </a:blip>
          <a:srcRect/>
          <a:stretch>
            <a:fillRect/>
          </a:stretch>
        </p:blipFill>
        <p:spPr bwMode="auto">
          <a:xfrm>
            <a:off x="251519" y="1340767"/>
            <a:ext cx="6984777" cy="4653995"/>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15852" y="2852936"/>
            <a:ext cx="8856985" cy="2232248"/>
          </a:xfrm>
          <a:prstGeom prst="rect">
            <a:avLst/>
          </a:prstGeom>
          <a:solidFill>
            <a:srgbClr val="17375E">
              <a:alpha val="8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GB" sz="2200" b="0" i="0" u="none" strike="noStrike" kern="0" cap="none" spc="0" normalizeH="0" baseline="0" noProof="0" dirty="0">
                <a:ln>
                  <a:noFill/>
                </a:ln>
                <a:solidFill>
                  <a:schemeClr val="bg1"/>
                </a:solidFill>
                <a:effectLst/>
                <a:uLnTx/>
                <a:uFillTx/>
              </a:rPr>
              <a:t>Once the touch occurs, the </a:t>
            </a:r>
            <a:r>
              <a:rPr kumimoji="0" lang="en-GB" sz="2200" b="1" i="0" u="none" strike="noStrike" kern="0" cap="none" spc="0" normalizeH="0" baseline="0" noProof="0" dirty="0">
                <a:ln>
                  <a:noFill/>
                </a:ln>
                <a:solidFill>
                  <a:schemeClr val="bg1"/>
                </a:solidFill>
                <a:effectLst/>
                <a:uLnTx/>
                <a:uFillTx/>
              </a:rPr>
              <a:t>defence</a:t>
            </a:r>
            <a:r>
              <a:rPr kumimoji="0" lang="en-GB" sz="2200" b="0" i="0" u="none" strike="noStrike" kern="0" cap="none" spc="0" normalizeH="0" baseline="0" noProof="0" dirty="0">
                <a:ln>
                  <a:noFill/>
                </a:ln>
                <a:solidFill>
                  <a:schemeClr val="bg1"/>
                </a:solidFill>
                <a:effectLst/>
                <a:uLnTx/>
                <a:uFillTx/>
              </a:rPr>
              <a:t> must retreat “</a:t>
            </a:r>
            <a:r>
              <a:rPr kumimoji="0" lang="en-GB" sz="2200" b="1" i="0" u="none" strike="noStrike" kern="0" cap="none" spc="0" normalizeH="0" baseline="0" noProof="0" dirty="0">
                <a:ln>
                  <a:noFill/>
                </a:ln>
                <a:solidFill>
                  <a:schemeClr val="bg1"/>
                </a:solidFill>
                <a:effectLst/>
                <a:uLnTx/>
                <a:uFillTx/>
              </a:rPr>
              <a:t>5m</a:t>
            </a:r>
            <a:r>
              <a:rPr kumimoji="0" lang="en-GB" sz="2200" b="0" i="0" u="none" strike="noStrike" kern="0" cap="none" spc="0" normalizeH="0" baseline="0" noProof="0" dirty="0">
                <a:ln>
                  <a:noFill/>
                </a:ln>
                <a:solidFill>
                  <a:schemeClr val="bg1"/>
                </a:solidFill>
                <a:effectLst/>
                <a:uLnTx/>
                <a:uFillTx/>
              </a:rPr>
              <a:t>”.  In most matches this distance is 6-8m as it allows smoother play.</a:t>
            </a:r>
          </a:p>
          <a:p>
            <a:pPr marL="0" marR="0" lvl="0" indent="0" algn="r" defTabSz="914400" eaLnBrk="1" fontAlgn="auto" latinLnBrk="0" hangingPunct="1">
              <a:lnSpc>
                <a:spcPct val="100000"/>
              </a:lnSpc>
              <a:spcBef>
                <a:spcPts val="0"/>
              </a:spcBef>
              <a:spcAft>
                <a:spcPts val="0"/>
              </a:spcAft>
              <a:buClrTx/>
              <a:buSzTx/>
              <a:buFontTx/>
              <a:buNone/>
              <a:tabLst/>
              <a:defRPr/>
            </a:pPr>
            <a:endParaRPr kumimoji="0" lang="en-GB" sz="2200" b="0" i="0" u="none" strike="noStrike" kern="0" cap="none" spc="0" normalizeH="0" baseline="0" noProof="0" dirty="0">
              <a:ln>
                <a:noFill/>
              </a:ln>
              <a:solidFill>
                <a:schemeClr val="bg1"/>
              </a:solidFill>
              <a:effectLst/>
              <a:uLnTx/>
              <a:uFillTx/>
            </a:endParaRPr>
          </a:p>
          <a:p>
            <a:pPr marL="0" marR="0" lvl="0" indent="0" algn="r" defTabSz="914400" eaLnBrk="1" fontAlgn="auto" latinLnBrk="0" hangingPunct="1">
              <a:lnSpc>
                <a:spcPct val="100000"/>
              </a:lnSpc>
              <a:spcBef>
                <a:spcPts val="0"/>
              </a:spcBef>
              <a:spcAft>
                <a:spcPts val="0"/>
              </a:spcAft>
              <a:buClrTx/>
              <a:buSzTx/>
              <a:buFontTx/>
              <a:buNone/>
              <a:tabLst/>
              <a:defRPr/>
            </a:pPr>
            <a:r>
              <a:rPr kumimoji="0" lang="en-GB" sz="2200" b="0" i="0" u="none" strike="noStrike" kern="0" cap="none" spc="0" normalizeH="0" baseline="0" noProof="0" dirty="0">
                <a:ln>
                  <a:noFill/>
                </a:ln>
                <a:solidFill>
                  <a:schemeClr val="bg1"/>
                </a:solidFill>
                <a:effectLst/>
                <a:uLnTx/>
                <a:uFillTx/>
              </a:rPr>
              <a:t>The </a:t>
            </a:r>
            <a:r>
              <a:rPr kumimoji="0" lang="en-GB" sz="2200" b="1" i="0" u="none" strike="noStrike" kern="0" cap="none" spc="0" normalizeH="0" baseline="0" noProof="0" dirty="0">
                <a:ln>
                  <a:noFill/>
                </a:ln>
                <a:solidFill>
                  <a:schemeClr val="bg1"/>
                </a:solidFill>
                <a:effectLst/>
                <a:uLnTx/>
                <a:uFillTx/>
              </a:rPr>
              <a:t>defence</a:t>
            </a:r>
            <a:r>
              <a:rPr kumimoji="0" lang="en-GB" sz="2200" b="0" i="0" u="none" strike="noStrike" kern="0" cap="none" spc="0" normalizeH="0" baseline="0" noProof="0" dirty="0">
                <a:ln>
                  <a:noFill/>
                </a:ln>
                <a:solidFill>
                  <a:schemeClr val="bg1"/>
                </a:solidFill>
                <a:effectLst/>
                <a:uLnTx/>
                <a:uFillTx/>
              </a:rPr>
              <a:t> may only advance once they reach the “</a:t>
            </a:r>
            <a:r>
              <a:rPr kumimoji="0" lang="en-GB" sz="2200" b="1" i="0" u="none" strike="noStrike" kern="0" cap="none" spc="0" normalizeH="0" baseline="0" noProof="0" dirty="0">
                <a:ln>
                  <a:noFill/>
                </a:ln>
                <a:solidFill>
                  <a:schemeClr val="bg1"/>
                </a:solidFill>
                <a:effectLst/>
                <a:uLnTx/>
                <a:uFillTx/>
              </a:rPr>
              <a:t>5m</a:t>
            </a:r>
            <a:r>
              <a:rPr kumimoji="0" lang="en-GB" sz="2200" i="0" u="none" strike="noStrike" kern="0" cap="none" spc="0" normalizeH="0" baseline="0" noProof="0" dirty="0">
                <a:ln>
                  <a:noFill/>
                </a:ln>
                <a:solidFill>
                  <a:schemeClr val="bg1"/>
                </a:solidFill>
                <a:effectLst/>
                <a:uLnTx/>
                <a:uFillTx/>
              </a:rPr>
              <a:t>” line, or their </a:t>
            </a:r>
            <a:r>
              <a:rPr kumimoji="0" lang="en-GB" sz="2200" i="0" u="none" strike="noStrike" kern="0" cap="none" spc="0" normalizeH="0" baseline="0" noProof="0" dirty="0" err="1">
                <a:ln>
                  <a:noFill/>
                </a:ln>
                <a:solidFill>
                  <a:schemeClr val="bg1"/>
                </a:solidFill>
                <a:effectLst/>
                <a:uLnTx/>
                <a:uFillTx/>
              </a:rPr>
              <a:t>scoreline</a:t>
            </a:r>
            <a:r>
              <a:rPr kumimoji="0" lang="en-GB" sz="2200" i="0" u="none" strike="noStrike" kern="0" cap="none" spc="0" normalizeH="0" baseline="0" noProof="0" dirty="0">
                <a:ln>
                  <a:noFill/>
                </a:ln>
                <a:solidFill>
                  <a:schemeClr val="bg1"/>
                </a:solidFill>
                <a:effectLst/>
                <a:uLnTx/>
                <a:uFillTx/>
              </a:rPr>
              <a:t> with both feet</a:t>
            </a:r>
            <a:r>
              <a:rPr lang="en-GB" sz="2200" kern="0" dirty="0">
                <a:solidFill>
                  <a:schemeClr val="bg1"/>
                </a:solidFill>
              </a:rPr>
              <a:t>.</a:t>
            </a:r>
            <a:endParaRPr kumimoji="0" lang="en-GB" sz="2200" b="0" i="0" u="none" strike="noStrike" kern="0" cap="none" spc="0" normalizeH="0" baseline="0" noProof="0" dirty="0">
              <a:ln>
                <a:noFill/>
              </a:ln>
              <a:solidFill>
                <a:schemeClr val="bg1"/>
              </a:solidFill>
              <a:effectLst/>
              <a:uLnTx/>
              <a:uFillTx/>
            </a:endParaRPr>
          </a:p>
          <a:p>
            <a:pPr marL="0" marR="0" lvl="0" indent="0" algn="r" defTabSz="914400" eaLnBrk="1" fontAlgn="auto" latinLnBrk="0" hangingPunct="1">
              <a:lnSpc>
                <a:spcPct val="100000"/>
              </a:lnSpc>
              <a:spcBef>
                <a:spcPts val="0"/>
              </a:spcBef>
              <a:spcAft>
                <a:spcPts val="0"/>
              </a:spcAft>
              <a:buClrTx/>
              <a:buSzTx/>
              <a:buFontTx/>
              <a:buNone/>
              <a:tabLst/>
              <a:defRPr/>
            </a:pPr>
            <a:endParaRPr kumimoji="0" lang="en-GB" sz="22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3141015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latin typeface="Calibri" pitchFamily="34" charset="0"/>
              </a:rPr>
              <a:t>Module 5</a:t>
            </a:r>
            <a:br>
              <a:rPr lang="en-GB" sz="4900" dirty="0"/>
            </a:br>
            <a:br>
              <a:rPr lang="en-GB" dirty="0"/>
            </a:br>
            <a:r>
              <a:rPr lang="en-GB" dirty="0">
                <a:latin typeface="Calibri" pitchFamily="34" charset="0"/>
              </a:rPr>
              <a:t>Change of possession</a:t>
            </a:r>
          </a:p>
        </p:txBody>
      </p:sp>
    </p:spTree>
    <p:extLst>
      <p:ext uri="{BB962C8B-B14F-4D97-AF65-F5344CB8AC3E}">
        <p14:creationId xmlns:p14="http://schemas.microsoft.com/office/powerpoint/2010/main" val="21976699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When “things” go wrong</a:t>
            </a:r>
          </a:p>
        </p:txBody>
      </p:sp>
      <p:graphicFrame>
        <p:nvGraphicFramePr>
          <p:cNvPr id="4" name="Table 3"/>
          <p:cNvGraphicFramePr>
            <a:graphicFrameLocks noGrp="1"/>
          </p:cNvGraphicFramePr>
          <p:nvPr>
            <p:extLst/>
          </p:nvPr>
        </p:nvGraphicFramePr>
        <p:xfrm>
          <a:off x="683568" y="2095276"/>
          <a:ext cx="7812000" cy="2413844"/>
        </p:xfrm>
        <a:graphic>
          <a:graphicData uri="http://schemas.openxmlformats.org/drawingml/2006/table">
            <a:tbl>
              <a:tblPr firstRow="1" bandRow="1">
                <a:tableStyleId>{5C22544A-7EE6-4342-B048-85BDC9FD1C3A}</a:tableStyleId>
              </a:tblPr>
              <a:tblGrid>
                <a:gridCol w="3600000">
                  <a:extLst>
                    <a:ext uri="{9D8B030D-6E8A-4147-A177-3AD203B41FA5}">
                      <a16:colId xmlns:a16="http://schemas.microsoft.com/office/drawing/2014/main" val="20000"/>
                    </a:ext>
                  </a:extLst>
                </a:gridCol>
                <a:gridCol w="612000">
                  <a:extLst>
                    <a:ext uri="{9D8B030D-6E8A-4147-A177-3AD203B41FA5}">
                      <a16:colId xmlns:a16="http://schemas.microsoft.com/office/drawing/2014/main" val="20001"/>
                    </a:ext>
                  </a:extLst>
                </a:gridCol>
                <a:gridCol w="3600000">
                  <a:extLst>
                    <a:ext uri="{9D8B030D-6E8A-4147-A177-3AD203B41FA5}">
                      <a16:colId xmlns:a16="http://schemas.microsoft.com/office/drawing/2014/main" val="20002"/>
                    </a:ext>
                  </a:extLst>
                </a:gridCol>
              </a:tblGrid>
              <a:tr h="936000">
                <a:tc>
                  <a:txBody>
                    <a:bodyPr/>
                    <a:lstStyle/>
                    <a:p>
                      <a:pPr algn="ctr"/>
                      <a:r>
                        <a:rPr lang="nl-NL" sz="2800" b="0" dirty="0">
                          <a:latin typeface="Calibri" panose="020F0502020204030204" pitchFamily="34" charset="0"/>
                        </a:rPr>
                        <a:t>mistakes</a:t>
                      </a:r>
                      <a:r>
                        <a:rPr lang="nl-NL" sz="2800" b="0" baseline="0" dirty="0">
                          <a:latin typeface="Calibri" panose="020F0502020204030204" pitchFamily="34" charset="0"/>
                        </a:rPr>
                        <a:t> / </a:t>
                      </a:r>
                      <a:r>
                        <a:rPr lang="en-GB" sz="2800" b="0" baseline="0" noProof="0" dirty="0">
                          <a:latin typeface="Calibri" panose="020F0502020204030204" pitchFamily="34" charset="0"/>
                        </a:rPr>
                        <a:t>technical</a:t>
                      </a:r>
                      <a:r>
                        <a:rPr lang="nl-NL" sz="2800" b="0" baseline="0" dirty="0">
                          <a:latin typeface="Calibri" panose="020F0502020204030204" pitchFamily="34" charset="0"/>
                        </a:rPr>
                        <a:t> </a:t>
                      </a:r>
                      <a:r>
                        <a:rPr lang="en-GB" sz="2800" b="0" baseline="0" noProof="0" dirty="0">
                          <a:latin typeface="Calibri" panose="020F0502020204030204" pitchFamily="34" charset="0"/>
                        </a:rPr>
                        <a:t>errors</a:t>
                      </a:r>
                      <a:endParaRPr lang="en-GB" sz="2800" b="0" noProof="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1B305B"/>
                    </a:solidFill>
                  </a:tcPr>
                </a:tc>
                <a:tc>
                  <a:txBody>
                    <a:bodyPr/>
                    <a:lstStyle/>
                    <a:p>
                      <a:pPr algn="ctr"/>
                      <a:endParaRPr lang="en-GB" sz="2800" b="0" dirty="0">
                        <a:latin typeface="Calibri" panose="020F0502020204030204" pitchFamily="34" charset="0"/>
                      </a:endParaRPr>
                    </a:p>
                  </a:txBody>
                  <a:tcPr anchor="ctr">
                    <a:lnT w="12700" cap="flat" cmpd="sng" algn="ctr">
                      <a:solidFill>
                        <a:schemeClr val="tx1"/>
                      </a:solidFill>
                      <a:prstDash val="solid"/>
                      <a:round/>
                      <a:headEnd type="none" w="med" len="med"/>
                      <a:tailEnd type="none" w="med" len="med"/>
                    </a:lnT>
                    <a:noFill/>
                  </a:tcPr>
                </a:tc>
                <a:tc>
                  <a:txBody>
                    <a:bodyPr/>
                    <a:lstStyle/>
                    <a:p>
                      <a:pPr algn="ctr"/>
                      <a:r>
                        <a:rPr lang="en-GB" sz="2800" b="0" noProof="0" dirty="0">
                          <a:latin typeface="Calibri" panose="020F0502020204030204" pitchFamily="34" charset="0"/>
                        </a:rPr>
                        <a:t>rule</a:t>
                      </a:r>
                      <a:r>
                        <a:rPr lang="en-GB" sz="2800" b="0" baseline="0" noProof="0" dirty="0">
                          <a:latin typeface="Calibri" panose="020F0502020204030204" pitchFamily="34" charset="0"/>
                        </a:rPr>
                        <a:t> infringement</a:t>
                      </a:r>
                      <a:endParaRPr lang="en-GB" sz="2800" b="0" noProof="0" dirty="0">
                        <a:latin typeface="Calibri" panose="020F0502020204030204" pitchFamily="34" charset="0"/>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1B305B"/>
                    </a:solidFill>
                  </a:tcPr>
                </a:tc>
                <a:extLst>
                  <a:ext uri="{0D108BD9-81ED-4DB2-BD59-A6C34878D82A}">
                    <a16:rowId xmlns:a16="http://schemas.microsoft.com/office/drawing/2014/main" val="10000"/>
                  </a:ext>
                </a:extLst>
              </a:tr>
              <a:tr h="734482">
                <a:tc>
                  <a:txBody>
                    <a:bodyPr/>
                    <a:lstStyle/>
                    <a:p>
                      <a:pPr algn="ctr"/>
                      <a:r>
                        <a:rPr lang="en-GB" sz="2800" b="0" dirty="0">
                          <a:solidFill>
                            <a:srgbClr val="1B305B"/>
                          </a:solidFill>
                          <a:latin typeface="Calibri" panose="020F0502020204030204" pitchFamily="34" charset="0"/>
                          <a:sym typeface="Wingdings" panose="05000000000000000000" pitchFamily="2" charset="2"/>
                        </a:rPr>
                        <a:t></a:t>
                      </a:r>
                      <a:endParaRPr lang="en-GB" sz="2800" b="0" dirty="0">
                        <a:solidFill>
                          <a:srgbClr val="1B305B"/>
                        </a:solidFill>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noFill/>
                  </a:tcPr>
                </a:tc>
                <a:tc>
                  <a:txBody>
                    <a:bodyPr/>
                    <a:lstStyle/>
                    <a:p>
                      <a:pPr algn="ctr"/>
                      <a:endParaRPr lang="en-GB" sz="2800" b="0" dirty="0">
                        <a:latin typeface="Calibri" panose="020F0502020204030204" pitchFamily="34" charset="0"/>
                      </a:endParaRPr>
                    </a:p>
                  </a:txBody>
                  <a:tcPr anchor="ctr">
                    <a:noFill/>
                  </a:tcPr>
                </a:tc>
                <a:tc>
                  <a:txBody>
                    <a:bodyPr/>
                    <a:lstStyle/>
                    <a:p>
                      <a:pPr algn="ctr"/>
                      <a:r>
                        <a:rPr lang="en-GB" sz="2800" b="0" dirty="0">
                          <a:solidFill>
                            <a:srgbClr val="1B305B"/>
                          </a:solidFill>
                          <a:latin typeface="Calibri" panose="020F0502020204030204" pitchFamily="34" charset="0"/>
                          <a:sym typeface="Wingdings" panose="05000000000000000000" pitchFamily="2" charset="2"/>
                        </a:rPr>
                        <a:t></a:t>
                      </a:r>
                      <a:endParaRPr lang="en-GB" sz="2800" b="0" dirty="0">
                        <a:solidFill>
                          <a:srgbClr val="1B305B"/>
                        </a:solidFill>
                        <a:latin typeface="Calibri" panose="020F0502020204030204" pitchFamily="34" charset="0"/>
                      </a:endParaRPr>
                    </a:p>
                  </a:txBody>
                  <a:tcPr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1"/>
                  </a:ext>
                </a:extLst>
              </a:tr>
              <a:tr h="734482">
                <a:tc>
                  <a:txBody>
                    <a:bodyPr/>
                    <a:lstStyle/>
                    <a:p>
                      <a:pPr algn="ctr"/>
                      <a:r>
                        <a:rPr lang="en-GB" sz="2800" b="0" noProof="0" dirty="0">
                          <a:latin typeface="Calibri" panose="020F0502020204030204" pitchFamily="34" charset="0"/>
                        </a:rPr>
                        <a:t>change of possession</a:t>
                      </a: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algn="ctr"/>
                      <a:endParaRPr lang="en-GB" sz="2800" b="0" dirty="0">
                        <a:latin typeface="Calibri" panose="020F0502020204030204" pitchFamily="34" charset="0"/>
                      </a:endParaRPr>
                    </a:p>
                  </a:txBody>
                  <a:tcPr anchor="ctr">
                    <a:lnB w="12700" cap="flat" cmpd="sng" algn="ctr">
                      <a:solidFill>
                        <a:schemeClr val="tx1"/>
                      </a:solidFill>
                      <a:prstDash val="solid"/>
                      <a:round/>
                      <a:headEnd type="none" w="med" len="med"/>
                      <a:tailEnd type="none" w="med" len="med"/>
                    </a:lnB>
                    <a:noFill/>
                  </a:tcPr>
                </a:tc>
                <a:tc>
                  <a:txBody>
                    <a:bodyPr/>
                    <a:lstStyle/>
                    <a:p>
                      <a:pPr algn="ctr"/>
                      <a:r>
                        <a:rPr lang="nl-NL" sz="2800" b="0" dirty="0">
                          <a:latin typeface="Calibri" panose="020F0502020204030204" pitchFamily="34" charset="0"/>
                        </a:rPr>
                        <a:t>penalty</a:t>
                      </a:r>
                      <a:endParaRPr lang="en-GB" sz="2800" b="0" dirty="0">
                        <a:latin typeface="Calibri" panose="020F0502020204030204" pitchFamily="34" charset="0"/>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6" name="Content Placeholder 2"/>
          <p:cNvSpPr>
            <a:spLocks noGrp="1"/>
          </p:cNvSpPr>
          <p:nvPr>
            <p:ph idx="1"/>
          </p:nvPr>
        </p:nvSpPr>
        <p:spPr>
          <a:xfrm>
            <a:off x="806896" y="5733256"/>
            <a:ext cx="3261048" cy="576064"/>
          </a:xfrm>
        </p:spPr>
        <p:txBody>
          <a:bodyPr>
            <a:normAutofit/>
          </a:bodyPr>
          <a:lstStyle/>
          <a:p>
            <a:pPr marL="0" indent="0">
              <a:buNone/>
            </a:pPr>
            <a:r>
              <a:rPr lang="en-GB" sz="2800" i="1" dirty="0">
                <a:latin typeface="Calibri" panose="020F0502020204030204" pitchFamily="34" charset="0"/>
              </a:rPr>
              <a:t>(rule of thumb only)</a:t>
            </a:r>
          </a:p>
        </p:txBody>
      </p:sp>
    </p:spTree>
    <p:extLst>
      <p:ext uri="{BB962C8B-B14F-4D97-AF65-F5344CB8AC3E}">
        <p14:creationId xmlns:p14="http://schemas.microsoft.com/office/powerpoint/2010/main" val="5238744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Change of possession: triggers</a:t>
            </a:r>
          </a:p>
        </p:txBody>
      </p:sp>
      <p:sp>
        <p:nvSpPr>
          <p:cNvPr id="4" name="Rectangle 3"/>
          <p:cNvSpPr/>
          <p:nvPr/>
        </p:nvSpPr>
        <p:spPr>
          <a:xfrm>
            <a:off x="755576" y="1723620"/>
            <a:ext cx="7272808" cy="3682394"/>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marR="0" lvl="0" indent="-4572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0" cap="none" spc="0" normalizeH="0" baseline="0" noProof="0" dirty="0">
                <a:ln>
                  <a:noFill/>
                </a:ln>
                <a:solidFill>
                  <a:sysClr val="windowText" lastClr="000000"/>
                </a:solidFill>
                <a:effectLst/>
                <a:uLnTx/>
                <a:uFillTx/>
                <a:latin typeface="Calibri" panose="020F0502020204030204" pitchFamily="34" charset="0"/>
              </a:rPr>
              <a:t>6th touch</a:t>
            </a:r>
          </a:p>
          <a:p>
            <a:pPr marL="457200" marR="0" lvl="0" indent="-4572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0" cap="none" spc="0" normalizeH="0" baseline="0" noProof="0" dirty="0">
                <a:ln>
                  <a:noFill/>
                </a:ln>
                <a:solidFill>
                  <a:sysClr val="windowText" lastClr="000000"/>
                </a:solidFill>
                <a:effectLst/>
                <a:uLnTx/>
                <a:uFillTx/>
                <a:latin typeface="Calibri" panose="020F0502020204030204" pitchFamily="34" charset="0"/>
              </a:rPr>
              <a:t>out of play</a:t>
            </a:r>
          </a:p>
          <a:p>
            <a:pPr marL="457200" marR="0" lvl="0" indent="-4572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0" cap="none" spc="0" normalizeH="0" baseline="0" noProof="0" dirty="0">
                <a:ln>
                  <a:noFill/>
                </a:ln>
                <a:solidFill>
                  <a:sysClr val="windowText" lastClr="000000"/>
                </a:solidFill>
                <a:effectLst/>
                <a:uLnTx/>
                <a:uFillTx/>
                <a:latin typeface="Calibri" panose="020F0502020204030204" pitchFamily="34" charset="0"/>
              </a:rPr>
              <a:t>ball to ground</a:t>
            </a:r>
          </a:p>
          <a:p>
            <a:pPr marL="457200" marR="0" lvl="0" indent="-4572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0" cap="none" spc="0" normalizeH="0" baseline="0" noProof="0" dirty="0">
                <a:ln>
                  <a:noFill/>
                </a:ln>
                <a:solidFill>
                  <a:sysClr val="windowText" lastClr="000000"/>
                </a:solidFill>
                <a:effectLst/>
                <a:uLnTx/>
                <a:uFillTx/>
                <a:latin typeface="Calibri" panose="020F0502020204030204" pitchFamily="34" charset="0"/>
              </a:rPr>
              <a:t>incorrect </a:t>
            </a:r>
            <a:r>
              <a:rPr kumimoji="0" lang="en-GB" sz="2800" b="0" i="0" u="none" strike="noStrike" kern="0" cap="none" spc="0" normalizeH="0" baseline="0" noProof="0" dirty="0" err="1">
                <a:ln>
                  <a:noFill/>
                </a:ln>
                <a:solidFill>
                  <a:sysClr val="windowText" lastClr="000000"/>
                </a:solidFill>
                <a:effectLst/>
                <a:uLnTx/>
                <a:uFillTx/>
                <a:latin typeface="Calibri" panose="020F0502020204030204" pitchFamily="34" charset="0"/>
              </a:rPr>
              <a:t>rollball</a:t>
            </a:r>
            <a:endParaRPr kumimoji="0" lang="en-GB" sz="2800" b="0" i="0" u="none" strike="noStrike" kern="0" cap="none" spc="0" normalizeH="0" baseline="0" noProof="0" dirty="0">
              <a:ln>
                <a:noFill/>
              </a:ln>
              <a:solidFill>
                <a:sysClr val="windowText" lastClr="000000"/>
              </a:solidFill>
              <a:effectLst/>
              <a:uLnTx/>
              <a:uFillTx/>
              <a:latin typeface="Calibri" panose="020F0502020204030204" pitchFamily="34" charset="0"/>
            </a:endParaRPr>
          </a:p>
          <a:p>
            <a:pPr marL="457200" marR="0" lvl="0" indent="-4572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0" cap="none" spc="0" normalizeH="0" baseline="0" noProof="0" dirty="0">
                <a:ln>
                  <a:noFill/>
                </a:ln>
                <a:solidFill>
                  <a:sysClr val="windowText" lastClr="000000"/>
                </a:solidFill>
                <a:effectLst/>
                <a:uLnTx/>
                <a:uFillTx/>
                <a:latin typeface="Calibri" panose="020F0502020204030204" pitchFamily="34" charset="0"/>
              </a:rPr>
              <a:t>incorrect tap</a:t>
            </a:r>
          </a:p>
          <a:p>
            <a:pPr marL="457200" marR="0" lvl="0" indent="-4572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0" cap="none" spc="0" normalizeH="0" baseline="0" noProof="0" dirty="0">
                <a:ln>
                  <a:noFill/>
                </a:ln>
                <a:solidFill>
                  <a:sysClr val="windowText" lastClr="000000"/>
                </a:solidFill>
                <a:effectLst/>
                <a:uLnTx/>
                <a:uFillTx/>
                <a:latin typeface="Calibri" panose="020F0502020204030204" pitchFamily="34" charset="0"/>
              </a:rPr>
              <a:t>half caught</a:t>
            </a:r>
          </a:p>
          <a:p>
            <a:pPr marL="457200" marR="0" lvl="0" indent="-4572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0" cap="none" spc="0" normalizeH="0" baseline="0" noProof="0" dirty="0">
                <a:ln>
                  <a:noFill/>
                </a:ln>
                <a:solidFill>
                  <a:sysClr val="windowText" lastClr="000000"/>
                </a:solidFill>
                <a:effectLst/>
                <a:uLnTx/>
                <a:uFillTx/>
                <a:latin typeface="Calibri" panose="020F0502020204030204" pitchFamily="34" charset="0"/>
              </a:rPr>
              <a:t>half places the ball on or over the score line</a:t>
            </a:r>
          </a:p>
        </p:txBody>
      </p:sp>
    </p:spTree>
    <p:extLst>
      <p:ext uri="{BB962C8B-B14F-4D97-AF65-F5344CB8AC3E}">
        <p14:creationId xmlns:p14="http://schemas.microsoft.com/office/powerpoint/2010/main" val="6360114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Change of possession: what’s next?</a:t>
            </a:r>
          </a:p>
        </p:txBody>
      </p:sp>
      <p:graphicFrame>
        <p:nvGraphicFramePr>
          <p:cNvPr id="4" name="Table 3"/>
          <p:cNvGraphicFramePr>
            <a:graphicFrameLocks noGrp="1"/>
          </p:cNvGraphicFramePr>
          <p:nvPr>
            <p:extLst/>
          </p:nvPr>
        </p:nvGraphicFramePr>
        <p:xfrm>
          <a:off x="683568" y="1663228"/>
          <a:ext cx="7812000" cy="4176000"/>
        </p:xfrm>
        <a:graphic>
          <a:graphicData uri="http://schemas.openxmlformats.org/drawingml/2006/table">
            <a:tbl>
              <a:tblPr firstRow="1" bandRow="1">
                <a:tableStyleId>{5C22544A-7EE6-4342-B048-85BDC9FD1C3A}</a:tableStyleId>
              </a:tblPr>
              <a:tblGrid>
                <a:gridCol w="3600000">
                  <a:extLst>
                    <a:ext uri="{9D8B030D-6E8A-4147-A177-3AD203B41FA5}">
                      <a16:colId xmlns:a16="http://schemas.microsoft.com/office/drawing/2014/main" val="20000"/>
                    </a:ext>
                  </a:extLst>
                </a:gridCol>
                <a:gridCol w="612000">
                  <a:extLst>
                    <a:ext uri="{9D8B030D-6E8A-4147-A177-3AD203B41FA5}">
                      <a16:colId xmlns:a16="http://schemas.microsoft.com/office/drawing/2014/main" val="20001"/>
                    </a:ext>
                  </a:extLst>
                </a:gridCol>
                <a:gridCol w="3600000">
                  <a:extLst>
                    <a:ext uri="{9D8B030D-6E8A-4147-A177-3AD203B41FA5}">
                      <a16:colId xmlns:a16="http://schemas.microsoft.com/office/drawing/2014/main" val="20002"/>
                    </a:ext>
                  </a:extLst>
                </a:gridCol>
              </a:tblGrid>
              <a:tr h="936000">
                <a:tc>
                  <a:txBody>
                    <a:bodyPr/>
                    <a:lstStyle/>
                    <a:p>
                      <a:pPr algn="ctr"/>
                      <a:r>
                        <a:rPr lang="en-GB" sz="2800" b="0" noProof="0" dirty="0">
                          <a:latin typeface="Calibri" panose="020F0502020204030204" pitchFamily="34" charset="0"/>
                        </a:rPr>
                        <a:t>for</a:t>
                      </a:r>
                      <a:r>
                        <a:rPr lang="nl-NL" sz="2800" b="0" dirty="0">
                          <a:latin typeface="Calibri" panose="020F0502020204030204" pitchFamily="34" charset="0"/>
                        </a:rPr>
                        <a:t> </a:t>
                      </a:r>
                      <a:r>
                        <a:rPr lang="en-GB" sz="2800" b="0" noProof="0" dirty="0">
                          <a:latin typeface="Calibri" panose="020F0502020204030204" pitchFamily="34" charset="0"/>
                        </a:rPr>
                        <a:t>players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B305B"/>
                    </a:solidFill>
                  </a:tcPr>
                </a:tc>
                <a:tc>
                  <a:txBody>
                    <a:bodyPr/>
                    <a:lstStyle/>
                    <a:p>
                      <a:pPr algn="ctr"/>
                      <a:endParaRPr lang="en-GB" sz="2800" b="0" dirty="0">
                        <a:latin typeface="Calibri" panose="020F0502020204030204" pitchFamily="34"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GB" sz="2800" b="0" noProof="0" dirty="0">
                          <a:latin typeface="Calibri" panose="020F0502020204030204" pitchFamily="34" charset="0"/>
                        </a:rPr>
                        <a:t>for</a:t>
                      </a:r>
                      <a:r>
                        <a:rPr lang="nl-NL" sz="2800" b="0" dirty="0">
                          <a:latin typeface="Calibri" panose="020F0502020204030204" pitchFamily="34" charset="0"/>
                        </a:rPr>
                        <a:t> referees</a:t>
                      </a:r>
                      <a:endParaRPr lang="en-GB" sz="2800" b="0" dirty="0">
                        <a:latin typeface="Calibri" panose="020F0502020204030204" pitchFamily="34"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B305B"/>
                    </a:solidFill>
                  </a:tcPr>
                </a:tc>
                <a:extLst>
                  <a:ext uri="{0D108BD9-81ED-4DB2-BD59-A6C34878D82A}">
                    <a16:rowId xmlns:a16="http://schemas.microsoft.com/office/drawing/2014/main" val="10000"/>
                  </a:ext>
                </a:extLst>
              </a:tr>
              <a:tr h="1080000">
                <a:tc>
                  <a:txBody>
                    <a:bodyPr/>
                    <a:lstStyle/>
                    <a:p>
                      <a:pPr marL="457200" indent="-457200" algn="l">
                        <a:buFont typeface="Arial" panose="020B0604020202020204" pitchFamily="34" charset="0"/>
                        <a:buChar char="•"/>
                      </a:pPr>
                      <a:r>
                        <a:rPr lang="en-GB" sz="2800" b="0" noProof="0" dirty="0">
                          <a:solidFill>
                            <a:schemeClr val="tx1"/>
                          </a:solidFill>
                          <a:latin typeface="Calibri" panose="020F0502020204030204" pitchFamily="34" charset="0"/>
                        </a:rPr>
                        <a:t>rollball…</a:t>
                      </a:r>
                    </a:p>
                    <a:p>
                      <a:pPr algn="l"/>
                      <a:r>
                        <a:rPr lang="en-GB" sz="2800" b="0" noProof="0" dirty="0">
                          <a:solidFill>
                            <a:schemeClr val="tx1"/>
                          </a:solidFill>
                          <a:latin typeface="Calibri" panose="020F0502020204030204" pitchFamily="34" charset="0"/>
                        </a:rPr>
                        <a:t>              …on</a:t>
                      </a:r>
                      <a:r>
                        <a:rPr lang="en-GB" sz="2800" b="0" baseline="0" noProof="0" dirty="0">
                          <a:solidFill>
                            <a:schemeClr val="tx1"/>
                          </a:solidFill>
                          <a:latin typeface="Calibri" panose="020F0502020204030204" pitchFamily="34" charset="0"/>
                        </a:rPr>
                        <a:t> the </a:t>
                      </a:r>
                      <a:r>
                        <a:rPr lang="nl-NL" sz="2800" b="0" baseline="0" dirty="0">
                          <a:solidFill>
                            <a:schemeClr val="tx1"/>
                          </a:solidFill>
                          <a:latin typeface="Calibri" panose="020F0502020204030204" pitchFamily="34" charset="0"/>
                        </a:rPr>
                        <a:t>mark</a:t>
                      </a:r>
                      <a:endParaRPr lang="en-GB" sz="2800" b="0" dirty="0">
                        <a:solidFill>
                          <a:schemeClr val="tx1"/>
                        </a:solidFill>
                        <a:latin typeface="Calibri" panose="020F0502020204030204" pitchFamily="34" charset="0"/>
                      </a:endParaRPr>
                    </a:p>
                  </a:txBody>
                  <a:tcPr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l"/>
                      <a:endParaRPr lang="en-GB" sz="2800" b="0" dirty="0">
                        <a:solidFill>
                          <a:schemeClr val="tx1"/>
                        </a:solidFill>
                        <a:latin typeface="Calibri" panose="020F0502020204030204" pitchFamily="34" charset="0"/>
                      </a:endParaRPr>
                    </a:p>
                  </a:txBody>
                  <a:tcPr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l"/>
                      <a:r>
                        <a:rPr lang="en-GB" sz="2800" b="0" i="1" noProof="0" dirty="0">
                          <a:solidFill>
                            <a:schemeClr val="tx1"/>
                          </a:solidFill>
                          <a:latin typeface="Calibri" panose="020F0502020204030204" pitchFamily="34" charset="0"/>
                        </a:rPr>
                        <a:t>where</a:t>
                      </a:r>
                      <a:r>
                        <a:rPr lang="en-GB" sz="2800" b="0" i="1" baseline="0" noProof="0" dirty="0">
                          <a:solidFill>
                            <a:schemeClr val="tx1"/>
                          </a:solidFill>
                          <a:latin typeface="Calibri" panose="020F0502020204030204" pitchFamily="34" charset="0"/>
                        </a:rPr>
                        <a:t> is the </a:t>
                      </a:r>
                      <a:r>
                        <a:rPr lang="nl-NL" sz="2800" b="0" i="1" baseline="0" dirty="0">
                          <a:solidFill>
                            <a:schemeClr val="tx1"/>
                          </a:solidFill>
                          <a:latin typeface="Calibri" panose="020F0502020204030204" pitchFamily="34" charset="0"/>
                        </a:rPr>
                        <a:t>mark?</a:t>
                      </a:r>
                      <a:endParaRPr lang="en-GB" sz="2800" b="0" i="1" dirty="0">
                        <a:solidFill>
                          <a:schemeClr val="tx1"/>
                        </a:solidFill>
                        <a:latin typeface="Calibri" panose="020F0502020204030204" pitchFamily="34" charset="0"/>
                      </a:endParaRPr>
                    </a:p>
                  </a:txBody>
                  <a:tcPr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080000">
                <a:tc>
                  <a:txBody>
                    <a:bodyPr/>
                    <a:lstStyle/>
                    <a:p>
                      <a:pPr marL="457200" indent="-457200" algn="l">
                        <a:buFont typeface="Arial" panose="020B0604020202020204" pitchFamily="34" charset="0"/>
                        <a:buChar char="•"/>
                      </a:pPr>
                      <a:r>
                        <a:rPr lang="en-GB" sz="2800" b="0" noProof="0" dirty="0">
                          <a:solidFill>
                            <a:schemeClr val="tx1"/>
                          </a:solidFill>
                          <a:latin typeface="Calibri" panose="020F0502020204030204" pitchFamily="34" charset="0"/>
                        </a:rPr>
                        <a:t>touch count restar</a:t>
                      </a:r>
                      <a:r>
                        <a:rPr lang="nl-NL" sz="2800" b="0" dirty="0">
                          <a:solidFill>
                            <a:schemeClr val="tx1"/>
                          </a:solidFill>
                          <a:latin typeface="Calibri" panose="020F0502020204030204" pitchFamily="34" charset="0"/>
                        </a:rPr>
                        <a:t>ts</a:t>
                      </a:r>
                      <a:endParaRPr lang="en-GB" sz="2800" b="0" dirty="0">
                        <a:solidFill>
                          <a:schemeClr val="tx1"/>
                        </a:solidFill>
                        <a:latin typeface="Calibri" panose="020F050202020403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endParaRPr lang="en-GB" sz="2800" b="0" dirty="0">
                        <a:solidFill>
                          <a:schemeClr val="tx1"/>
                        </a:solidFill>
                        <a:latin typeface="Calibri" panose="020F050202020403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en-GB" sz="2800" b="0" i="1" noProof="0" dirty="0">
                          <a:solidFill>
                            <a:schemeClr val="tx1"/>
                          </a:solidFill>
                          <a:latin typeface="Calibri" panose="020F0502020204030204" pitchFamily="34" charset="0"/>
                        </a:rPr>
                        <a:t>how many </a:t>
                      </a:r>
                      <a:r>
                        <a:rPr lang="nl-NL" sz="2800" b="0" i="1" dirty="0">
                          <a:solidFill>
                            <a:schemeClr val="tx1"/>
                          </a:solidFill>
                          <a:latin typeface="Calibri" panose="020F0502020204030204" pitchFamily="34" charset="0"/>
                        </a:rPr>
                        <a:t>touches?</a:t>
                      </a:r>
                      <a:endParaRPr lang="en-GB" sz="2800" b="0" i="1" dirty="0">
                        <a:solidFill>
                          <a:schemeClr val="tx1"/>
                        </a:solidFill>
                        <a:latin typeface="Calibri" panose="020F050202020403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080000">
                <a:tc>
                  <a:txBody>
                    <a:bodyPr/>
                    <a:lstStyle/>
                    <a:p>
                      <a:pPr marL="457200" indent="-457200" algn="l">
                        <a:buFont typeface="Arial" panose="020B0604020202020204" pitchFamily="34" charset="0"/>
                        <a:buChar char="•"/>
                      </a:pPr>
                      <a:r>
                        <a:rPr lang="en-GB" sz="2800" b="0" noProof="0" dirty="0">
                          <a:solidFill>
                            <a:schemeClr val="tx1"/>
                          </a:solidFill>
                          <a:latin typeface="Calibri" panose="020F0502020204030204" pitchFamily="34" charset="0"/>
                        </a:rPr>
                        <a:t>defence</a:t>
                      </a:r>
                      <a:r>
                        <a:rPr lang="nl-NL" sz="2800" b="0" dirty="0">
                          <a:solidFill>
                            <a:schemeClr val="tx1"/>
                          </a:solidFill>
                          <a:latin typeface="Calibri" panose="020F0502020204030204" pitchFamily="34" charset="0"/>
                        </a:rPr>
                        <a:t> </a:t>
                      </a:r>
                      <a:r>
                        <a:rPr lang="en-GB" sz="2800" b="0" noProof="0" dirty="0">
                          <a:solidFill>
                            <a:schemeClr val="tx1"/>
                          </a:solidFill>
                          <a:latin typeface="Calibri" panose="020F0502020204030204" pitchFamily="34" charset="0"/>
                        </a:rPr>
                        <a:t>gets</a:t>
                      </a:r>
                      <a:r>
                        <a:rPr lang="nl-NL" sz="2800" b="0" dirty="0">
                          <a:solidFill>
                            <a:schemeClr val="tx1"/>
                          </a:solidFill>
                          <a:latin typeface="Calibri" panose="020F0502020204030204" pitchFamily="34" charset="0"/>
                        </a:rPr>
                        <a:t> </a:t>
                      </a:r>
                      <a:r>
                        <a:rPr lang="en-GB" sz="2800" b="0" noProof="0" dirty="0">
                          <a:solidFill>
                            <a:schemeClr val="tx1"/>
                          </a:solidFill>
                          <a:latin typeface="Calibri" panose="020F0502020204030204" pitchFamily="34" charset="0"/>
                        </a:rPr>
                        <a:t>onside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endParaRPr lang="en-GB" sz="2800" b="0" dirty="0">
                        <a:solidFill>
                          <a:schemeClr val="tx1"/>
                        </a:solidFill>
                        <a:latin typeface="Calibri" panose="020F050202020403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en-GB" sz="2800" b="0" i="1" noProof="0" dirty="0">
                          <a:solidFill>
                            <a:schemeClr val="tx1"/>
                          </a:solidFill>
                          <a:latin typeface="Calibri" panose="020F0502020204030204" pitchFamily="34" charset="0"/>
                        </a:rPr>
                        <a:t>how</a:t>
                      </a:r>
                      <a:r>
                        <a:rPr lang="nl-NL" sz="2800" b="0" i="1" dirty="0">
                          <a:solidFill>
                            <a:schemeClr val="tx1"/>
                          </a:solidFill>
                          <a:latin typeface="Calibri" panose="020F0502020204030204" pitchFamily="34" charset="0"/>
                        </a:rPr>
                        <a:t> far?</a:t>
                      </a:r>
                    </a:p>
                    <a:p>
                      <a:pPr algn="l"/>
                      <a:r>
                        <a:rPr lang="en-GB" sz="2800" b="0" i="1" noProof="0" dirty="0">
                          <a:solidFill>
                            <a:schemeClr val="tx1"/>
                          </a:solidFill>
                          <a:latin typeface="Calibri" panose="020F0502020204030204" pitchFamily="34" charset="0"/>
                        </a:rPr>
                        <a:t>where</a:t>
                      </a:r>
                      <a:r>
                        <a:rPr lang="nl-NL" sz="2800" b="0" i="1" dirty="0">
                          <a:solidFill>
                            <a:schemeClr val="tx1"/>
                          </a:solidFill>
                          <a:latin typeface="Calibri" panose="020F0502020204030204" pitchFamily="34" charset="0"/>
                        </a:rPr>
                        <a:t> is the referee?</a:t>
                      </a:r>
                      <a:endParaRPr lang="en-GB" sz="2800" b="0" i="1" dirty="0">
                        <a:solidFill>
                          <a:schemeClr val="tx1"/>
                        </a:solidFill>
                        <a:latin typeface="Calibri" panose="020F050202020403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7584668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0"/>
          <p:cNvGrpSpPr>
            <a:grpSpLocks/>
          </p:cNvGrpSpPr>
          <p:nvPr/>
        </p:nvGrpSpPr>
        <p:grpSpPr bwMode="auto">
          <a:xfrm>
            <a:off x="179388" y="1557338"/>
            <a:ext cx="4321175" cy="1655762"/>
            <a:chOff x="113" y="981"/>
            <a:chExt cx="2722" cy="1043"/>
          </a:xfrm>
        </p:grpSpPr>
        <p:sp>
          <p:nvSpPr>
            <p:cNvPr id="3" name="Text Box 3"/>
            <p:cNvSpPr txBox="1">
              <a:spLocks noChangeArrowheads="1"/>
            </p:cNvSpPr>
            <p:nvPr/>
          </p:nvSpPr>
          <p:spPr bwMode="auto">
            <a:xfrm>
              <a:off x="930" y="1071"/>
              <a:ext cx="1905" cy="826"/>
            </a:xfrm>
            <a:prstGeom prst="rect">
              <a:avLst/>
            </a:prstGeom>
            <a:no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1. The touch is made by either the defending player or the player in possession.</a:t>
              </a:r>
            </a:p>
          </p:txBody>
        </p:sp>
        <p:grpSp>
          <p:nvGrpSpPr>
            <p:cNvPr id="4" name="Group 18"/>
            <p:cNvGrpSpPr>
              <a:grpSpLocks noChangeAspect="1"/>
            </p:cNvGrpSpPr>
            <p:nvPr/>
          </p:nvGrpSpPr>
          <p:grpSpPr bwMode="auto">
            <a:xfrm>
              <a:off x="113" y="981"/>
              <a:ext cx="809" cy="1043"/>
              <a:chOff x="113" y="981"/>
              <a:chExt cx="809" cy="1043"/>
            </a:xfrm>
          </p:grpSpPr>
          <p:sp>
            <p:nvSpPr>
              <p:cNvPr id="21532" name="AutoShape 17"/>
              <p:cNvSpPr>
                <a:spLocks noChangeAspect="1" noChangeArrowheads="1" noTextEdit="1"/>
              </p:cNvSpPr>
              <p:nvPr/>
            </p:nvSpPr>
            <p:spPr bwMode="auto">
              <a:xfrm>
                <a:off x="113" y="981"/>
                <a:ext cx="809" cy="1043"/>
              </a:xfrm>
              <a:prstGeom prst="rect">
                <a:avLst/>
              </a:prstGeom>
              <a:no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solidFill>
                    <a:sysClr val="windowText" lastClr="000000"/>
                  </a:solidFill>
                  <a:effectLst/>
                  <a:uLnTx/>
                  <a:uFillTx/>
                </a:endParaRPr>
              </a:p>
            </p:txBody>
          </p:sp>
          <p:pic>
            <p:nvPicPr>
              <p:cNvPr id="21533" name="Picture 19"/>
              <p:cNvPicPr>
                <a:picLocks noChangeAspect="1" noChangeArrowheads="1"/>
              </p:cNvPicPr>
              <p:nvPr/>
            </p:nvPicPr>
            <p:blipFill>
              <a:blip r:embed="rId2" cstate="print"/>
              <a:srcRect/>
              <a:stretch>
                <a:fillRect/>
              </a:stretch>
            </p:blipFill>
            <p:spPr bwMode="auto">
              <a:xfrm>
                <a:off x="113" y="981"/>
                <a:ext cx="809" cy="1042"/>
              </a:xfrm>
              <a:prstGeom prst="rect">
                <a:avLst/>
              </a:prstGeom>
              <a:noFill/>
              <a:ln w="9525">
                <a:noFill/>
                <a:miter lim="800000"/>
                <a:headEnd/>
                <a:tailEnd/>
              </a:ln>
            </p:spPr>
          </p:pic>
        </p:grpSp>
      </p:grpSp>
      <p:grpSp>
        <p:nvGrpSpPr>
          <p:cNvPr id="6" name="Group 33"/>
          <p:cNvGrpSpPr>
            <a:grpSpLocks/>
          </p:cNvGrpSpPr>
          <p:nvPr/>
        </p:nvGrpSpPr>
        <p:grpSpPr bwMode="auto">
          <a:xfrm>
            <a:off x="4572000" y="1628775"/>
            <a:ext cx="4572000" cy="1584325"/>
            <a:chOff x="2880" y="1026"/>
            <a:chExt cx="2880" cy="998"/>
          </a:xfrm>
        </p:grpSpPr>
        <p:sp>
          <p:nvSpPr>
            <p:cNvPr id="21510" name="Text Box 6"/>
            <p:cNvSpPr txBox="1">
              <a:spLocks noChangeArrowheads="1"/>
            </p:cNvSpPr>
            <p:nvPr/>
          </p:nvSpPr>
          <p:spPr bwMode="auto">
            <a:xfrm>
              <a:off x="3628" y="1389"/>
              <a:ext cx="2132" cy="250"/>
            </a:xfrm>
            <a:prstGeom prst="rect">
              <a:avLst/>
            </a:prstGeom>
            <a:no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2. Return to the mark</a:t>
              </a:r>
            </a:p>
          </p:txBody>
        </p:sp>
        <p:grpSp>
          <p:nvGrpSpPr>
            <p:cNvPr id="7" name="Group 22"/>
            <p:cNvGrpSpPr>
              <a:grpSpLocks noChangeAspect="1"/>
            </p:cNvGrpSpPr>
            <p:nvPr/>
          </p:nvGrpSpPr>
          <p:grpSpPr bwMode="auto">
            <a:xfrm>
              <a:off x="2880" y="1026"/>
              <a:ext cx="726" cy="998"/>
              <a:chOff x="2880" y="1026"/>
              <a:chExt cx="726" cy="998"/>
            </a:xfrm>
          </p:grpSpPr>
          <p:sp>
            <p:nvSpPr>
              <p:cNvPr id="21528" name="AutoShape 21"/>
              <p:cNvSpPr>
                <a:spLocks noChangeAspect="1" noChangeArrowheads="1" noTextEdit="1"/>
              </p:cNvSpPr>
              <p:nvPr/>
            </p:nvSpPr>
            <p:spPr bwMode="auto">
              <a:xfrm>
                <a:off x="2880" y="1026"/>
                <a:ext cx="726" cy="998"/>
              </a:xfrm>
              <a:prstGeom prst="rect">
                <a:avLst/>
              </a:prstGeom>
              <a:no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solidFill>
                    <a:sysClr val="windowText" lastClr="000000"/>
                  </a:solidFill>
                  <a:effectLst/>
                  <a:uLnTx/>
                  <a:uFillTx/>
                </a:endParaRPr>
              </a:p>
            </p:txBody>
          </p:sp>
          <p:pic>
            <p:nvPicPr>
              <p:cNvPr id="21529" name="Picture 23"/>
              <p:cNvPicPr>
                <a:picLocks noChangeAspect="1" noChangeArrowheads="1"/>
              </p:cNvPicPr>
              <p:nvPr/>
            </p:nvPicPr>
            <p:blipFill>
              <a:blip r:embed="rId3" cstate="print"/>
              <a:srcRect/>
              <a:stretch>
                <a:fillRect/>
              </a:stretch>
            </p:blipFill>
            <p:spPr bwMode="auto">
              <a:xfrm>
                <a:off x="2880" y="1026"/>
                <a:ext cx="726" cy="998"/>
              </a:xfrm>
              <a:prstGeom prst="rect">
                <a:avLst/>
              </a:prstGeom>
              <a:noFill/>
              <a:ln w="9525">
                <a:noFill/>
                <a:miter lim="800000"/>
                <a:headEnd/>
                <a:tailEnd/>
              </a:ln>
            </p:spPr>
          </p:pic>
        </p:grpSp>
      </p:grpSp>
      <p:grpSp>
        <p:nvGrpSpPr>
          <p:cNvPr id="8" name="Group 34"/>
          <p:cNvGrpSpPr>
            <a:grpSpLocks/>
          </p:cNvGrpSpPr>
          <p:nvPr/>
        </p:nvGrpSpPr>
        <p:grpSpPr bwMode="auto">
          <a:xfrm>
            <a:off x="179388" y="3573463"/>
            <a:ext cx="4248150" cy="1584325"/>
            <a:chOff x="113" y="2251"/>
            <a:chExt cx="2676" cy="998"/>
          </a:xfrm>
        </p:grpSpPr>
        <p:sp>
          <p:nvSpPr>
            <p:cNvPr id="21511" name="Text Box 7"/>
            <p:cNvSpPr txBox="1">
              <a:spLocks noChangeArrowheads="1"/>
            </p:cNvSpPr>
            <p:nvPr/>
          </p:nvSpPr>
          <p:spPr bwMode="auto">
            <a:xfrm>
              <a:off x="1020" y="2341"/>
              <a:ext cx="1769" cy="826"/>
            </a:xfrm>
            <a:prstGeom prst="rect">
              <a:avLst/>
            </a:prstGeom>
            <a:no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3. Perform the rollball without delay.  You must face the scoreline square on.</a:t>
              </a:r>
            </a:p>
          </p:txBody>
        </p:sp>
        <p:grpSp>
          <p:nvGrpSpPr>
            <p:cNvPr id="9" name="Group 25"/>
            <p:cNvGrpSpPr>
              <a:grpSpLocks noChangeAspect="1"/>
            </p:cNvGrpSpPr>
            <p:nvPr/>
          </p:nvGrpSpPr>
          <p:grpSpPr bwMode="auto">
            <a:xfrm>
              <a:off x="113" y="2251"/>
              <a:ext cx="816" cy="998"/>
              <a:chOff x="113" y="2251"/>
              <a:chExt cx="816" cy="998"/>
            </a:xfrm>
          </p:grpSpPr>
          <p:sp>
            <p:nvSpPr>
              <p:cNvPr id="21524" name="AutoShape 24"/>
              <p:cNvSpPr>
                <a:spLocks noChangeAspect="1" noChangeArrowheads="1" noTextEdit="1"/>
              </p:cNvSpPr>
              <p:nvPr/>
            </p:nvSpPr>
            <p:spPr bwMode="auto">
              <a:xfrm>
                <a:off x="113" y="2251"/>
                <a:ext cx="816" cy="998"/>
              </a:xfrm>
              <a:prstGeom prst="rect">
                <a:avLst/>
              </a:prstGeom>
              <a:no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solidFill>
                    <a:sysClr val="windowText" lastClr="000000"/>
                  </a:solidFill>
                  <a:effectLst/>
                  <a:uLnTx/>
                  <a:uFillTx/>
                </a:endParaRPr>
              </a:p>
            </p:txBody>
          </p:sp>
          <p:pic>
            <p:nvPicPr>
              <p:cNvPr id="21525" name="Picture 26"/>
              <p:cNvPicPr>
                <a:picLocks noChangeAspect="1" noChangeArrowheads="1"/>
              </p:cNvPicPr>
              <p:nvPr/>
            </p:nvPicPr>
            <p:blipFill>
              <a:blip r:embed="rId4" cstate="print"/>
              <a:srcRect/>
              <a:stretch>
                <a:fillRect/>
              </a:stretch>
            </p:blipFill>
            <p:spPr bwMode="auto">
              <a:xfrm>
                <a:off x="113" y="2251"/>
                <a:ext cx="816" cy="997"/>
              </a:xfrm>
              <a:prstGeom prst="rect">
                <a:avLst/>
              </a:prstGeom>
              <a:noFill/>
              <a:ln w="9525">
                <a:noFill/>
                <a:miter lim="800000"/>
                <a:headEnd/>
                <a:tailEnd/>
              </a:ln>
            </p:spPr>
          </p:pic>
        </p:grpSp>
      </p:grpSp>
      <p:grpSp>
        <p:nvGrpSpPr>
          <p:cNvPr id="10" name="Group 35"/>
          <p:cNvGrpSpPr>
            <a:grpSpLocks/>
          </p:cNvGrpSpPr>
          <p:nvPr/>
        </p:nvGrpSpPr>
        <p:grpSpPr bwMode="auto">
          <a:xfrm>
            <a:off x="4572000" y="3573463"/>
            <a:ext cx="4572000" cy="1584325"/>
            <a:chOff x="2880" y="2251"/>
            <a:chExt cx="2880" cy="998"/>
          </a:xfrm>
        </p:grpSpPr>
        <p:sp>
          <p:nvSpPr>
            <p:cNvPr id="21520" name="Text Box 16"/>
            <p:cNvSpPr txBox="1">
              <a:spLocks noChangeArrowheads="1"/>
            </p:cNvSpPr>
            <p:nvPr/>
          </p:nvSpPr>
          <p:spPr bwMode="auto">
            <a:xfrm>
              <a:off x="3628" y="2341"/>
              <a:ext cx="2132" cy="826"/>
            </a:xfrm>
            <a:prstGeom prst="rect">
              <a:avLst/>
            </a:prstGeom>
            <a:no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4. Roll the ball back no more than 1 metre.  This player cannot pick the ball up.</a:t>
              </a:r>
            </a:p>
          </p:txBody>
        </p:sp>
        <p:grpSp>
          <p:nvGrpSpPr>
            <p:cNvPr id="11" name="Group 28"/>
            <p:cNvGrpSpPr>
              <a:grpSpLocks noChangeAspect="1"/>
            </p:cNvGrpSpPr>
            <p:nvPr/>
          </p:nvGrpSpPr>
          <p:grpSpPr bwMode="auto">
            <a:xfrm>
              <a:off x="2880" y="2251"/>
              <a:ext cx="726" cy="998"/>
              <a:chOff x="2880" y="2251"/>
              <a:chExt cx="726" cy="998"/>
            </a:xfrm>
          </p:grpSpPr>
          <p:sp>
            <p:nvSpPr>
              <p:cNvPr id="5" name="AutoShape 27"/>
              <p:cNvSpPr>
                <a:spLocks noChangeAspect="1" noChangeArrowheads="1" noTextEdit="1"/>
              </p:cNvSpPr>
              <p:nvPr/>
            </p:nvSpPr>
            <p:spPr bwMode="auto">
              <a:xfrm>
                <a:off x="2880" y="2251"/>
                <a:ext cx="726" cy="998"/>
              </a:xfrm>
              <a:prstGeom prst="rect">
                <a:avLst/>
              </a:prstGeom>
              <a:no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solidFill>
                    <a:sysClr val="windowText" lastClr="000000"/>
                  </a:solidFill>
                  <a:effectLst/>
                  <a:uLnTx/>
                  <a:uFillTx/>
                </a:endParaRPr>
              </a:p>
            </p:txBody>
          </p:sp>
          <p:pic>
            <p:nvPicPr>
              <p:cNvPr id="21521" name="Picture 29"/>
              <p:cNvPicPr>
                <a:picLocks noChangeAspect="1" noChangeArrowheads="1"/>
              </p:cNvPicPr>
              <p:nvPr/>
            </p:nvPicPr>
            <p:blipFill>
              <a:blip r:embed="rId5" cstate="print"/>
              <a:srcRect/>
              <a:stretch>
                <a:fillRect/>
              </a:stretch>
            </p:blipFill>
            <p:spPr bwMode="auto">
              <a:xfrm>
                <a:off x="2880" y="2251"/>
                <a:ext cx="726" cy="999"/>
              </a:xfrm>
              <a:prstGeom prst="rect">
                <a:avLst/>
              </a:prstGeom>
              <a:noFill/>
              <a:ln w="9525">
                <a:noFill/>
                <a:miter lim="800000"/>
                <a:headEnd/>
                <a:tailEnd/>
              </a:ln>
            </p:spPr>
          </p:pic>
        </p:grpSp>
      </p:grpSp>
      <p:grpSp>
        <p:nvGrpSpPr>
          <p:cNvPr id="12" name="Group 36"/>
          <p:cNvGrpSpPr>
            <a:grpSpLocks/>
          </p:cNvGrpSpPr>
          <p:nvPr/>
        </p:nvGrpSpPr>
        <p:grpSpPr bwMode="auto">
          <a:xfrm>
            <a:off x="1763713" y="5229225"/>
            <a:ext cx="6624637" cy="1470025"/>
            <a:chOff x="1111" y="3294"/>
            <a:chExt cx="4173" cy="926"/>
          </a:xfrm>
        </p:grpSpPr>
        <p:sp>
          <p:nvSpPr>
            <p:cNvPr id="21514" name="Text Box 10"/>
            <p:cNvSpPr txBox="1">
              <a:spLocks noChangeArrowheads="1"/>
            </p:cNvSpPr>
            <p:nvPr/>
          </p:nvSpPr>
          <p:spPr bwMode="auto">
            <a:xfrm>
              <a:off x="2109" y="3566"/>
              <a:ext cx="3175" cy="442"/>
            </a:xfrm>
            <a:prstGeom prst="rect">
              <a:avLst/>
            </a:prstGeom>
            <a:no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5. The Half picks up the ball. (S)he cannot delay picking up the ball.</a:t>
              </a:r>
            </a:p>
          </p:txBody>
        </p:sp>
        <p:grpSp>
          <p:nvGrpSpPr>
            <p:cNvPr id="13" name="Group 31"/>
            <p:cNvGrpSpPr>
              <a:grpSpLocks noChangeAspect="1"/>
            </p:cNvGrpSpPr>
            <p:nvPr/>
          </p:nvGrpSpPr>
          <p:grpSpPr bwMode="auto">
            <a:xfrm>
              <a:off x="1111" y="3294"/>
              <a:ext cx="907" cy="926"/>
              <a:chOff x="1111" y="3294"/>
              <a:chExt cx="907" cy="926"/>
            </a:xfrm>
          </p:grpSpPr>
          <p:sp>
            <p:nvSpPr>
              <p:cNvPr id="21516" name="AutoShape 30"/>
              <p:cNvSpPr>
                <a:spLocks noChangeAspect="1" noChangeArrowheads="1" noTextEdit="1"/>
              </p:cNvSpPr>
              <p:nvPr/>
            </p:nvSpPr>
            <p:spPr bwMode="auto">
              <a:xfrm>
                <a:off x="1111" y="3294"/>
                <a:ext cx="907" cy="926"/>
              </a:xfrm>
              <a:prstGeom prst="rect">
                <a:avLst/>
              </a:prstGeom>
              <a:no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solidFill>
                    <a:sysClr val="windowText" lastClr="000000"/>
                  </a:solidFill>
                  <a:effectLst/>
                  <a:uLnTx/>
                  <a:uFillTx/>
                </a:endParaRPr>
              </a:p>
            </p:txBody>
          </p:sp>
          <p:pic>
            <p:nvPicPr>
              <p:cNvPr id="21517" name="Picture 32"/>
              <p:cNvPicPr>
                <a:picLocks noChangeAspect="1" noChangeArrowheads="1"/>
              </p:cNvPicPr>
              <p:nvPr/>
            </p:nvPicPr>
            <p:blipFill>
              <a:blip r:embed="rId6" cstate="print"/>
              <a:srcRect/>
              <a:stretch>
                <a:fillRect/>
              </a:stretch>
            </p:blipFill>
            <p:spPr bwMode="auto">
              <a:xfrm>
                <a:off x="1111" y="3294"/>
                <a:ext cx="907" cy="926"/>
              </a:xfrm>
              <a:prstGeom prst="rect">
                <a:avLst/>
              </a:prstGeom>
              <a:noFill/>
              <a:ln w="9525">
                <a:noFill/>
                <a:miter lim="800000"/>
                <a:headEnd/>
                <a:tailEnd/>
              </a:ln>
            </p:spPr>
          </p:pic>
        </p:grpSp>
      </p:grpSp>
      <p:sp>
        <p:nvSpPr>
          <p:cNvPr id="28" name="Title 1"/>
          <p:cNvSpPr txBox="1">
            <a:spLocks/>
          </p:cNvSpPr>
          <p:nvPr/>
        </p:nvSpPr>
        <p:spPr>
          <a:xfrm>
            <a:off x="806896" y="591270"/>
            <a:ext cx="8229600" cy="821506"/>
          </a:xfrm>
          <a:prstGeom prst="rect">
            <a:avLst/>
          </a:prstGeom>
        </p:spPr>
        <p:txBody>
          <a:bodyPr>
            <a:normAutofit/>
          </a:bodyPr>
          <a:lstStyle>
            <a:lvl1pPr algn="l"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3600" b="1" i="0" u="none" strike="noStrike" kern="1200" cap="none" spc="0" normalizeH="0" baseline="0" noProof="0" dirty="0">
                <a:ln>
                  <a:noFill/>
                </a:ln>
                <a:solidFill>
                  <a:schemeClr val="tx1"/>
                </a:solidFill>
                <a:effectLst/>
                <a:uLnTx/>
                <a:uFillTx/>
                <a:latin typeface="Calibri" pitchFamily="34" charset="0"/>
                <a:ea typeface="+mj-ea"/>
                <a:cs typeface="+mj-cs"/>
              </a:rPr>
              <a:t>The Roll Ball Procedure</a:t>
            </a:r>
          </a:p>
        </p:txBody>
      </p:sp>
    </p:spTree>
    <p:extLst>
      <p:ext uri="{BB962C8B-B14F-4D97-AF65-F5344CB8AC3E}">
        <p14:creationId xmlns:p14="http://schemas.microsoft.com/office/powerpoint/2010/main" val="3179640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1359087"/>
          </a:xfrm>
        </p:spPr>
        <p:txBody>
          <a:bodyPr>
            <a:normAutofit fontScale="90000"/>
          </a:bodyPr>
          <a:lstStyle/>
          <a:p>
            <a:pPr algn="ctr"/>
            <a:r>
              <a:rPr lang="en-GB" sz="4900" dirty="0">
                <a:latin typeface="Calibri" pitchFamily="34" charset="0"/>
              </a:rPr>
              <a:t>Module 6</a:t>
            </a:r>
            <a:br>
              <a:rPr lang="en-GB" dirty="0"/>
            </a:br>
            <a:r>
              <a:rPr lang="en-GB" dirty="0">
                <a:latin typeface="Calibri" pitchFamily="34" charset="0"/>
              </a:rPr>
              <a:t>Penalties</a:t>
            </a:r>
          </a:p>
        </p:txBody>
      </p:sp>
    </p:spTree>
    <p:extLst>
      <p:ext uri="{BB962C8B-B14F-4D97-AF65-F5344CB8AC3E}">
        <p14:creationId xmlns:p14="http://schemas.microsoft.com/office/powerpoint/2010/main" val="1260240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Motivations</a:t>
            </a:r>
          </a:p>
        </p:txBody>
      </p:sp>
      <p:sp>
        <p:nvSpPr>
          <p:cNvPr id="6" name="Rectangle 5"/>
          <p:cNvSpPr/>
          <p:nvPr/>
        </p:nvSpPr>
        <p:spPr>
          <a:xfrm>
            <a:off x="827585" y="2132856"/>
            <a:ext cx="7416824" cy="2664296"/>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buSzPct val="90000"/>
            </a:pPr>
            <a:r>
              <a:rPr lang="en-GB" sz="2400" dirty="0">
                <a:latin typeface="Calibri" pitchFamily="34" charset="0"/>
              </a:rPr>
              <a:t>Why are you interested in becoming a referee?</a:t>
            </a:r>
          </a:p>
        </p:txBody>
      </p:sp>
    </p:spTree>
    <p:extLst>
      <p:ext uri="{BB962C8B-B14F-4D97-AF65-F5344CB8AC3E}">
        <p14:creationId xmlns:p14="http://schemas.microsoft.com/office/powerpoint/2010/main" val="33258850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Penalties</a:t>
            </a:r>
          </a:p>
        </p:txBody>
      </p:sp>
      <p:pic>
        <p:nvPicPr>
          <p:cNvPr id="7" name="Picture 6" descr="Derek - yet another penalty.JPG"/>
          <p:cNvPicPr>
            <a:picLocks noChangeAspect="1"/>
          </p:cNvPicPr>
          <p:nvPr/>
        </p:nvPicPr>
        <p:blipFill>
          <a:blip r:embed="rId3" cstate="print"/>
          <a:stretch>
            <a:fillRect/>
          </a:stretch>
        </p:blipFill>
        <p:spPr>
          <a:xfrm>
            <a:off x="2339752" y="1556792"/>
            <a:ext cx="5568618" cy="4176464"/>
          </a:xfrm>
          <a:prstGeom prst="rect">
            <a:avLst/>
          </a:prstGeom>
        </p:spPr>
      </p:pic>
      <p:sp>
        <p:nvSpPr>
          <p:cNvPr id="6" name="Rectangle 5"/>
          <p:cNvSpPr/>
          <p:nvPr/>
        </p:nvSpPr>
        <p:spPr>
          <a:xfrm>
            <a:off x="323528" y="1988840"/>
            <a:ext cx="8424936" cy="2952328"/>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chemeClr val="bg1"/>
                </a:solidFill>
                <a:effectLst/>
                <a:uLnTx/>
                <a:uFillTx/>
              </a:rPr>
              <a:t> The non-offending team restarts with a tap at the mark indicated by the referee.</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0" cap="none" spc="0" normalizeH="0" baseline="0" noProof="0" dirty="0">
              <a:ln>
                <a:noFill/>
              </a:ln>
              <a:solidFill>
                <a:schemeClr val="bg1"/>
              </a:solidFill>
              <a:effectLst/>
              <a:uLnTx/>
              <a:uFillTx/>
            </a:endParaRP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chemeClr val="bg1"/>
                </a:solidFill>
                <a:effectLst/>
                <a:uLnTx/>
                <a:uFillTx/>
              </a:rPr>
              <a:t> The defending team must retire 10 </a:t>
            </a:r>
            <a:r>
              <a:rPr kumimoji="0" lang="en-US" sz="2400" b="0" i="0" u="none" strike="noStrike" kern="0" cap="none" spc="0" normalizeH="0" baseline="0" noProof="0" dirty="0" err="1">
                <a:ln>
                  <a:noFill/>
                </a:ln>
                <a:solidFill>
                  <a:schemeClr val="bg1"/>
                </a:solidFill>
                <a:effectLst/>
                <a:uLnTx/>
                <a:uFillTx/>
              </a:rPr>
              <a:t>metres</a:t>
            </a:r>
            <a:r>
              <a:rPr kumimoji="0" lang="en-US" sz="2400" b="0" i="0" u="none" strike="noStrike" kern="0" cap="none" spc="0" normalizeH="0" baseline="0" noProof="0" dirty="0">
                <a:ln>
                  <a:noFill/>
                </a:ln>
                <a:solidFill>
                  <a:schemeClr val="bg1"/>
                </a:solidFill>
                <a:effectLst/>
                <a:uLnTx/>
                <a:uFillTx/>
              </a:rPr>
              <a:t> from the </a:t>
            </a:r>
            <a:r>
              <a:rPr kumimoji="0" lang="en-US" sz="2400" b="0" i="0" u="sng" strike="noStrike" kern="0" cap="none" spc="0" normalizeH="0" baseline="0" noProof="0" dirty="0">
                <a:ln>
                  <a:noFill/>
                </a:ln>
                <a:solidFill>
                  <a:schemeClr val="bg1"/>
                </a:solidFill>
                <a:effectLst/>
                <a:uLnTx/>
                <a:uFillTx/>
              </a:rPr>
              <a:t>mark</a:t>
            </a:r>
            <a:r>
              <a:rPr kumimoji="0" lang="en-US" sz="2400" b="0" i="0" u="none" strike="noStrike" kern="0" cap="none" spc="0" normalizeH="0" baseline="0" noProof="0" dirty="0">
                <a:ln>
                  <a:noFill/>
                </a:ln>
                <a:solidFill>
                  <a:schemeClr val="bg1"/>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2200" b="1" i="0" u="none" strike="noStrike" kern="0" cap="none" spc="0" normalizeH="0" baseline="0" noProof="0" dirty="0">
              <a:ln>
                <a:noFill/>
              </a:ln>
              <a:solidFill>
                <a:schemeClr val="bg1"/>
              </a:solidFill>
              <a:effectLst/>
              <a:uLnTx/>
              <a:uFillTx/>
            </a:endParaRPr>
          </a:p>
        </p:txBody>
      </p:sp>
    </p:spTree>
    <p:extLst>
      <p:ext uri="{BB962C8B-B14F-4D97-AF65-F5344CB8AC3E}">
        <p14:creationId xmlns:p14="http://schemas.microsoft.com/office/powerpoint/2010/main" val="34881489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Penalties</a:t>
            </a:r>
          </a:p>
        </p:txBody>
      </p:sp>
      <p:sp>
        <p:nvSpPr>
          <p:cNvPr id="6" name="Rectangle 5"/>
          <p:cNvSpPr/>
          <p:nvPr/>
        </p:nvSpPr>
        <p:spPr>
          <a:xfrm>
            <a:off x="323528" y="1988840"/>
            <a:ext cx="8424936" cy="1080120"/>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chemeClr val="bg1"/>
                </a:solidFill>
                <a:effectLst/>
                <a:uLnTx/>
                <a:uFillTx/>
              </a:rPr>
              <a:t> What</a:t>
            </a:r>
            <a:r>
              <a:rPr kumimoji="0" lang="en-US" sz="2400" b="0" i="0" u="none" strike="noStrike" kern="0" cap="none" spc="0" normalizeH="0" noProof="0" dirty="0">
                <a:ln>
                  <a:noFill/>
                </a:ln>
                <a:solidFill>
                  <a:schemeClr val="bg1"/>
                </a:solidFill>
                <a:effectLst/>
                <a:uLnTx/>
                <a:uFillTx/>
              </a:rPr>
              <a:t> actions/situations result in a penalty?</a:t>
            </a:r>
            <a:endParaRPr kumimoji="0" lang="en-GB" sz="2200" b="1" i="0" u="none" strike="noStrike" kern="0" cap="none" spc="0" normalizeH="0" baseline="0" noProof="0" dirty="0">
              <a:ln>
                <a:noFill/>
              </a:ln>
              <a:solidFill>
                <a:schemeClr val="bg1"/>
              </a:solidFill>
              <a:effectLst/>
              <a:uLnTx/>
              <a:uFillTx/>
            </a:endParaRPr>
          </a:p>
        </p:txBody>
      </p:sp>
      <p:graphicFrame>
        <p:nvGraphicFramePr>
          <p:cNvPr id="3" name="Table 2"/>
          <p:cNvGraphicFramePr>
            <a:graphicFrameLocks noGrp="1"/>
          </p:cNvGraphicFramePr>
          <p:nvPr>
            <p:extLst>
              <p:ext uri="{D42A27DB-BD31-4B8C-83A1-F6EECF244321}">
                <p14:modId xmlns:p14="http://schemas.microsoft.com/office/powerpoint/2010/main" val="1914874106"/>
              </p:ext>
            </p:extLst>
          </p:nvPr>
        </p:nvGraphicFramePr>
        <p:xfrm>
          <a:off x="1979712" y="3212976"/>
          <a:ext cx="5400600" cy="2592284"/>
        </p:xfrm>
        <a:graphic>
          <a:graphicData uri="http://schemas.openxmlformats.org/drawingml/2006/table">
            <a:tbl>
              <a:tblPr firstRow="1" firstCol="1" bandRow="1">
                <a:tableStyleId>{7DF18680-E054-41AD-8BC1-D1AEF772440D}</a:tableStyleId>
              </a:tblPr>
              <a:tblGrid>
                <a:gridCol w="2700686">
                  <a:extLst>
                    <a:ext uri="{9D8B030D-6E8A-4147-A177-3AD203B41FA5}">
                      <a16:colId xmlns:a16="http://schemas.microsoft.com/office/drawing/2014/main" val="1286635195"/>
                    </a:ext>
                  </a:extLst>
                </a:gridCol>
                <a:gridCol w="2699914">
                  <a:extLst>
                    <a:ext uri="{9D8B030D-6E8A-4147-A177-3AD203B41FA5}">
                      <a16:colId xmlns:a16="http://schemas.microsoft.com/office/drawing/2014/main" val="366685414"/>
                    </a:ext>
                  </a:extLst>
                </a:gridCol>
              </a:tblGrid>
              <a:tr h="234918">
                <a:tc>
                  <a:txBody>
                    <a:bodyPr/>
                    <a:lstStyle/>
                    <a:p>
                      <a:pPr algn="l">
                        <a:lnSpc>
                          <a:spcPct val="115000"/>
                        </a:lnSpc>
                        <a:spcAft>
                          <a:spcPts val="0"/>
                        </a:spcAft>
                      </a:pPr>
                      <a:r>
                        <a:rPr lang="en-GB" sz="1400">
                          <a:effectLst/>
                        </a:rPr>
                        <a:t>Situation</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0"/>
                        </a:spcAft>
                      </a:pPr>
                      <a:r>
                        <a:rPr lang="en-GB" sz="1400">
                          <a:effectLst/>
                        </a:rPr>
                        <a:t>Outcome</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23374995"/>
                  </a:ext>
                </a:extLst>
              </a:tr>
              <a:tr h="234918">
                <a:tc>
                  <a:txBody>
                    <a:bodyPr/>
                    <a:lstStyle/>
                    <a:p>
                      <a:pPr algn="l">
                        <a:lnSpc>
                          <a:spcPct val="115000"/>
                        </a:lnSpc>
                        <a:spcAft>
                          <a:spcPts val="0"/>
                        </a:spcAft>
                      </a:pPr>
                      <a:r>
                        <a:rPr lang="en-GB" sz="1400">
                          <a:effectLst/>
                        </a:rPr>
                        <a:t>Incorrect Substitution</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0"/>
                        </a:spcAft>
                      </a:pPr>
                      <a:r>
                        <a:rPr lang="en-GB" sz="1400">
                          <a:effectLst/>
                        </a:rPr>
                        <a:t>Penalty</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25213057"/>
                  </a:ext>
                </a:extLst>
              </a:tr>
              <a:tr h="234918">
                <a:tc>
                  <a:txBody>
                    <a:bodyPr/>
                    <a:lstStyle/>
                    <a:p>
                      <a:pPr algn="l">
                        <a:lnSpc>
                          <a:spcPct val="115000"/>
                        </a:lnSpc>
                        <a:spcAft>
                          <a:spcPts val="0"/>
                        </a:spcAft>
                      </a:pPr>
                      <a:r>
                        <a:rPr lang="en-GB" sz="1400">
                          <a:effectLst/>
                        </a:rPr>
                        <a:t>Touch and Pass</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0"/>
                        </a:spcAft>
                      </a:pPr>
                      <a:r>
                        <a:rPr lang="en-GB" sz="1400">
                          <a:effectLst/>
                        </a:rPr>
                        <a:t>Penalty</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02215072"/>
                  </a:ext>
                </a:extLst>
              </a:tr>
              <a:tr h="234918">
                <a:tc>
                  <a:txBody>
                    <a:bodyPr/>
                    <a:lstStyle/>
                    <a:p>
                      <a:pPr algn="l">
                        <a:lnSpc>
                          <a:spcPct val="115000"/>
                        </a:lnSpc>
                        <a:spcAft>
                          <a:spcPts val="0"/>
                        </a:spcAft>
                      </a:pPr>
                      <a:r>
                        <a:rPr lang="en-GB" sz="1400">
                          <a:effectLst/>
                        </a:rPr>
                        <a:t>Forward Pass</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0"/>
                        </a:spcAft>
                      </a:pPr>
                      <a:r>
                        <a:rPr lang="en-GB" sz="1400">
                          <a:effectLst/>
                        </a:rPr>
                        <a:t>Penalty</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70588465"/>
                  </a:ext>
                </a:extLst>
              </a:tr>
              <a:tr h="243104">
                <a:tc>
                  <a:txBody>
                    <a:bodyPr/>
                    <a:lstStyle/>
                    <a:p>
                      <a:pPr algn="l">
                        <a:lnSpc>
                          <a:spcPct val="115000"/>
                        </a:lnSpc>
                        <a:spcAft>
                          <a:spcPts val="0"/>
                        </a:spcAft>
                      </a:pPr>
                      <a:r>
                        <a:rPr lang="en-GB" sz="1400">
                          <a:effectLst/>
                        </a:rPr>
                        <a:t>Rollball past the mark</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0"/>
                        </a:spcAft>
                      </a:pPr>
                      <a:r>
                        <a:rPr lang="en-GB" sz="1400">
                          <a:effectLst/>
                        </a:rPr>
                        <a:t>Penalty</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28588709"/>
                  </a:ext>
                </a:extLst>
              </a:tr>
              <a:tr h="234918">
                <a:tc>
                  <a:txBody>
                    <a:bodyPr/>
                    <a:lstStyle/>
                    <a:p>
                      <a:pPr algn="l">
                        <a:lnSpc>
                          <a:spcPct val="115000"/>
                        </a:lnSpc>
                        <a:spcAft>
                          <a:spcPts val="0"/>
                        </a:spcAft>
                      </a:pPr>
                      <a:r>
                        <a:rPr lang="en-GB" sz="1400">
                          <a:effectLst/>
                        </a:rPr>
                        <a:t>Obstruction</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0"/>
                        </a:spcAft>
                      </a:pPr>
                      <a:r>
                        <a:rPr lang="en-GB" sz="1400">
                          <a:effectLst/>
                        </a:rPr>
                        <a:t>Penalty</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75830418"/>
                  </a:ext>
                </a:extLst>
              </a:tr>
              <a:tr h="234918">
                <a:tc>
                  <a:txBody>
                    <a:bodyPr/>
                    <a:lstStyle/>
                    <a:p>
                      <a:pPr algn="l">
                        <a:lnSpc>
                          <a:spcPct val="115000"/>
                        </a:lnSpc>
                        <a:spcAft>
                          <a:spcPts val="0"/>
                        </a:spcAft>
                      </a:pPr>
                      <a:r>
                        <a:rPr lang="en-GB" sz="1400">
                          <a:effectLst/>
                        </a:rPr>
                        <a:t>Over-physical touch</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0"/>
                        </a:spcAft>
                      </a:pPr>
                      <a:r>
                        <a:rPr lang="en-GB" sz="1400">
                          <a:effectLst/>
                        </a:rPr>
                        <a:t>Penalty</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94167572"/>
                  </a:ext>
                </a:extLst>
              </a:tr>
              <a:tr h="234918">
                <a:tc>
                  <a:txBody>
                    <a:bodyPr/>
                    <a:lstStyle/>
                    <a:p>
                      <a:pPr algn="l">
                        <a:lnSpc>
                          <a:spcPct val="115000"/>
                        </a:lnSpc>
                        <a:spcAft>
                          <a:spcPts val="0"/>
                        </a:spcAft>
                      </a:pPr>
                      <a:r>
                        <a:rPr lang="en-GB" sz="1400">
                          <a:effectLst/>
                        </a:rPr>
                        <a:t>Phantom Touch</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0"/>
                        </a:spcAft>
                      </a:pPr>
                      <a:r>
                        <a:rPr lang="en-GB" sz="1400">
                          <a:effectLst/>
                        </a:rPr>
                        <a:t>Penalty</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7123599"/>
                  </a:ext>
                </a:extLst>
              </a:tr>
              <a:tr h="234918">
                <a:tc>
                  <a:txBody>
                    <a:bodyPr/>
                    <a:lstStyle/>
                    <a:p>
                      <a:pPr algn="l">
                        <a:lnSpc>
                          <a:spcPct val="115000"/>
                        </a:lnSpc>
                        <a:spcAft>
                          <a:spcPts val="0"/>
                        </a:spcAft>
                      </a:pPr>
                      <a:r>
                        <a:rPr lang="en-GB" sz="1400">
                          <a:effectLst/>
                        </a:rPr>
                        <a:t>Offside</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0"/>
                        </a:spcAft>
                      </a:pPr>
                      <a:r>
                        <a:rPr lang="en-GB" sz="1400">
                          <a:effectLst/>
                        </a:rPr>
                        <a:t>Penalty</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36895737"/>
                  </a:ext>
                </a:extLst>
              </a:tr>
              <a:tr h="234918">
                <a:tc>
                  <a:txBody>
                    <a:bodyPr/>
                    <a:lstStyle/>
                    <a:p>
                      <a:pPr algn="l">
                        <a:lnSpc>
                          <a:spcPct val="115000"/>
                        </a:lnSpc>
                        <a:spcAft>
                          <a:spcPts val="0"/>
                        </a:spcAft>
                      </a:pPr>
                      <a:r>
                        <a:rPr lang="en-GB" sz="1400">
                          <a:effectLst/>
                        </a:rPr>
                        <a:t>Voluntary Rollball</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0"/>
                        </a:spcAft>
                      </a:pPr>
                      <a:r>
                        <a:rPr lang="en-GB" sz="1400">
                          <a:effectLst/>
                        </a:rPr>
                        <a:t>Penalty</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55070284"/>
                  </a:ext>
                </a:extLst>
              </a:tr>
              <a:tr h="234918">
                <a:tc>
                  <a:txBody>
                    <a:bodyPr/>
                    <a:lstStyle/>
                    <a:p>
                      <a:pPr algn="l">
                        <a:lnSpc>
                          <a:spcPct val="115000"/>
                        </a:lnSpc>
                        <a:spcAft>
                          <a:spcPts val="0"/>
                        </a:spcAft>
                      </a:pPr>
                      <a:r>
                        <a:rPr lang="en-GB" sz="1400">
                          <a:effectLst/>
                        </a:rPr>
                        <a:t>Misconduct (eg backchat)</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0"/>
                        </a:spcAft>
                      </a:pPr>
                      <a:r>
                        <a:rPr lang="en-GB" sz="1400" dirty="0">
                          <a:effectLst/>
                        </a:rPr>
                        <a:t>Penalty</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90002741"/>
                  </a:ext>
                </a:extLst>
              </a:tr>
            </a:tbl>
          </a:graphicData>
        </a:graphic>
      </p:graphicFrame>
    </p:spTree>
    <p:extLst>
      <p:ext uri="{BB962C8B-B14F-4D97-AF65-F5344CB8AC3E}">
        <p14:creationId xmlns:p14="http://schemas.microsoft.com/office/powerpoint/2010/main" val="2902041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latin typeface="Calibri" pitchFamily="34" charset="0"/>
              </a:rPr>
              <a:t>Chapter 7</a:t>
            </a:r>
            <a:br>
              <a:rPr lang="en-GB" sz="4900" dirty="0"/>
            </a:br>
            <a:br>
              <a:rPr lang="en-GB" dirty="0"/>
            </a:br>
            <a:r>
              <a:rPr lang="en-GB" dirty="0">
                <a:latin typeface="Calibri" pitchFamily="34" charset="0"/>
              </a:rPr>
              <a:t>INTERCHANGES</a:t>
            </a:r>
          </a:p>
        </p:txBody>
      </p:sp>
    </p:spTree>
    <p:extLst>
      <p:ext uri="{BB962C8B-B14F-4D97-AF65-F5344CB8AC3E}">
        <p14:creationId xmlns:p14="http://schemas.microsoft.com/office/powerpoint/2010/main" val="37455939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google.co.uk/url?sa=i&amp;source=images&amp;cd=&amp;ved=0CAUQjBw&amp;url=http%3A%2F%2Fwww-static4.spulsecdn.net%2Fpics%2F00%2F01%2F44%2F74%2F1447438_1_O.jpg&amp;ei=c8QqVYH9J4bgOJzHgNgF&amp;psig=AFQjCNHdjAA1eLzd2Xdwf4h7YBekPuMiZA&amp;ust=1428952563727128"/>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4082" b="98701" l="0" r="89974">
                        <a14:foregroundMark x1="14583" y1="18738" x2="14583" y2="18738"/>
                        <a14:foregroundMark x1="17188" y1="13358" x2="17188" y2="13358"/>
                        <a14:foregroundMark x1="16146" y1="17625" x2="16146" y2="17625"/>
                        <a14:foregroundMark x1="14063" y1="16141" x2="14063" y2="16141"/>
                        <a14:foregroundMark x1="12630" y1="17996" x2="12630" y2="17996"/>
                        <a14:foregroundMark x1="12630" y1="19666" x2="12630" y2="19666"/>
                        <a14:foregroundMark x1="14844" y1="16883" x2="14844" y2="16883"/>
                        <a14:foregroundMark x1="16797" y1="15955" x2="16797" y2="15955"/>
                        <a14:foregroundMark x1="17839" y1="15955" x2="17839" y2="15955"/>
                        <a14:foregroundMark x1="14844" y1="14471" x2="14844" y2="14471"/>
                        <a14:foregroundMark x1="12630" y1="16141" x2="12630" y2="16141"/>
                        <a14:foregroundMark x1="46745" y1="13544" x2="46745" y2="13544"/>
                        <a14:foregroundMark x1="48958" y1="9276" x2="48958" y2="9276"/>
                        <a14:foregroundMark x1="50911" y1="9833" x2="50911" y2="9833"/>
                        <a14:foregroundMark x1="46745" y1="11317" x2="46745" y2="11317"/>
                        <a14:foregroundMark x1="45833" y1="13544" x2="45833" y2="13544"/>
                        <a14:foregroundMark x1="45573" y1="15770" x2="45573" y2="15770"/>
                        <a14:foregroundMark x1="46745" y1="17625" x2="46745" y2="17625"/>
                        <a14:foregroundMark x1="30599" y1="23748" x2="30599" y2="23748"/>
                        <a14:foregroundMark x1="38802" y1="25232" x2="38802" y2="25232"/>
                        <a14:foregroundMark x1="32161" y1="22820" x2="32161" y2="22820"/>
                        <a14:foregroundMark x1="29297" y1="25232" x2="29297" y2="25232"/>
                        <a14:foregroundMark x1="28516" y1="25974" x2="28516" y2="25974"/>
                        <a14:foregroundMark x1="11328" y1="19109" x2="11328" y2="19109"/>
                        <a14:foregroundMark x1="12240" y1="16698" x2="12240" y2="16698"/>
                        <a14:foregroundMark x1="10807" y1="20408" x2="10807" y2="20408"/>
                        <a14:foregroundMark x1="11458" y1="17625" x2="11458" y2="17625"/>
                        <a14:foregroundMark x1="11458" y1="15770" x2="11458" y2="15770"/>
                        <a14:foregroundMark x1="45182" y1="11503" x2="45182" y2="11503"/>
                        <a14:foregroundMark x1="47005" y1="9091" x2="47005" y2="9091"/>
                        <a14:foregroundMark x1="49870" y1="8349" x2="49870" y2="8349"/>
                        <a14:foregroundMark x1="51563" y1="9276" x2="51563" y2="9276"/>
                        <a14:foregroundMark x1="52083" y1="9647" x2="52083" y2="9647"/>
                        <a14:foregroundMark x1="51953" y1="10204" x2="51953" y2="10204"/>
                        <a14:foregroundMark x1="11068" y1="21521" x2="11068" y2="21521"/>
                        <a14:foregroundMark x1="10807" y1="22635" x2="10807" y2="22635"/>
                        <a14:foregroundMark x1="11198" y1="23748" x2="11198" y2="23748"/>
                        <a14:foregroundMark x1="10677" y1="18367" x2="10677" y2="18367"/>
                        <a14:foregroundMark x1="10677" y1="16698" x2="10677" y2="16698"/>
                        <a14:foregroundMark x1="10286" y1="19109" x2="10286" y2="19109"/>
                        <a14:foregroundMark x1="18750" y1="16698" x2="18750" y2="16698"/>
                        <a14:foregroundMark x1="28125" y1="27644" x2="28125" y2="27644"/>
                        <a14:foregroundMark x1="5599" y1="43785" x2="5599" y2="43785"/>
                        <a14:foregroundMark x1="25260" y1="50093" x2="25260" y2="50093"/>
                        <a14:foregroundMark x1="24870" y1="48609" x2="24870" y2="48609"/>
                        <a14:foregroundMark x1="42708" y1="96846" x2="42708" y2="96846"/>
                        <a14:foregroundMark x1="37630" y1="23748" x2="37630" y2="23748"/>
                        <a14:foregroundMark x1="47135" y1="96660" x2="47135" y2="96660"/>
                        <a14:foregroundMark x1="13021" y1="97588" x2="13021" y2="97588"/>
                        <a14:foregroundMark x1="42839" y1="97774" x2="42839" y2="97774"/>
                        <a14:foregroundMark x1="41667" y1="97403" x2="41667" y2="97403"/>
                        <a14:foregroundMark x1="33854" y1="97774" x2="33854" y2="97774"/>
                        <a14:foregroundMark x1="55599" y1="94805" x2="55599" y2="94805"/>
                        <a14:foregroundMark x1="45833" y1="17069" x2="45833" y2="17069"/>
                        <a14:foregroundMark x1="46094" y1="18182" x2="46094" y2="18182"/>
                        <a14:foregroundMark x1="44922" y1="12430" x2="44922" y2="12430"/>
                        <a14:foregroundMark x1="44661" y1="13729" x2="44661" y2="13729"/>
                        <a14:foregroundMark x1="12240" y1="14100" x2="12240" y2="14100"/>
                        <a14:foregroundMark x1="11458" y1="15213" x2="11458" y2="15213"/>
                      </a14:backgroundRemoval>
                    </a14:imgEffect>
                  </a14:imgLayer>
                </a14:imgProps>
              </a:ext>
              <a:ext uri="{28A0092B-C50C-407E-A947-70E740481C1C}">
                <a14:useLocalDpi xmlns:a14="http://schemas.microsoft.com/office/drawing/2010/main" val="0"/>
              </a:ext>
            </a:extLst>
          </a:blip>
          <a:srcRect/>
          <a:stretch>
            <a:fillRect/>
          </a:stretch>
        </p:blipFill>
        <p:spPr bwMode="auto">
          <a:xfrm>
            <a:off x="-324544" y="1966698"/>
            <a:ext cx="6937875" cy="486916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Interchanges</a:t>
            </a:r>
          </a:p>
        </p:txBody>
      </p:sp>
      <p:sp>
        <p:nvSpPr>
          <p:cNvPr id="3" name="Content Placeholder 2"/>
          <p:cNvSpPr>
            <a:spLocks noGrp="1"/>
          </p:cNvSpPr>
          <p:nvPr>
            <p:ph idx="1"/>
          </p:nvPr>
        </p:nvSpPr>
        <p:spPr>
          <a:xfrm>
            <a:off x="827584" y="1484784"/>
            <a:ext cx="7330008" cy="4680520"/>
          </a:xfrm>
        </p:spPr>
        <p:txBody>
          <a:bodyPr>
            <a:normAutofit/>
          </a:bodyPr>
          <a:lstStyle/>
          <a:p>
            <a:pPr marL="0" indent="0">
              <a:buSzPct val="90000"/>
              <a:buNone/>
            </a:pPr>
            <a:r>
              <a:rPr lang="en-GB" sz="2800" dirty="0">
                <a:latin typeface="Calibri" pitchFamily="34" charset="0"/>
              </a:rPr>
              <a:t> Players need to sub on and off – so do refs!</a:t>
            </a:r>
          </a:p>
        </p:txBody>
      </p:sp>
      <p:sp>
        <p:nvSpPr>
          <p:cNvPr id="5" name="Rectangle 4"/>
          <p:cNvSpPr/>
          <p:nvPr/>
        </p:nvSpPr>
        <p:spPr>
          <a:xfrm>
            <a:off x="827584" y="2132856"/>
            <a:ext cx="8145253" cy="2664296"/>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eaLnBrk="1" fontAlgn="auto" latinLnBrk="0" hangingPunct="1">
              <a:lnSpc>
                <a:spcPct val="100000"/>
              </a:lnSpc>
              <a:spcBef>
                <a:spcPts val="0"/>
              </a:spcBef>
              <a:spcAft>
                <a:spcPts val="0"/>
              </a:spcAft>
              <a:buClrTx/>
              <a:buSzPct val="90000"/>
              <a:buFontTx/>
              <a:buNone/>
              <a:tabLst/>
              <a:defRPr/>
            </a:pPr>
            <a:r>
              <a:rPr kumimoji="0" lang="en-GB" sz="2800" b="0" i="0" u="none" strike="noStrike" kern="0" cap="none" spc="0" normalizeH="0" baseline="0" noProof="0" dirty="0">
                <a:ln>
                  <a:noFill/>
                </a:ln>
                <a:solidFill>
                  <a:schemeClr val="bg1"/>
                </a:solidFill>
                <a:effectLst/>
                <a:uLnTx/>
                <a:uFillTx/>
                <a:latin typeface="Calibri" pitchFamily="34" charset="0"/>
              </a:rPr>
              <a:t>Why?</a:t>
            </a:r>
          </a:p>
          <a:p>
            <a:pPr marL="800100" marR="0" lvl="1" indent="-342900" defTabSz="914400" eaLnBrk="1" fontAlgn="auto" latinLnBrk="0" hangingPunct="1">
              <a:lnSpc>
                <a:spcPct val="100000"/>
              </a:lnSpc>
              <a:spcBef>
                <a:spcPts val="0"/>
              </a:spcBef>
              <a:spcAft>
                <a:spcPts val="0"/>
              </a:spcAft>
              <a:buClrTx/>
              <a:buSzPct val="90000"/>
              <a:buFont typeface="Arial" panose="020B0604020202020204" pitchFamily="34" charset="0"/>
              <a:buChar char="•"/>
              <a:tabLst/>
              <a:defRPr/>
            </a:pPr>
            <a:r>
              <a:rPr kumimoji="0" lang="en-GB" sz="2400" b="0" i="0" u="none" strike="noStrike" kern="0" cap="none" spc="0" normalizeH="0" baseline="0" noProof="0" dirty="0">
                <a:ln>
                  <a:noFill/>
                </a:ln>
                <a:solidFill>
                  <a:schemeClr val="bg1"/>
                </a:solidFill>
                <a:effectLst/>
                <a:uLnTx/>
                <a:uFillTx/>
                <a:latin typeface="Calibri" pitchFamily="34" charset="0"/>
              </a:rPr>
              <a:t>Share the workload</a:t>
            </a:r>
          </a:p>
          <a:p>
            <a:pPr marL="800100" marR="0" lvl="1" indent="-342900" defTabSz="914400" eaLnBrk="1" fontAlgn="auto" latinLnBrk="0" hangingPunct="1">
              <a:lnSpc>
                <a:spcPct val="100000"/>
              </a:lnSpc>
              <a:spcBef>
                <a:spcPts val="0"/>
              </a:spcBef>
              <a:spcAft>
                <a:spcPts val="0"/>
              </a:spcAft>
              <a:buClrTx/>
              <a:buSzPct val="90000"/>
              <a:buFont typeface="Arial" panose="020B0604020202020204" pitchFamily="34" charset="0"/>
              <a:buChar char="•"/>
              <a:tabLst/>
              <a:defRPr/>
            </a:pPr>
            <a:r>
              <a:rPr kumimoji="0" lang="en-GB" sz="2400" b="0" i="0" u="none" strike="noStrike" kern="0" cap="none" spc="0" normalizeH="0" baseline="0" noProof="0" dirty="0">
                <a:ln>
                  <a:noFill/>
                </a:ln>
                <a:solidFill>
                  <a:schemeClr val="bg1"/>
                </a:solidFill>
                <a:effectLst/>
                <a:uLnTx/>
                <a:uFillTx/>
                <a:latin typeface="Calibri" pitchFamily="34" charset="0"/>
              </a:rPr>
              <a:t>Avoid tiredness/improve decision making ability</a:t>
            </a:r>
          </a:p>
          <a:p>
            <a:pPr marL="800100" marR="0" lvl="1" indent="-342900" defTabSz="914400" eaLnBrk="1" fontAlgn="auto" latinLnBrk="0" hangingPunct="1">
              <a:lnSpc>
                <a:spcPct val="100000"/>
              </a:lnSpc>
              <a:spcBef>
                <a:spcPts val="0"/>
              </a:spcBef>
              <a:spcAft>
                <a:spcPts val="0"/>
              </a:spcAft>
              <a:buClrTx/>
              <a:buSzPct val="90000"/>
              <a:buFont typeface="Arial" panose="020B0604020202020204" pitchFamily="34" charset="0"/>
              <a:buChar char="•"/>
              <a:tabLst/>
              <a:defRPr/>
            </a:pPr>
            <a:r>
              <a:rPr kumimoji="0" lang="en-GB" sz="2400" b="0" i="0" u="none" strike="noStrike" kern="0" cap="none" spc="0" normalizeH="0" baseline="0" noProof="0" dirty="0">
                <a:ln>
                  <a:noFill/>
                </a:ln>
                <a:solidFill>
                  <a:schemeClr val="bg1"/>
                </a:solidFill>
                <a:effectLst/>
                <a:uLnTx/>
                <a:uFillTx/>
                <a:latin typeface="Calibri" pitchFamily="34" charset="0"/>
              </a:rPr>
              <a:t>Teamwork – touch is unique in not having separate set on/off field referees</a:t>
            </a:r>
          </a:p>
          <a:p>
            <a:pPr marL="800100" marR="0" lvl="1" indent="-342900" defTabSz="914400" eaLnBrk="1" fontAlgn="auto" latinLnBrk="0" hangingPunct="1">
              <a:lnSpc>
                <a:spcPct val="100000"/>
              </a:lnSpc>
              <a:spcBef>
                <a:spcPts val="0"/>
              </a:spcBef>
              <a:spcAft>
                <a:spcPts val="0"/>
              </a:spcAft>
              <a:buClrTx/>
              <a:buSzPct val="90000"/>
              <a:buFont typeface="Arial" panose="020B0604020202020204" pitchFamily="34" charset="0"/>
              <a:buChar char="•"/>
              <a:tabLst/>
              <a:defRPr/>
            </a:pPr>
            <a:endParaRPr kumimoji="0" lang="en-GB" sz="2400" b="0" i="0" u="none" strike="noStrike" kern="0" cap="none" spc="0" normalizeH="0" baseline="0" noProof="0" dirty="0">
              <a:ln>
                <a:noFill/>
              </a:ln>
              <a:solidFill>
                <a:sysClr val="windowText" lastClr="000000"/>
              </a:solidFill>
              <a:effectLst/>
              <a:uLnTx/>
              <a:uFillTx/>
              <a:latin typeface="Calibri" pitchFamily="34" charset="0"/>
            </a:endParaRPr>
          </a:p>
        </p:txBody>
      </p:sp>
    </p:spTree>
    <p:extLst>
      <p:ext uri="{BB962C8B-B14F-4D97-AF65-F5344CB8AC3E}">
        <p14:creationId xmlns:p14="http://schemas.microsoft.com/office/powerpoint/2010/main" val="29084053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Interchanges</a:t>
            </a:r>
          </a:p>
        </p:txBody>
      </p:sp>
      <p:pic>
        <p:nvPicPr>
          <p:cNvPr id="2050" name="Picture 2" descr="http://www.google.co.uk/url?sa=i&amp;source=images&amp;cd=&amp;ved=0CAUQjBw&amp;url=http%3A%2F%2Fi.istockimg.com%2Ffile_thumbview_approve%2F12764922%2F3%2Fstock-illustration-12764922-iso-icon-game-plan.jpg&amp;ei=gcYqVbmNOYjJPdDZgPgK&amp;psig=AFQjCNFDe0jA3SBprryPGtkiCqFlZUUG5Q&amp;ust=142895309001706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13158" y1="24022" x2="13158" y2="24022"/>
                        <a14:foregroundMark x1="12105" y1="54749" x2="12105" y2="54749"/>
                        <a14:foregroundMark x1="36842" y1="75419" x2="36842" y2="75419"/>
                        <a14:foregroundMark x1="63684" y1="58659" x2="63684" y2="58659"/>
                        <a14:foregroundMark x1="91579" y1="34078" x2="91579" y2="34078"/>
                        <a14:foregroundMark x1="57368" y1="28492" x2="57368" y2="28492"/>
                        <a14:foregroundMark x1="17895" y1="22346" x2="17895" y2="22346"/>
                        <a14:backgroundMark x1="31579" y1="11732" x2="31579" y2="11732"/>
                        <a14:backgroundMark x1="68947" y1="12849" x2="68947" y2="12849"/>
                        <a14:backgroundMark x1="78421" y1="22905" x2="78421" y2="22905"/>
                        <a14:backgroundMark x1="76842" y1="26816" x2="76842" y2="26816"/>
                        <a14:backgroundMark x1="71579" y1="89385" x2="71579" y2="89385"/>
                      </a14:backgroundRemoval>
                    </a14:imgEffect>
                  </a14:imgLayer>
                </a14:imgProps>
              </a:ext>
              <a:ext uri="{28A0092B-C50C-407E-A947-70E740481C1C}">
                <a14:useLocalDpi xmlns:a14="http://schemas.microsoft.com/office/drawing/2010/main" val="0"/>
              </a:ext>
            </a:extLst>
          </a:blip>
          <a:srcRect/>
          <a:stretch>
            <a:fillRect/>
          </a:stretch>
        </p:blipFill>
        <p:spPr bwMode="auto">
          <a:xfrm>
            <a:off x="3982560" y="764704"/>
            <a:ext cx="5004854" cy="471510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819235" y="2132856"/>
            <a:ext cx="8145253" cy="2232248"/>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eaLnBrk="1" fontAlgn="auto" latinLnBrk="0" hangingPunct="1">
              <a:lnSpc>
                <a:spcPct val="100000"/>
              </a:lnSpc>
              <a:spcBef>
                <a:spcPts val="0"/>
              </a:spcBef>
              <a:spcAft>
                <a:spcPts val="0"/>
              </a:spcAft>
              <a:buClrTx/>
              <a:buSzPct val="90000"/>
              <a:buFontTx/>
              <a:buNone/>
              <a:tabLst/>
              <a:defRPr/>
            </a:pPr>
            <a:r>
              <a:rPr kumimoji="0" lang="en-GB" sz="2800" b="0" i="0" u="none" strike="noStrike" kern="0" cap="none" spc="0" normalizeH="0" baseline="0" noProof="0" dirty="0">
                <a:ln>
                  <a:noFill/>
                </a:ln>
                <a:solidFill>
                  <a:schemeClr val="bg1"/>
                </a:solidFill>
                <a:effectLst/>
                <a:uLnTx/>
                <a:uFillTx/>
                <a:latin typeface="Calibri" pitchFamily="34" charset="0"/>
              </a:rPr>
              <a:t>When?</a:t>
            </a:r>
          </a:p>
          <a:p>
            <a:pPr marL="800100" marR="0" lvl="1" indent="-342900" defTabSz="914400" eaLnBrk="1" fontAlgn="auto" latinLnBrk="0" hangingPunct="1">
              <a:lnSpc>
                <a:spcPct val="100000"/>
              </a:lnSpc>
              <a:spcBef>
                <a:spcPts val="0"/>
              </a:spcBef>
              <a:spcAft>
                <a:spcPts val="0"/>
              </a:spcAft>
              <a:buClrTx/>
              <a:buSzPct val="90000"/>
              <a:buFont typeface="Arial" panose="020B0604020202020204" pitchFamily="34" charset="0"/>
              <a:buChar char="•"/>
              <a:tabLst/>
              <a:defRPr/>
            </a:pPr>
            <a:r>
              <a:rPr kumimoji="0" lang="en-GB" sz="2400" b="0" i="0" u="none" strike="noStrike" kern="0" cap="none" spc="0" normalizeH="0" baseline="0" noProof="0" dirty="0">
                <a:ln>
                  <a:noFill/>
                </a:ln>
                <a:solidFill>
                  <a:schemeClr val="bg1"/>
                </a:solidFill>
                <a:effectLst/>
                <a:uLnTx/>
                <a:uFillTx/>
                <a:latin typeface="Calibri" pitchFamily="34" charset="0"/>
              </a:rPr>
              <a:t>Score</a:t>
            </a:r>
          </a:p>
          <a:p>
            <a:pPr marL="800100" marR="0" lvl="1" indent="-342900" defTabSz="914400" eaLnBrk="1" fontAlgn="auto" latinLnBrk="0" hangingPunct="1">
              <a:lnSpc>
                <a:spcPct val="100000"/>
              </a:lnSpc>
              <a:spcBef>
                <a:spcPts val="0"/>
              </a:spcBef>
              <a:spcAft>
                <a:spcPts val="0"/>
              </a:spcAft>
              <a:buClrTx/>
              <a:buSzPct val="90000"/>
              <a:buFont typeface="Arial" panose="020B0604020202020204" pitchFamily="34" charset="0"/>
              <a:buChar char="•"/>
              <a:tabLst/>
              <a:defRPr/>
            </a:pPr>
            <a:r>
              <a:rPr kumimoji="0" lang="en-GB" sz="2400" b="0" i="0" u="none" strike="noStrike" kern="0" cap="none" spc="0" normalizeH="0" baseline="0" noProof="0" dirty="0">
                <a:ln>
                  <a:noFill/>
                </a:ln>
                <a:solidFill>
                  <a:schemeClr val="bg1"/>
                </a:solidFill>
                <a:effectLst/>
                <a:uLnTx/>
                <a:uFillTx/>
                <a:latin typeface="Calibri" pitchFamily="34" charset="0"/>
              </a:rPr>
              <a:t>Change of possession</a:t>
            </a:r>
          </a:p>
          <a:p>
            <a:pPr marL="800100" marR="0" lvl="1" indent="-342900" defTabSz="914400" eaLnBrk="1" fontAlgn="auto" latinLnBrk="0" hangingPunct="1">
              <a:lnSpc>
                <a:spcPct val="100000"/>
              </a:lnSpc>
              <a:spcBef>
                <a:spcPts val="0"/>
              </a:spcBef>
              <a:spcAft>
                <a:spcPts val="0"/>
              </a:spcAft>
              <a:buClrTx/>
              <a:buSzPct val="90000"/>
              <a:buFont typeface="Arial" panose="020B0604020202020204" pitchFamily="34" charset="0"/>
              <a:buChar char="•"/>
              <a:tabLst/>
              <a:defRPr/>
            </a:pPr>
            <a:r>
              <a:rPr kumimoji="0" lang="en-GB" sz="2400" b="0" i="0" u="none" strike="noStrike" kern="0" cap="none" spc="0" normalizeH="0" baseline="0" noProof="0" dirty="0">
                <a:ln>
                  <a:noFill/>
                </a:ln>
                <a:solidFill>
                  <a:schemeClr val="bg1"/>
                </a:solidFill>
                <a:effectLst/>
                <a:uLnTx/>
                <a:uFillTx/>
                <a:latin typeface="Calibri" pitchFamily="34" charset="0"/>
              </a:rPr>
              <a:t>Penalty</a:t>
            </a:r>
          </a:p>
          <a:p>
            <a:pPr marL="800100" marR="0" lvl="1" indent="-342900" defTabSz="914400" eaLnBrk="1" fontAlgn="auto" latinLnBrk="0" hangingPunct="1">
              <a:lnSpc>
                <a:spcPct val="100000"/>
              </a:lnSpc>
              <a:spcBef>
                <a:spcPts val="0"/>
              </a:spcBef>
              <a:spcAft>
                <a:spcPts val="0"/>
              </a:spcAft>
              <a:buClrTx/>
              <a:buSzPct val="90000"/>
              <a:buFont typeface="Arial" panose="020B0604020202020204" pitchFamily="34" charset="0"/>
              <a:buChar char="•"/>
              <a:tabLst/>
              <a:defRPr/>
            </a:pPr>
            <a:r>
              <a:rPr kumimoji="0" lang="en-GB" sz="2400" b="0" i="0" u="none" strike="noStrike" kern="0" cap="none" spc="0" normalizeH="0" baseline="0" noProof="0" dirty="0">
                <a:ln>
                  <a:noFill/>
                </a:ln>
                <a:solidFill>
                  <a:schemeClr val="bg1"/>
                </a:solidFill>
                <a:effectLst/>
                <a:uLnTx/>
                <a:uFillTx/>
                <a:latin typeface="Calibri" pitchFamily="34" charset="0"/>
              </a:rPr>
              <a:t>Player subbing </a:t>
            </a:r>
          </a:p>
        </p:txBody>
      </p:sp>
    </p:spTree>
    <p:extLst>
      <p:ext uri="{BB962C8B-B14F-4D97-AF65-F5344CB8AC3E}">
        <p14:creationId xmlns:p14="http://schemas.microsoft.com/office/powerpoint/2010/main" val="2189115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Interchanges</a:t>
            </a:r>
          </a:p>
        </p:txBody>
      </p:sp>
      <p:pic>
        <p:nvPicPr>
          <p:cNvPr id="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2204864"/>
            <a:ext cx="6551613"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899592" y="1399848"/>
            <a:ext cx="7992888" cy="661000"/>
          </a:xfrm>
          <a:prstGeom prst="rect">
            <a:avLst/>
          </a:prstGeom>
          <a:solidFill>
            <a:schemeClr val="tx2">
              <a:lumMod val="75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ysClr val="windowText" lastClr="000000"/>
                </a:solidFill>
                <a:effectLst/>
                <a:uLnTx/>
                <a:uFillTx/>
              </a:rPr>
              <a:t>Where?</a:t>
            </a:r>
          </a:p>
        </p:txBody>
      </p:sp>
    </p:spTree>
    <p:extLst>
      <p:ext uri="{BB962C8B-B14F-4D97-AF65-F5344CB8AC3E}">
        <p14:creationId xmlns:p14="http://schemas.microsoft.com/office/powerpoint/2010/main" val="16354646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8</a:t>
            </a:r>
            <a:br>
              <a:rPr lang="en-GB" sz="4900" dirty="0"/>
            </a:br>
            <a:br>
              <a:rPr lang="en-GB" dirty="0"/>
            </a:br>
            <a:r>
              <a:rPr lang="en-GB" dirty="0">
                <a:latin typeface="Calibri" pitchFamily="34" charset="0"/>
              </a:rPr>
              <a:t>scoring</a:t>
            </a:r>
          </a:p>
        </p:txBody>
      </p:sp>
    </p:spTree>
    <p:extLst>
      <p:ext uri="{BB962C8B-B14F-4D97-AF65-F5344CB8AC3E}">
        <p14:creationId xmlns:p14="http://schemas.microsoft.com/office/powerpoint/2010/main" val="22034198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Scoring</a:t>
            </a:r>
          </a:p>
        </p:txBody>
      </p:sp>
      <p:pic>
        <p:nvPicPr>
          <p:cNvPr id="6" name="Picture 2" descr="http://www.englandtouch.org.uk/wp/wp-content/uploads/Clipboard02.pn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89975" l="500" r="90000">
                        <a14:foregroundMark x1="20333" y1="16040" x2="20333" y2="16040"/>
                        <a14:foregroundMark x1="23333" y1="27569" x2="23333" y2="27569"/>
                        <a14:foregroundMark x1="48833" y1="24060" x2="48833" y2="24060"/>
                        <a14:foregroundMark x1="56667" y1="44612" x2="56667" y2="44612"/>
                        <a14:foregroundMark x1="59167" y1="62657" x2="59167" y2="62657"/>
                        <a14:foregroundMark x1="64000" y1="72431" x2="64000" y2="72431"/>
                        <a14:foregroundMark x1="82000" y1="58647" x2="82000" y2="58647"/>
                        <a14:foregroundMark x1="79333" y1="60652" x2="79333" y2="60652"/>
                        <a14:foregroundMark x1="78833" y1="61404" x2="78833" y2="61404"/>
                        <a14:foregroundMark x1="80333" y1="62406" x2="80333" y2="62406"/>
                        <a14:foregroundMark x1="81000" y1="62155" x2="81000" y2="62155"/>
                        <a14:foregroundMark x1="81833" y1="62406" x2="81833" y2="62406"/>
                        <a14:foregroundMark x1="47667" y1="23058" x2="47667" y2="23058"/>
                        <a14:foregroundMark x1="47667" y1="23058" x2="47667" y2="23058"/>
                        <a14:backgroundMark x1="29667" y1="33584" x2="29667" y2="33584"/>
                        <a14:backgroundMark x1="30667" y1="51128" x2="30667" y2="51128"/>
                        <a14:backgroundMark x1="27833" y1="53383" x2="27833" y2="53383"/>
                        <a14:backgroundMark x1="25000" y1="52882" x2="25000" y2="52882"/>
                        <a14:backgroundMark x1="23333" y1="48622" x2="23333" y2="48622"/>
                        <a14:backgroundMark x1="25000" y1="51629" x2="25000" y2="51629"/>
                        <a14:backgroundMark x1="77333" y1="40351" x2="77333" y2="40351"/>
                        <a14:backgroundMark x1="39833" y1="50125" x2="39833" y2="50125"/>
                        <a14:backgroundMark x1="38000" y1="43860" x2="38000" y2="43860"/>
                        <a14:backgroundMark x1="35333" y1="50376" x2="35333" y2="50376"/>
                        <a14:backgroundMark x1="40000" y1="53634" x2="40000" y2="53634"/>
                        <a14:backgroundMark x1="40833" y1="53634" x2="40833" y2="53634"/>
                        <a14:backgroundMark x1="6167" y1="50877" x2="6167" y2="50877"/>
                        <a14:backgroundMark x1="11333" y1="20802" x2="11333" y2="20802"/>
                        <a14:backgroundMark x1="13167" y1="15789" x2="13167" y2="15789"/>
                        <a14:backgroundMark x1="13667" y1="9774" x2="13667" y2="9774"/>
                        <a14:backgroundMark x1="12500" y1="17293" x2="12500" y2="17293"/>
                        <a14:backgroundMark x1="10167" y1="27068" x2="10167" y2="27068"/>
                        <a14:backgroundMark x1="10000" y1="33083" x2="10000" y2="33083"/>
                        <a14:backgroundMark x1="9333" y1="40351" x2="9333" y2="40351"/>
                        <a14:backgroundMark x1="9333" y1="43860" x2="9333" y2="43860"/>
                        <a14:backgroundMark x1="9833" y1="43860" x2="9833" y2="43860"/>
                        <a14:backgroundMark x1="9833" y1="30827" x2="9833" y2="30827"/>
                        <a14:backgroundMark x1="13167" y1="28822" x2="13167" y2="28822"/>
                        <a14:backgroundMark x1="12167" y1="26316" x2="12167" y2="26316"/>
                        <a14:backgroundMark x1="12167" y1="21554" x2="12167" y2="21554"/>
                        <a14:backgroundMark x1="9167" y1="23058" x2="10000" y2="21053"/>
                        <a14:backgroundMark x1="9833" y1="42857" x2="9833" y2="42857"/>
                        <a14:backgroundMark x1="9833" y1="40351" x2="9833" y2="40351"/>
                        <a14:backgroundMark x1="10000" y1="36842" x2="10000" y2="36842"/>
                        <a14:backgroundMark x1="53333" y1="23308" x2="53333" y2="23308"/>
                        <a14:backgroundMark x1="56000" y1="26817" x2="56000" y2="26817"/>
                        <a14:backgroundMark x1="57667" y1="37343" x2="57667" y2="37343"/>
                        <a14:backgroundMark x1="56500" y1="41604" x2="56500" y2="41604"/>
                        <a14:backgroundMark x1="56167" y1="42857" x2="56167" y2="42857"/>
                        <a14:backgroundMark x1="58500" y1="67920" x2="58500" y2="67920"/>
                        <a14:backgroundMark x1="61833" y1="63659" x2="61833" y2="63659"/>
                        <a14:backgroundMark x1="56667" y1="64411" x2="56667" y2="64411"/>
                        <a14:backgroundMark x1="55833" y1="63158" x2="55833" y2="63158"/>
                        <a14:backgroundMark x1="54000" y1="21053" x2="54000" y2="21053"/>
                        <a14:backgroundMark x1="52333" y1="25815" x2="52333" y2="25815"/>
                        <a14:backgroundMark x1="25667" y1="24060" x2="25667" y2="24060"/>
                        <a14:backgroundMark x1="26000" y1="25063" x2="26000" y2="25063"/>
                        <a14:backgroundMark x1="23833" y1="46366" x2="23833" y2="46366"/>
                        <a14:backgroundMark x1="25333" y1="44862" x2="25333" y2="44862"/>
                      </a14:backgroundRemoval>
                    </a14:imgEffect>
                  </a14:imgLayer>
                </a14:imgProps>
              </a:ext>
              <a:ext uri="{28A0092B-C50C-407E-A947-70E740481C1C}">
                <a14:useLocalDpi xmlns:a14="http://schemas.microsoft.com/office/drawing/2010/main" val="0"/>
              </a:ext>
            </a:extLst>
          </a:blip>
          <a:srcRect/>
          <a:stretch>
            <a:fillRect/>
          </a:stretch>
        </p:blipFill>
        <p:spPr bwMode="auto">
          <a:xfrm>
            <a:off x="-36512" y="2636912"/>
            <a:ext cx="7174038" cy="477073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827584" y="1844824"/>
            <a:ext cx="8145253" cy="2664296"/>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0100" lvl="1" indent="-342900">
              <a:buSzPct val="90000"/>
              <a:buFont typeface="Arial" panose="020B0604020202020204" pitchFamily="34" charset="0"/>
              <a:buChar char="•"/>
            </a:pPr>
            <a:r>
              <a:rPr lang="en-US" sz="2400" dirty="0"/>
              <a:t>A touchdown is scored when the ball is placed on the ground within the touchdown zone in a controlled manner</a:t>
            </a:r>
          </a:p>
          <a:p>
            <a:pPr marL="800100" lvl="1" indent="-342900">
              <a:buSzPct val="90000"/>
              <a:buFont typeface="Arial" panose="020B0604020202020204" pitchFamily="34" charset="0"/>
              <a:buChar char="•"/>
            </a:pPr>
            <a:endParaRPr lang="en-US" sz="2400" dirty="0">
              <a:latin typeface="Calibri" pitchFamily="34" charset="0"/>
            </a:endParaRPr>
          </a:p>
          <a:p>
            <a:pPr marL="800100" lvl="1" indent="-342900">
              <a:buSzPct val="90000"/>
              <a:buFont typeface="Arial" panose="020B0604020202020204" pitchFamily="34" charset="0"/>
              <a:buChar char="•"/>
            </a:pPr>
            <a:r>
              <a:rPr lang="en-US" sz="2400" dirty="0"/>
              <a:t> A touchdown is worth 1 point.</a:t>
            </a:r>
          </a:p>
          <a:p>
            <a:pPr marL="800100" lvl="1" indent="-342900">
              <a:buSzPct val="90000"/>
              <a:buFont typeface="Arial" panose="020B0604020202020204" pitchFamily="34" charset="0"/>
              <a:buChar char="•"/>
            </a:pPr>
            <a:endParaRPr lang="en-GB" sz="2400" dirty="0">
              <a:latin typeface="Calibri" pitchFamily="34" charset="0"/>
            </a:endParaRPr>
          </a:p>
          <a:p>
            <a:pPr marL="800100" lvl="1" indent="-342900">
              <a:buSzPct val="90000"/>
              <a:buFont typeface="Arial" panose="020B0604020202020204" pitchFamily="34" charset="0"/>
              <a:buChar char="•"/>
            </a:pPr>
            <a:r>
              <a:rPr lang="en-GB" sz="2400" dirty="0">
                <a:latin typeface="Calibri" pitchFamily="34" charset="0"/>
              </a:rPr>
              <a:t>Half cannot score (turnover)</a:t>
            </a:r>
          </a:p>
        </p:txBody>
      </p:sp>
    </p:spTree>
    <p:extLst>
      <p:ext uri="{BB962C8B-B14F-4D97-AF65-F5344CB8AC3E}">
        <p14:creationId xmlns:p14="http://schemas.microsoft.com/office/powerpoint/2010/main" val="18885482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5" name="Picture 13"/>
          <p:cNvPicPr>
            <a:picLocks noChangeAspect="1" noChangeArrowheads="1"/>
          </p:cNvPicPr>
          <p:nvPr/>
        </p:nvPicPr>
        <p:blipFill>
          <a:blip r:embed="rId3" cstate="print"/>
          <a:srcRect/>
          <a:stretch>
            <a:fillRect/>
          </a:stretch>
        </p:blipFill>
        <p:spPr bwMode="auto">
          <a:xfrm>
            <a:off x="643141" y="3608812"/>
            <a:ext cx="4504923" cy="2514497"/>
          </a:xfrm>
          <a:prstGeom prst="rect">
            <a:avLst/>
          </a:prstGeom>
          <a:noFill/>
          <a:ln w="9525">
            <a:noFill/>
            <a:miter lim="800000"/>
            <a:headEnd/>
            <a:tailEnd/>
          </a:ln>
        </p:spPr>
      </p:pic>
      <p:pic>
        <p:nvPicPr>
          <p:cNvPr id="168962" name="Picture 2" descr="https://encrypted-tbn2.gstatic.com/images?q=tbn:ANd9GcTK5r2dEQ94RbMPS_teR5AzZn99M8buhVMcMk6IyuSm1QxdqJUg"/>
          <p:cNvPicPr>
            <a:picLocks noChangeAspect="1" noChangeArrowheads="1"/>
          </p:cNvPicPr>
          <p:nvPr/>
        </p:nvPicPr>
        <p:blipFill>
          <a:blip r:embed="rId4" cstate="print"/>
          <a:srcRect/>
          <a:stretch>
            <a:fillRect/>
          </a:stretch>
        </p:blipFill>
        <p:spPr bwMode="auto">
          <a:xfrm>
            <a:off x="5131893" y="3933056"/>
            <a:ext cx="2410372" cy="1728192"/>
          </a:xfrm>
          <a:prstGeom prst="rect">
            <a:avLst/>
          </a:prstGeom>
          <a:noFill/>
        </p:spPr>
      </p:pic>
      <p:sp>
        <p:nvSpPr>
          <p:cNvPr id="6" name="Title 1"/>
          <p:cNvSpPr txBox="1">
            <a:spLocks/>
          </p:cNvSpPr>
          <p:nvPr/>
        </p:nvSpPr>
        <p:spPr>
          <a:xfrm>
            <a:off x="806896" y="591270"/>
            <a:ext cx="8229600" cy="1079524"/>
          </a:xfrm>
          <a:prstGeom prst="rect">
            <a:avLst/>
          </a:prstGeom>
        </p:spPr>
        <p:txBody>
          <a:bodyPr>
            <a:normAutofit fontScale="77500" lnSpcReduction="20000"/>
          </a:bodyPr>
          <a:lstStyle>
            <a:lvl1pPr algn="l" defTabSz="914400" rtl="0" eaLnBrk="1" latinLnBrk="0" hangingPunct="1">
              <a:spcBef>
                <a:spcPct val="0"/>
              </a:spcBef>
              <a:buNone/>
              <a:defRPr sz="4400" kern="1200">
                <a:solidFill>
                  <a:schemeClr val="tx1"/>
                </a:solidFill>
                <a:latin typeface="+mj-lt"/>
                <a:ea typeface="+mj-ea"/>
                <a:cs typeface="+mj-cs"/>
              </a:defRPr>
            </a:lvl1pPr>
          </a:lstStyle>
          <a:p>
            <a:r>
              <a:rPr lang="en-GB" sz="6400" b="1" dirty="0">
                <a:latin typeface="Calibri" pitchFamily="34" charset="0"/>
              </a:rPr>
              <a:t>Defence Policy </a:t>
            </a:r>
          </a:p>
          <a:p>
            <a:r>
              <a:rPr lang="en-GB" sz="3600" b="1" dirty="0">
                <a:latin typeface="Calibri" pitchFamily="34" charset="0"/>
              </a:rPr>
              <a:t>(aka Mexican Standoff)</a:t>
            </a:r>
          </a:p>
        </p:txBody>
      </p:sp>
      <p:sp>
        <p:nvSpPr>
          <p:cNvPr id="8" name="Rectangle 7"/>
          <p:cNvSpPr/>
          <p:nvPr/>
        </p:nvSpPr>
        <p:spPr>
          <a:xfrm>
            <a:off x="643141" y="1844824"/>
            <a:ext cx="8145253" cy="1872208"/>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50000"/>
              </a:spcBef>
            </a:pPr>
            <a:r>
              <a:rPr lang="en-AU" sz="2000" b="1" dirty="0"/>
              <a:t>When the defending team is defending inside their own 5 metre line and the attacking team takes ball back outside the 5 metre line, the defending team must move forward and continue moving forward until a touch is </a:t>
            </a:r>
            <a:r>
              <a:rPr lang="en-AU" sz="2000" b="1" u="sng" dirty="0"/>
              <a:t>imminent</a:t>
            </a:r>
            <a:r>
              <a:rPr lang="en-AU" sz="2000" b="1" dirty="0"/>
              <a:t>.</a:t>
            </a:r>
            <a:endParaRPr lang="en-US" sz="1600" dirty="0"/>
          </a:p>
        </p:txBody>
      </p:sp>
    </p:spTree>
    <p:extLst>
      <p:ext uri="{BB962C8B-B14F-4D97-AF65-F5344CB8AC3E}">
        <p14:creationId xmlns:p14="http://schemas.microsoft.com/office/powerpoint/2010/main" val="29755348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9</a:t>
            </a:r>
            <a:br>
              <a:rPr lang="en-GB" sz="4900" dirty="0"/>
            </a:br>
            <a:br>
              <a:rPr lang="en-GB" dirty="0"/>
            </a:br>
            <a:r>
              <a:rPr lang="en-GB" dirty="0">
                <a:latin typeface="Calibri" pitchFamily="34" charset="0"/>
              </a:rPr>
              <a:t>Referee Positioning</a:t>
            </a:r>
          </a:p>
        </p:txBody>
      </p:sp>
    </p:spTree>
    <p:extLst>
      <p:ext uri="{BB962C8B-B14F-4D97-AF65-F5344CB8AC3E}">
        <p14:creationId xmlns:p14="http://schemas.microsoft.com/office/powerpoint/2010/main" val="9631774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latin typeface="Calibri" pitchFamily="34" charset="0"/>
              </a:rPr>
              <a:t>Module 1</a:t>
            </a:r>
            <a:br>
              <a:rPr lang="en-GB" sz="4900" dirty="0"/>
            </a:br>
            <a:br>
              <a:rPr lang="en-GB" dirty="0"/>
            </a:br>
            <a:r>
              <a:rPr lang="en-GB" dirty="0">
                <a:latin typeface="Calibri" pitchFamily="34" charset="0"/>
              </a:rPr>
              <a:t>Game Overview</a:t>
            </a:r>
          </a:p>
        </p:txBody>
      </p:sp>
    </p:spTree>
    <p:extLst>
      <p:ext uri="{BB962C8B-B14F-4D97-AF65-F5344CB8AC3E}">
        <p14:creationId xmlns:p14="http://schemas.microsoft.com/office/powerpoint/2010/main" val="26318117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48" y="1556792"/>
            <a:ext cx="6596149" cy="3535061"/>
          </a:xfrm>
          <a:prstGeom prst="rect">
            <a:avLst/>
          </a:prstGeom>
        </p:spPr>
      </p:pic>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Positioning</a:t>
            </a:r>
          </a:p>
        </p:txBody>
      </p:sp>
      <p:sp>
        <p:nvSpPr>
          <p:cNvPr id="5" name="Rectangle 4"/>
          <p:cNvSpPr/>
          <p:nvPr/>
        </p:nvSpPr>
        <p:spPr>
          <a:xfrm>
            <a:off x="827584" y="1844824"/>
            <a:ext cx="8145253" cy="2664296"/>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0100" lvl="1" indent="-342900">
              <a:buSzPct val="90000"/>
              <a:buFont typeface="Arial" panose="020B0604020202020204" pitchFamily="34" charset="0"/>
              <a:buChar char="•"/>
            </a:pPr>
            <a:r>
              <a:rPr lang="en-GB" sz="2400" dirty="0"/>
              <a:t>There are three situations where referee positioning is </a:t>
            </a:r>
            <a:r>
              <a:rPr lang="en-GB" sz="2400" u="sng" dirty="0"/>
              <a:t>critical</a:t>
            </a:r>
            <a:r>
              <a:rPr lang="en-GB" sz="2400" dirty="0"/>
              <a:t> to a positive game outcome</a:t>
            </a:r>
          </a:p>
          <a:p>
            <a:pPr marL="800100" lvl="1" indent="-342900">
              <a:buSzPct val="90000"/>
              <a:buFont typeface="Arial" panose="020B0604020202020204" pitchFamily="34" charset="0"/>
              <a:buChar char="•"/>
            </a:pPr>
            <a:endParaRPr lang="en-GB" sz="2400" dirty="0">
              <a:latin typeface="Calibri" pitchFamily="34" charset="0"/>
            </a:endParaRPr>
          </a:p>
          <a:p>
            <a:pPr marL="914400" lvl="1" indent="-457200">
              <a:buSzPct val="90000"/>
              <a:buAutoNum type="arabicPeriod"/>
            </a:pPr>
            <a:r>
              <a:rPr lang="en-GB" sz="2400" dirty="0">
                <a:latin typeface="Calibri" pitchFamily="34" charset="0"/>
              </a:rPr>
              <a:t>5m onside line (set and control)</a:t>
            </a:r>
          </a:p>
          <a:p>
            <a:pPr marL="914400" lvl="1" indent="-457200">
              <a:buSzPct val="90000"/>
              <a:buAutoNum type="arabicPeriod"/>
            </a:pPr>
            <a:r>
              <a:rPr lang="en-GB" sz="2400" dirty="0" err="1">
                <a:latin typeface="Calibri" pitchFamily="34" charset="0"/>
              </a:rPr>
              <a:t>Scoreline</a:t>
            </a:r>
            <a:endParaRPr lang="en-GB" sz="2400" dirty="0">
              <a:latin typeface="Calibri" pitchFamily="34" charset="0"/>
            </a:endParaRPr>
          </a:p>
          <a:p>
            <a:pPr marL="914400" lvl="1" indent="-457200">
              <a:buSzPct val="90000"/>
              <a:buAutoNum type="arabicPeriod"/>
            </a:pPr>
            <a:r>
              <a:rPr lang="en-GB" sz="2400" dirty="0" err="1">
                <a:latin typeface="Calibri" pitchFamily="34" charset="0"/>
              </a:rPr>
              <a:t>Sideline</a:t>
            </a:r>
            <a:endParaRPr lang="en-GB" sz="2400" dirty="0">
              <a:latin typeface="Calibri" pitchFamily="34" charset="0"/>
            </a:endParaRPr>
          </a:p>
        </p:txBody>
      </p:sp>
    </p:spTree>
    <p:extLst>
      <p:ext uri="{BB962C8B-B14F-4D97-AF65-F5344CB8AC3E}">
        <p14:creationId xmlns:p14="http://schemas.microsoft.com/office/powerpoint/2010/main" val="24827297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10</a:t>
            </a:r>
            <a:br>
              <a:rPr lang="en-GB" sz="4900" dirty="0"/>
            </a:br>
            <a:br>
              <a:rPr lang="en-GB" dirty="0"/>
            </a:br>
            <a:r>
              <a:rPr lang="en-GB" dirty="0">
                <a:latin typeface="Calibri" pitchFamily="34" charset="0"/>
              </a:rPr>
              <a:t>Communication</a:t>
            </a:r>
          </a:p>
        </p:txBody>
      </p:sp>
    </p:spTree>
    <p:extLst>
      <p:ext uri="{BB962C8B-B14F-4D97-AF65-F5344CB8AC3E}">
        <p14:creationId xmlns:p14="http://schemas.microsoft.com/office/powerpoint/2010/main" val="11846730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ctr"/>
            <a:r>
              <a:rPr lang="en-GB" sz="3600" b="1" dirty="0">
                <a:latin typeface="Calibri" pitchFamily="34" charset="0"/>
              </a:rPr>
              <a:t>OVERVIEW</a:t>
            </a:r>
          </a:p>
        </p:txBody>
      </p:sp>
      <p:sp>
        <p:nvSpPr>
          <p:cNvPr id="3" name="Content Placeholder 2"/>
          <p:cNvSpPr>
            <a:spLocks noGrp="1"/>
          </p:cNvSpPr>
          <p:nvPr>
            <p:ph idx="1"/>
          </p:nvPr>
        </p:nvSpPr>
        <p:spPr>
          <a:xfrm>
            <a:off x="827584" y="1484784"/>
            <a:ext cx="7330008" cy="4680520"/>
          </a:xfrm>
        </p:spPr>
        <p:txBody>
          <a:bodyPr>
            <a:normAutofit/>
          </a:bodyPr>
          <a:lstStyle/>
          <a:p>
            <a:pPr>
              <a:lnSpc>
                <a:spcPct val="150000"/>
              </a:lnSpc>
              <a:buSzPct val="90000"/>
            </a:pPr>
            <a:r>
              <a:rPr lang="en-GB" sz="2800" i="1" dirty="0">
                <a:latin typeface="Calibri" pitchFamily="34" charset="0"/>
              </a:rPr>
              <a:t>Definitions</a:t>
            </a:r>
          </a:p>
          <a:p>
            <a:pPr>
              <a:lnSpc>
                <a:spcPct val="150000"/>
              </a:lnSpc>
              <a:buSzPct val="90000"/>
            </a:pPr>
            <a:r>
              <a:rPr lang="en-GB" sz="2800" i="1" dirty="0">
                <a:latin typeface="Calibri" pitchFamily="34" charset="0"/>
              </a:rPr>
              <a:t>Different types of communication</a:t>
            </a:r>
          </a:p>
          <a:p>
            <a:pPr>
              <a:lnSpc>
                <a:spcPct val="150000"/>
              </a:lnSpc>
              <a:buSzPct val="90000"/>
            </a:pPr>
            <a:r>
              <a:rPr lang="en-GB" sz="2800" i="1" dirty="0">
                <a:latin typeface="Calibri" pitchFamily="34" charset="0"/>
              </a:rPr>
              <a:t>Effective communications</a:t>
            </a:r>
          </a:p>
          <a:p>
            <a:pPr>
              <a:lnSpc>
                <a:spcPct val="150000"/>
              </a:lnSpc>
              <a:buSzPct val="90000"/>
            </a:pPr>
            <a:r>
              <a:rPr lang="en-GB" sz="2800" i="1" dirty="0">
                <a:latin typeface="Calibri" pitchFamily="34" charset="0"/>
              </a:rPr>
              <a:t>Impacts and outcomes</a:t>
            </a:r>
          </a:p>
          <a:p>
            <a:pPr>
              <a:buSzPct val="90000"/>
            </a:pPr>
            <a:r>
              <a:rPr lang="en-GB" sz="2800" i="1" dirty="0">
                <a:latin typeface="Calibri" pitchFamily="34" charset="0"/>
              </a:rPr>
              <a:t>Test</a:t>
            </a:r>
          </a:p>
          <a:p>
            <a:pPr>
              <a:buSzPct val="60000"/>
            </a:pPr>
            <a:endParaRPr lang="en-GB" sz="2800" dirty="0">
              <a:latin typeface="Calibri" pitchFamily="34" charset="0"/>
            </a:endParaRPr>
          </a:p>
        </p:txBody>
      </p:sp>
    </p:spTree>
    <p:extLst>
      <p:ext uri="{BB962C8B-B14F-4D97-AF65-F5344CB8AC3E}">
        <p14:creationId xmlns:p14="http://schemas.microsoft.com/office/powerpoint/2010/main" val="33488981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  Definitions</a:t>
            </a:r>
          </a:p>
        </p:txBody>
      </p:sp>
      <p:sp>
        <p:nvSpPr>
          <p:cNvPr id="4" name="Rectangle 3"/>
          <p:cNvSpPr/>
          <p:nvPr/>
        </p:nvSpPr>
        <p:spPr>
          <a:xfrm>
            <a:off x="570034" y="1556792"/>
            <a:ext cx="8145253" cy="3816424"/>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en-NZ" sz="2000" u="sng" dirty="0"/>
              <a:t>Communication</a:t>
            </a:r>
          </a:p>
          <a:p>
            <a:r>
              <a:rPr lang="en-NZ" sz="2000" i="1" dirty="0"/>
              <a:t>The imparting or exchanging of information by speaking, writing, or using some other medium.</a:t>
            </a:r>
          </a:p>
          <a:p>
            <a:endParaRPr lang="en-NZ" sz="2000" dirty="0"/>
          </a:p>
          <a:p>
            <a:pPr>
              <a:buNone/>
            </a:pPr>
            <a:r>
              <a:rPr lang="en-NZ" sz="2000" u="sng" dirty="0"/>
              <a:t>Imparting</a:t>
            </a:r>
          </a:p>
          <a:p>
            <a:r>
              <a:rPr lang="en-NZ" sz="2000" i="1" dirty="0"/>
              <a:t>Make (information) known.</a:t>
            </a:r>
          </a:p>
          <a:p>
            <a:endParaRPr lang="en-NZ" sz="2000" dirty="0"/>
          </a:p>
          <a:p>
            <a:pPr>
              <a:buNone/>
            </a:pPr>
            <a:r>
              <a:rPr lang="en-NZ" sz="2000" u="sng" dirty="0"/>
              <a:t>Exchange</a:t>
            </a:r>
          </a:p>
          <a:p>
            <a:r>
              <a:rPr lang="en-NZ" sz="2000" i="1" dirty="0"/>
              <a:t>an act of giving one thing and receiving another (especially of the same kind) in return.</a:t>
            </a:r>
          </a:p>
        </p:txBody>
      </p:sp>
    </p:spTree>
    <p:extLst>
      <p:ext uri="{BB962C8B-B14F-4D97-AF65-F5344CB8AC3E}">
        <p14:creationId xmlns:p14="http://schemas.microsoft.com/office/powerpoint/2010/main" val="37560217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Perception Filters</a:t>
            </a:r>
          </a:p>
        </p:txBody>
      </p:sp>
      <p:pic>
        <p:nvPicPr>
          <p:cNvPr id="4" name="Content Placeholder 3" descr="filters (put on orange)_PP.eps"/>
          <p:cNvPicPr>
            <a:picLocks noGrp="1" noChangeAspect="1"/>
          </p:cNvPicPr>
          <p:nvPr>
            <p:ph idx="1"/>
          </p:nvPr>
        </p:nvPicPr>
        <p:blipFill>
          <a:blip r:embed="rId2"/>
          <a:stretch>
            <a:fillRect/>
          </a:stretch>
        </p:blipFill>
        <p:spPr>
          <a:xfrm>
            <a:off x="733367" y="1916832"/>
            <a:ext cx="7223009" cy="3662370"/>
          </a:xfrm>
          <a:prstGeom prst="rect">
            <a:avLst/>
          </a:prstGeom>
        </p:spPr>
      </p:pic>
    </p:spTree>
    <p:extLst>
      <p:ext uri="{BB962C8B-B14F-4D97-AF65-F5344CB8AC3E}">
        <p14:creationId xmlns:p14="http://schemas.microsoft.com/office/powerpoint/2010/main" val="9992233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600" dirty="0"/>
              <a:t>   People will see different things</a:t>
            </a:r>
          </a:p>
        </p:txBody>
      </p:sp>
      <p:pic>
        <p:nvPicPr>
          <p:cNvPr id="4" name="Content Placeholder 4" descr="bird in the bush"/>
          <p:cNvPicPr>
            <a:picLocks noGrp="1" noChangeAspect="1" noChangeArrowheads="1"/>
          </p:cNvPicPr>
          <p:nvPr>
            <p:ph idx="1"/>
          </p:nvPr>
        </p:nvPicPr>
        <p:blipFill>
          <a:blip r:embed="rId3"/>
          <a:srcRect/>
          <a:stretch>
            <a:fillRect/>
          </a:stretch>
        </p:blipFill>
        <p:spPr>
          <a:xfrm>
            <a:off x="1939464" y="1679202"/>
            <a:ext cx="5251450" cy="4171950"/>
          </a:xfrm>
        </p:spPr>
      </p:pic>
    </p:spTree>
    <p:extLst>
      <p:ext uri="{BB962C8B-B14F-4D97-AF65-F5344CB8AC3E}">
        <p14:creationId xmlns:p14="http://schemas.microsoft.com/office/powerpoint/2010/main" val="18679399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8904" y="274638"/>
            <a:ext cx="8229600" cy="1143000"/>
          </a:xfrm>
        </p:spPr>
        <p:txBody>
          <a:bodyPr/>
          <a:lstStyle/>
          <a:p>
            <a:r>
              <a:rPr lang="en-NZ" dirty="0"/>
              <a:t>Types of communication</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776" y="1431663"/>
            <a:ext cx="4680520" cy="4373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4669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Impacts and Outcomes</a:t>
            </a:r>
          </a:p>
        </p:txBody>
      </p:sp>
      <p:sp>
        <p:nvSpPr>
          <p:cNvPr id="4" name="Rectangle 3"/>
          <p:cNvSpPr/>
          <p:nvPr/>
        </p:nvSpPr>
        <p:spPr>
          <a:xfrm>
            <a:off x="570034" y="1556792"/>
            <a:ext cx="8145253" cy="2808312"/>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en-NZ" sz="2000" i="1" dirty="0"/>
          </a:p>
        </p:txBody>
      </p:sp>
      <p:sp>
        <p:nvSpPr>
          <p:cNvPr id="3" name="Content Placeholder 2"/>
          <p:cNvSpPr>
            <a:spLocks noGrp="1"/>
          </p:cNvSpPr>
          <p:nvPr>
            <p:ph idx="1"/>
          </p:nvPr>
        </p:nvSpPr>
        <p:spPr>
          <a:xfrm>
            <a:off x="683568" y="1600200"/>
            <a:ext cx="8003232" cy="4525963"/>
          </a:xfrm>
        </p:spPr>
        <p:txBody>
          <a:bodyPr>
            <a:normAutofit/>
          </a:bodyPr>
          <a:lstStyle/>
          <a:p>
            <a:pPr marL="0" indent="0">
              <a:buNone/>
            </a:pPr>
            <a:r>
              <a:rPr lang="en-NZ" sz="2000" dirty="0">
                <a:solidFill>
                  <a:schemeClr val="bg1"/>
                </a:solidFill>
              </a:rPr>
              <a:t>As a referee we are always looking for outcomes and what impact it has on the game. As a referee we try to remain discrete and near invisible whilst going out and completing our tasks.</a:t>
            </a:r>
          </a:p>
          <a:p>
            <a:pPr>
              <a:buNone/>
            </a:pPr>
            <a:endParaRPr lang="en-NZ" sz="2000" dirty="0">
              <a:solidFill>
                <a:schemeClr val="bg1"/>
              </a:solidFill>
            </a:endParaRPr>
          </a:p>
          <a:p>
            <a:pPr marL="0" indent="0">
              <a:buNone/>
            </a:pPr>
            <a:r>
              <a:rPr lang="en-NZ" sz="2000" dirty="0">
                <a:solidFill>
                  <a:schemeClr val="bg1"/>
                </a:solidFill>
              </a:rPr>
              <a:t>Here are a few outcomes that can be impacted through our communication whether it be positive or negative.</a:t>
            </a:r>
          </a:p>
        </p:txBody>
      </p:sp>
    </p:spTree>
    <p:extLst>
      <p:ext uri="{BB962C8B-B14F-4D97-AF65-F5344CB8AC3E}">
        <p14:creationId xmlns:p14="http://schemas.microsoft.com/office/powerpoint/2010/main" val="16744535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274638"/>
            <a:ext cx="8229600" cy="1143000"/>
          </a:xfrm>
        </p:spPr>
        <p:txBody>
          <a:bodyPr/>
          <a:lstStyle/>
          <a:p>
            <a:r>
              <a:rPr lang="en-NZ" dirty="0"/>
              <a:t>Scenarios</a:t>
            </a:r>
          </a:p>
        </p:txBody>
      </p:sp>
      <p:sp>
        <p:nvSpPr>
          <p:cNvPr id="5" name="Rectangle 4"/>
          <p:cNvSpPr/>
          <p:nvPr/>
        </p:nvSpPr>
        <p:spPr>
          <a:xfrm>
            <a:off x="395536" y="1556792"/>
            <a:ext cx="8162394" cy="2808312"/>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en-NZ" sz="2000" i="1" dirty="0"/>
          </a:p>
        </p:txBody>
      </p:sp>
      <p:sp>
        <p:nvSpPr>
          <p:cNvPr id="3" name="Content Placeholder 2"/>
          <p:cNvSpPr>
            <a:spLocks noGrp="1"/>
          </p:cNvSpPr>
          <p:nvPr>
            <p:ph idx="1"/>
          </p:nvPr>
        </p:nvSpPr>
        <p:spPr>
          <a:xfrm>
            <a:off x="457200" y="1600200"/>
            <a:ext cx="8147248" cy="4525963"/>
          </a:xfrm>
        </p:spPr>
        <p:txBody>
          <a:bodyPr>
            <a:normAutofit/>
          </a:bodyPr>
          <a:lstStyle/>
          <a:p>
            <a:pPr>
              <a:buNone/>
            </a:pPr>
            <a:r>
              <a:rPr lang="en-NZ" sz="2000" u="sng" dirty="0">
                <a:solidFill>
                  <a:schemeClr val="bg1"/>
                </a:solidFill>
              </a:rPr>
              <a:t>Situation</a:t>
            </a:r>
          </a:p>
          <a:p>
            <a:r>
              <a:rPr lang="en-NZ" sz="2000" dirty="0">
                <a:solidFill>
                  <a:schemeClr val="bg1"/>
                </a:solidFill>
              </a:rPr>
              <a:t>An interception occur and a defender player takes chase. They realise however that they are too far and unable to make the touch and intentionally sub off so that they may be replaced by a new defending player. The new defending player attempts to take chase.</a:t>
            </a:r>
          </a:p>
        </p:txBody>
      </p:sp>
      <p:sp>
        <p:nvSpPr>
          <p:cNvPr id="4" name="TextBox 3"/>
          <p:cNvSpPr txBox="1"/>
          <p:nvPr/>
        </p:nvSpPr>
        <p:spPr>
          <a:xfrm>
            <a:off x="4788024" y="1556792"/>
            <a:ext cx="3816424" cy="707886"/>
          </a:xfrm>
          <a:prstGeom prst="rect">
            <a:avLst/>
          </a:prstGeom>
          <a:noFill/>
        </p:spPr>
        <p:txBody>
          <a:bodyPr wrap="square" rtlCol="0">
            <a:spAutoFit/>
          </a:bodyPr>
          <a:lstStyle/>
          <a:p>
            <a:pPr>
              <a:buFont typeface="Arial" pitchFamily="34" charset="0"/>
              <a:buChar char="•"/>
            </a:pPr>
            <a:endParaRPr lang="en-NZ" sz="2000" dirty="0"/>
          </a:p>
          <a:p>
            <a:pPr>
              <a:buFont typeface="Arial" pitchFamily="34" charset="0"/>
              <a:buChar char="•"/>
            </a:pPr>
            <a:endParaRPr lang="en-NZ" sz="2000" dirty="0"/>
          </a:p>
        </p:txBody>
      </p:sp>
    </p:spTree>
    <p:extLst>
      <p:ext uri="{BB962C8B-B14F-4D97-AF65-F5344CB8AC3E}">
        <p14:creationId xmlns:p14="http://schemas.microsoft.com/office/powerpoint/2010/main" val="23132265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274638"/>
            <a:ext cx="8229600" cy="1143000"/>
          </a:xfrm>
        </p:spPr>
        <p:txBody>
          <a:bodyPr/>
          <a:lstStyle/>
          <a:p>
            <a:r>
              <a:rPr lang="en-NZ" dirty="0"/>
              <a:t>Scenarios</a:t>
            </a:r>
          </a:p>
        </p:txBody>
      </p:sp>
      <p:sp>
        <p:nvSpPr>
          <p:cNvPr id="5" name="Rectangle 4"/>
          <p:cNvSpPr/>
          <p:nvPr/>
        </p:nvSpPr>
        <p:spPr>
          <a:xfrm>
            <a:off x="467544" y="1556792"/>
            <a:ext cx="8145253" cy="2808312"/>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en-NZ" sz="2000" i="1" dirty="0"/>
          </a:p>
        </p:txBody>
      </p:sp>
      <p:sp>
        <p:nvSpPr>
          <p:cNvPr id="3" name="Content Placeholder 2"/>
          <p:cNvSpPr>
            <a:spLocks noGrp="1"/>
          </p:cNvSpPr>
          <p:nvPr>
            <p:ph idx="1"/>
          </p:nvPr>
        </p:nvSpPr>
        <p:spPr>
          <a:xfrm>
            <a:off x="457200" y="1600200"/>
            <a:ext cx="8147248" cy="4525963"/>
          </a:xfrm>
        </p:spPr>
        <p:txBody>
          <a:bodyPr>
            <a:normAutofit/>
          </a:bodyPr>
          <a:lstStyle/>
          <a:p>
            <a:pPr>
              <a:buNone/>
            </a:pPr>
            <a:r>
              <a:rPr lang="en-NZ" sz="2000" u="sng" dirty="0">
                <a:solidFill>
                  <a:schemeClr val="bg1"/>
                </a:solidFill>
              </a:rPr>
              <a:t>Situation</a:t>
            </a:r>
          </a:p>
          <a:p>
            <a:r>
              <a:rPr lang="en-NZ" sz="2000" dirty="0">
                <a:solidFill>
                  <a:schemeClr val="bg1"/>
                </a:solidFill>
              </a:rPr>
              <a:t>A player has not made it onside following a touch being made. They start to move forwards to make a touch.</a:t>
            </a:r>
          </a:p>
        </p:txBody>
      </p:sp>
      <p:sp>
        <p:nvSpPr>
          <p:cNvPr id="4" name="TextBox 3"/>
          <p:cNvSpPr txBox="1"/>
          <p:nvPr/>
        </p:nvSpPr>
        <p:spPr>
          <a:xfrm>
            <a:off x="4788024" y="1556792"/>
            <a:ext cx="3816424" cy="707886"/>
          </a:xfrm>
          <a:prstGeom prst="rect">
            <a:avLst/>
          </a:prstGeom>
          <a:noFill/>
        </p:spPr>
        <p:txBody>
          <a:bodyPr wrap="square" rtlCol="0">
            <a:spAutoFit/>
          </a:bodyPr>
          <a:lstStyle/>
          <a:p>
            <a:pPr>
              <a:buFont typeface="Arial" pitchFamily="34" charset="0"/>
              <a:buChar char="•"/>
            </a:pPr>
            <a:endParaRPr lang="en-NZ" sz="2000" dirty="0"/>
          </a:p>
          <a:p>
            <a:pPr>
              <a:buFont typeface="Arial" pitchFamily="34" charset="0"/>
              <a:buChar char="•"/>
            </a:pPr>
            <a:endParaRPr lang="en-NZ" sz="2000" dirty="0"/>
          </a:p>
        </p:txBody>
      </p:sp>
    </p:spTree>
    <p:extLst>
      <p:ext uri="{BB962C8B-B14F-4D97-AF65-F5344CB8AC3E}">
        <p14:creationId xmlns:p14="http://schemas.microsoft.com/office/powerpoint/2010/main" val="3375407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Field of Play</a:t>
            </a:r>
          </a:p>
        </p:txBody>
      </p:sp>
      <p:sp>
        <p:nvSpPr>
          <p:cNvPr id="5" name="Rectangle 4"/>
          <p:cNvSpPr/>
          <p:nvPr/>
        </p:nvSpPr>
        <p:spPr>
          <a:xfrm>
            <a:off x="899592" y="1671099"/>
            <a:ext cx="7992888" cy="2965256"/>
          </a:xfrm>
          <a:prstGeom prst="rect">
            <a:avLst/>
          </a:prstGeom>
          <a:solidFill>
            <a:schemeClr val="tx2">
              <a:lumMod val="75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457200" indent="-457200">
              <a:buFont typeface="Arial" panose="020B0604020202020204" pitchFamily="34" charset="0"/>
              <a:buChar char="•"/>
            </a:pPr>
            <a:r>
              <a:rPr lang="en-GB" sz="2800" dirty="0"/>
              <a:t>Field dimensions: 70 x 50m</a:t>
            </a:r>
          </a:p>
          <a:p>
            <a:endParaRPr lang="en-GB" sz="2800" dirty="0"/>
          </a:p>
        </p:txBody>
      </p:sp>
      <p:pic>
        <p:nvPicPr>
          <p:cNvPr id="4" name="Picture 8"/>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0" r="100000">
                        <a14:foregroundMark x1="45229" y1="3111" x2="45229" y2="3111"/>
                        <a14:foregroundMark x1="48451" y1="83778" x2="48451" y2="83778"/>
                        <a14:foregroundMark x1="96406" y1="43778" x2="96406" y2="43778"/>
                        <a14:foregroundMark x1="90335" y1="32222" x2="90335" y2="32222"/>
                        <a14:foregroundMark x1="92069" y1="20667" x2="92069" y2="20667"/>
                        <a14:foregroundMark x1="87237" y1="30000" x2="87237" y2="30000"/>
                        <a14:foregroundMark x1="86989" y1="46444" x2="86989" y2="46444"/>
                        <a14:foregroundMark x1="90954" y1="43556" x2="90954" y2="43556"/>
                        <a14:foregroundMark x1="95043" y1="33556" x2="95043" y2="33556"/>
                        <a14:foregroundMark x1="89715" y1="50222" x2="89715" y2="50222"/>
                        <a14:foregroundMark x1="89715" y1="54222" x2="89715" y2="54222"/>
                        <a14:foregroundMark x1="95663" y1="37111" x2="95663" y2="37111"/>
                        <a14:foregroundMark x1="8055" y1="32889" x2="8055" y2="32889"/>
                        <a14:foregroundMark x1="8055" y1="29778" x2="8055" y2="29778"/>
                        <a14:foregroundMark x1="9542" y1="22000" x2="9542" y2="22000"/>
                        <a14:foregroundMark x1="55762" y1="4889" x2="55762" y2="4889"/>
                        <a14:foregroundMark x1="40768" y1="7333" x2="40768" y2="7333"/>
                        <a14:foregroundMark x1="51301" y1="8222" x2="51301" y2="8222"/>
                        <a14:foregroundMark x1="48575" y1="6444" x2="48575" y2="6444"/>
                        <a14:foregroundMark x1="44610" y1="5111" x2="44610" y2="5111"/>
                        <a14:foregroundMark x1="43866" y1="6889" x2="43866" y2="7778"/>
                        <a14:foregroundMark x1="43866" y1="8889" x2="43866" y2="8889"/>
                        <a14:foregroundMark x1="43866" y1="8889" x2="43866" y2="8889"/>
                        <a14:foregroundMark x1="53779" y1="85333" x2="53779" y2="85333"/>
                        <a14:foregroundMark x1="53779" y1="85333" x2="53779" y2="85333"/>
                        <a14:foregroundMark x1="53779" y1="85333" x2="53779" y2="85333"/>
                        <a14:foregroundMark x1="47336" y1="85333" x2="47336" y2="85333"/>
                        <a14:foregroundMark x1="43494" y1="85333" x2="43494" y2="85333"/>
                        <a14:foregroundMark x1="46221" y1="86667" x2="46221" y2="86667"/>
                        <a14:foregroundMark x1="52045" y1="87556" x2="52045" y2="87556"/>
                        <a14:foregroundMark x1="56258" y1="87556" x2="56258" y2="87556"/>
                        <a14:foregroundMark x1="59232" y1="84444" x2="59232" y2="84444"/>
                        <a14:foregroundMark x1="85626" y1="54667" x2="85626" y2="54667"/>
                        <a14:foregroundMark x1="90830" y1="57778" x2="90830" y2="57778"/>
                        <a14:foregroundMark x1="97274" y1="32222" x2="97274" y2="32222"/>
                        <a14:foregroundMark x1="92193" y1="64667" x2="92193" y2="64667"/>
                        <a14:foregroundMark x1="9046" y1="53556" x2="9046" y2="53556"/>
                        <a14:foregroundMark x1="10781" y1="37556" x2="10781" y2="37556"/>
                        <a14:foregroundMark x1="11276" y1="32667" x2="11276" y2="32667"/>
                        <a14:foregroundMark x1="5824" y1="45556" x2="5824" y2="46222"/>
                        <a14:foregroundMark x1="5328" y1="56444" x2="5328" y2="56444"/>
                        <a14:foregroundMark x1="5576" y1="62222" x2="5576" y2="62222"/>
                        <a14:foregroundMark x1="93804" y1="68444" x2="93804" y2="68444"/>
                        <a14:foregroundMark x1="93432" y1="72000" x2="93432" y2="72000"/>
                        <a14:foregroundMark x1="8426" y1="57556" x2="8426" y2="57556"/>
                        <a14:foregroundMark x1="9046" y1="65111" x2="9046" y2="65111"/>
                        <a14:foregroundMark x1="12392" y1="46000" x2="12392" y2="46000"/>
                        <a14:foregroundMark x1="9542" y1="33333" x2="9542" y2="33333"/>
                        <a14:foregroundMark x1="6815" y1="32444" x2="6815" y2="32444"/>
                        <a14:foregroundMark x1="65675" y1="91778" x2="65675" y2="91778"/>
                        <a14:foregroundMark x1="65056" y1="87556" x2="65056" y2="87556"/>
                        <a14:foregroundMark x1="60099" y1="98444" x2="60099" y2="98444"/>
                        <a14:foregroundMark x1="39405" y1="98222" x2="39405" y2="98222"/>
                        <a14:foregroundMark x1="51053" y1="98000" x2="51053" y2="98000"/>
                        <a14:foregroundMark x1="48947" y1="98000" x2="48947" y2="98000"/>
                        <a14:foregroundMark x1="8550" y1="44889" x2="8550" y2="44889"/>
                        <a14:foregroundMark x1="3594" y1="20667" x2="3594" y2="20667"/>
                      </a14:backgroundRemoval>
                    </a14:imgEffect>
                  </a14:imgLayer>
                </a14:imgProps>
              </a:ext>
              <a:ext uri="{28A0092B-C50C-407E-A947-70E740481C1C}">
                <a14:useLocalDpi xmlns:a14="http://schemas.microsoft.com/office/drawing/2010/main" val="0"/>
              </a:ext>
            </a:extLst>
          </a:blip>
          <a:srcRect/>
          <a:stretch>
            <a:fillRect/>
          </a:stretch>
        </p:blipFill>
        <p:spPr bwMode="auto">
          <a:xfrm>
            <a:off x="1043608" y="2365042"/>
            <a:ext cx="6264695" cy="3497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3275856" y="2348880"/>
            <a:ext cx="1800200" cy="4320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3275855" y="5229200"/>
            <a:ext cx="1800200" cy="4320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34731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  Summary</a:t>
            </a:r>
          </a:p>
        </p:txBody>
      </p:sp>
      <p:sp>
        <p:nvSpPr>
          <p:cNvPr id="3" name="Content Placeholder 2"/>
          <p:cNvSpPr>
            <a:spLocks noGrp="1"/>
          </p:cNvSpPr>
          <p:nvPr>
            <p:ph idx="1"/>
          </p:nvPr>
        </p:nvSpPr>
        <p:spPr/>
        <p:txBody>
          <a:bodyPr>
            <a:normAutofit/>
          </a:bodyPr>
          <a:lstStyle/>
          <a:p>
            <a:pPr>
              <a:buNone/>
            </a:pPr>
            <a:r>
              <a:rPr lang="en-NZ" sz="2800" dirty="0"/>
              <a:t>Each action of communication has it’s own form of outcome whether it be positive or negative. As referees we need to identify these early and manage them effectively.</a:t>
            </a:r>
          </a:p>
          <a:p>
            <a:pPr>
              <a:buNone/>
            </a:pPr>
            <a:endParaRPr lang="en-NZ" sz="2800" dirty="0"/>
          </a:p>
          <a:p>
            <a:pPr>
              <a:buNone/>
            </a:pPr>
            <a:r>
              <a:rPr lang="en-NZ" sz="2800" dirty="0"/>
              <a:t>Some types of communication are used more than others and some are more effective however it is important to understand them, and how to use them collectively.</a:t>
            </a:r>
          </a:p>
        </p:txBody>
      </p:sp>
    </p:spTree>
    <p:extLst>
      <p:ext uri="{BB962C8B-B14F-4D97-AF65-F5344CB8AC3E}">
        <p14:creationId xmlns:p14="http://schemas.microsoft.com/office/powerpoint/2010/main" val="30254264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t>Module 11</a:t>
            </a:r>
            <a:br>
              <a:rPr lang="en-GB" sz="4900" dirty="0"/>
            </a:br>
            <a:br>
              <a:rPr lang="en-GB" dirty="0"/>
            </a:br>
            <a:r>
              <a:rPr lang="en-GB" dirty="0">
                <a:latin typeface="Calibri" pitchFamily="34" charset="0"/>
              </a:rPr>
              <a:t>conflict management</a:t>
            </a:r>
          </a:p>
        </p:txBody>
      </p:sp>
    </p:spTree>
    <p:extLst>
      <p:ext uri="{BB962C8B-B14F-4D97-AF65-F5344CB8AC3E}">
        <p14:creationId xmlns:p14="http://schemas.microsoft.com/office/powerpoint/2010/main" val="2211115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Building Rapport</a:t>
            </a:r>
          </a:p>
        </p:txBody>
      </p:sp>
      <p:sp>
        <p:nvSpPr>
          <p:cNvPr id="5" name="Rectangle 4"/>
          <p:cNvSpPr/>
          <p:nvPr/>
        </p:nvSpPr>
        <p:spPr>
          <a:xfrm>
            <a:off x="827584" y="1844824"/>
            <a:ext cx="8145253" cy="2664296"/>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0100" lvl="1" indent="-342900">
              <a:buSzPct val="90000"/>
              <a:buFont typeface="Arial" panose="020B0604020202020204" pitchFamily="34" charset="0"/>
              <a:buChar char="•"/>
            </a:pPr>
            <a:r>
              <a:rPr lang="en-GB" sz="2400" dirty="0"/>
              <a:t>How would you go about building rapport with players?</a:t>
            </a:r>
            <a:endParaRPr lang="en-GB" sz="2400" dirty="0">
              <a:latin typeface="Calibri" pitchFamily="34" charset="0"/>
            </a:endParaRPr>
          </a:p>
        </p:txBody>
      </p:sp>
    </p:spTree>
    <p:extLst>
      <p:ext uri="{BB962C8B-B14F-4D97-AF65-F5344CB8AC3E}">
        <p14:creationId xmlns:p14="http://schemas.microsoft.com/office/powerpoint/2010/main" val="31177268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12201" b="12201"/>
          <a:stretch/>
        </p:blipFill>
        <p:spPr>
          <a:xfrm>
            <a:off x="827584" y="3429000"/>
            <a:ext cx="4572000" cy="2592288"/>
          </a:xfrm>
          <a:prstGeom prst="rect">
            <a:avLst/>
          </a:prstGeom>
        </p:spPr>
      </p:pic>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Common Sources of Conflict</a:t>
            </a:r>
          </a:p>
        </p:txBody>
      </p:sp>
      <p:sp>
        <p:nvSpPr>
          <p:cNvPr id="5" name="Rectangle 4"/>
          <p:cNvSpPr/>
          <p:nvPr/>
        </p:nvSpPr>
        <p:spPr>
          <a:xfrm>
            <a:off x="827584" y="1844824"/>
            <a:ext cx="8145253" cy="2664296"/>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a:pPr>
            <a:r>
              <a:rPr lang="en-GB" sz="2000" dirty="0"/>
              <a:t>Teams are frustrated with themselves and their lack of skill; </a:t>
            </a:r>
          </a:p>
          <a:p>
            <a:pPr marL="457200" indent="-457200">
              <a:buAutoNum type="arabicPeriod"/>
            </a:pPr>
            <a:r>
              <a:rPr lang="en-GB" sz="2000" dirty="0"/>
              <a:t>Teams are frustrated by the skill of the opposition; </a:t>
            </a:r>
          </a:p>
          <a:p>
            <a:pPr marL="457200" indent="-457200">
              <a:buAutoNum type="arabicPeriod"/>
            </a:pPr>
            <a:r>
              <a:rPr lang="en-GB" sz="2000" dirty="0"/>
              <a:t>Teams are frustrated with the rulings / actions performed by the referee </a:t>
            </a:r>
          </a:p>
          <a:p>
            <a:pPr marL="457200" indent="-457200">
              <a:buAutoNum type="arabicPeriod"/>
            </a:pPr>
            <a:r>
              <a:rPr lang="en-GB" sz="2000" dirty="0"/>
              <a:t>Players who have little knowledge about the game get frustrated when they get picked up and they don’t know the rules.</a:t>
            </a:r>
          </a:p>
          <a:p>
            <a:pPr lvl="1">
              <a:buSzPct val="90000"/>
            </a:pPr>
            <a:endParaRPr lang="en-GB" sz="2400" dirty="0">
              <a:latin typeface="Calibri" pitchFamily="34" charset="0"/>
            </a:endParaRPr>
          </a:p>
        </p:txBody>
      </p:sp>
    </p:spTree>
    <p:extLst>
      <p:ext uri="{BB962C8B-B14F-4D97-AF65-F5344CB8AC3E}">
        <p14:creationId xmlns:p14="http://schemas.microsoft.com/office/powerpoint/2010/main" val="41954693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Prevention is Best</a:t>
            </a:r>
          </a:p>
        </p:txBody>
      </p:sp>
      <p:sp>
        <p:nvSpPr>
          <p:cNvPr id="5" name="Rectangle 4"/>
          <p:cNvSpPr/>
          <p:nvPr/>
        </p:nvSpPr>
        <p:spPr>
          <a:xfrm>
            <a:off x="827584" y="1844824"/>
            <a:ext cx="8145253" cy="1368152"/>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buSzPct val="90000"/>
            </a:pPr>
            <a:r>
              <a:rPr lang="en-GB" sz="2400" dirty="0">
                <a:latin typeface="Calibri" pitchFamily="34" charset="0"/>
              </a:rPr>
              <a:t>So how can you ensure that you set the right mood/mind set to avoid conflict?</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600" y="3861048"/>
            <a:ext cx="1847850" cy="2466975"/>
          </a:xfrm>
          <a:prstGeom prst="rect">
            <a:avLst/>
          </a:prstGeom>
        </p:spPr>
      </p:pic>
      <p:sp>
        <p:nvSpPr>
          <p:cNvPr id="6" name="TextBox 5"/>
          <p:cNvSpPr txBox="1"/>
          <p:nvPr/>
        </p:nvSpPr>
        <p:spPr>
          <a:xfrm>
            <a:off x="971600" y="3508618"/>
            <a:ext cx="2736304" cy="369332"/>
          </a:xfrm>
          <a:prstGeom prst="rect">
            <a:avLst/>
          </a:prstGeom>
          <a:noFill/>
        </p:spPr>
        <p:txBody>
          <a:bodyPr wrap="square" rtlCol="0">
            <a:spAutoFit/>
          </a:bodyPr>
          <a:lstStyle/>
          <a:p>
            <a:r>
              <a:rPr lang="en-GB" dirty="0"/>
              <a:t>Positive Attitude</a:t>
            </a:r>
          </a:p>
        </p:txBody>
      </p:sp>
      <p:pic>
        <p:nvPicPr>
          <p:cNvPr id="8" name="Picture 7"/>
          <p:cNvPicPr>
            <a:picLocks noChangeAspect="1"/>
          </p:cNvPicPr>
          <p:nvPr/>
        </p:nvPicPr>
        <p:blipFill>
          <a:blip r:embed="rId4"/>
          <a:stretch>
            <a:fillRect/>
          </a:stretch>
        </p:blipFill>
        <p:spPr>
          <a:xfrm>
            <a:off x="3635896" y="3789040"/>
            <a:ext cx="2133600" cy="1714500"/>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84168" y="3356992"/>
            <a:ext cx="2146124" cy="2060848"/>
          </a:xfrm>
          <a:prstGeom prst="rect">
            <a:avLst/>
          </a:prstGeom>
        </p:spPr>
      </p:pic>
    </p:spTree>
    <p:extLst>
      <p:ext uri="{BB962C8B-B14F-4D97-AF65-F5344CB8AC3E}">
        <p14:creationId xmlns:p14="http://schemas.microsoft.com/office/powerpoint/2010/main" val="1171546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08" y="1628800"/>
            <a:ext cx="7237071" cy="3816424"/>
          </a:xfrm>
          <a:prstGeom prst="rect">
            <a:avLst/>
          </a:prstGeom>
        </p:spPr>
      </p:pic>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Tools to Handle Conflict</a:t>
            </a:r>
          </a:p>
        </p:txBody>
      </p:sp>
      <p:sp>
        <p:nvSpPr>
          <p:cNvPr id="5" name="Rectangle 4"/>
          <p:cNvSpPr/>
          <p:nvPr/>
        </p:nvSpPr>
        <p:spPr>
          <a:xfrm>
            <a:off x="827584" y="1844824"/>
            <a:ext cx="8145253" cy="1368152"/>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buSzPct val="90000"/>
            </a:pPr>
            <a:r>
              <a:rPr lang="en-GB" sz="2400" dirty="0">
                <a:latin typeface="Calibri" pitchFamily="34" charset="0"/>
              </a:rPr>
              <a:t>What options do you have to control misconduct or situations that are escalating?</a:t>
            </a:r>
          </a:p>
        </p:txBody>
      </p:sp>
    </p:spTree>
    <p:extLst>
      <p:ext uri="{BB962C8B-B14F-4D97-AF65-F5344CB8AC3E}">
        <p14:creationId xmlns:p14="http://schemas.microsoft.com/office/powerpoint/2010/main" val="4096106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The Escalation Process</a:t>
            </a:r>
          </a:p>
        </p:txBody>
      </p:sp>
      <p:pic>
        <p:nvPicPr>
          <p:cNvPr id="6" name="Picture 5"/>
          <p:cNvPicPr/>
          <p:nvPr/>
        </p:nvPicPr>
        <p:blipFill>
          <a:blip r:embed="rId3"/>
          <a:stretch>
            <a:fillRect/>
          </a:stretch>
        </p:blipFill>
        <p:spPr>
          <a:xfrm>
            <a:off x="1259632" y="1772816"/>
            <a:ext cx="6408712" cy="3816424"/>
          </a:xfrm>
          <a:prstGeom prst="rect">
            <a:avLst/>
          </a:prstGeom>
        </p:spPr>
      </p:pic>
    </p:spTree>
    <p:extLst>
      <p:ext uri="{BB962C8B-B14F-4D97-AF65-F5344CB8AC3E}">
        <p14:creationId xmlns:p14="http://schemas.microsoft.com/office/powerpoint/2010/main" val="143434157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latin typeface="Calibri" pitchFamily="34" charset="0"/>
              </a:rPr>
              <a:t>Chapter 12</a:t>
            </a:r>
            <a:br>
              <a:rPr lang="en-GB" sz="4900" dirty="0"/>
            </a:br>
            <a:br>
              <a:rPr lang="en-GB" dirty="0"/>
            </a:br>
            <a:r>
              <a:rPr lang="en-GB" dirty="0">
                <a:latin typeface="Calibri" pitchFamily="34" charset="0"/>
              </a:rPr>
              <a:t>END OF GAME</a:t>
            </a:r>
          </a:p>
        </p:txBody>
      </p:sp>
    </p:spTree>
    <p:extLst>
      <p:ext uri="{BB962C8B-B14F-4D97-AF65-F5344CB8AC3E}">
        <p14:creationId xmlns:p14="http://schemas.microsoft.com/office/powerpoint/2010/main" val="260843524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End of Game</a:t>
            </a:r>
          </a:p>
        </p:txBody>
      </p:sp>
      <p:pic>
        <p:nvPicPr>
          <p:cNvPr id="1026" name="Picture 2" descr="http://3.bp.blogspot.com/-DVUwukbcGqA/Uba3swbYdPI/AAAAAAAAADw/cL3wqUS-IVA/s1600/stop-butt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2320" y="1052736"/>
            <a:ext cx="1550988" cy="142173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899592" y="1366342"/>
            <a:ext cx="7920880" cy="792088"/>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dirty="0"/>
              <a:t>What happens at the end of half/full time hooter?</a:t>
            </a:r>
          </a:p>
        </p:txBody>
      </p:sp>
      <p:pic>
        <p:nvPicPr>
          <p:cNvPr id="7" name="Picture 2" descr="http://www.google.co.uk/url?sa=i&amp;source=images&amp;cd=&amp;ved=0CAUQjBw&amp;url=https%3A%2F%2Frugbyasteroid.files.wordpress.com%2F2010%2F02%2Facme-thunderer-whistle.jpg&amp;ei=7skqVfKfNIfaOLqwgOgF&amp;psig=AFQjCNGxrimC1NPu36zYalWebOqHwSrG8A&amp;ust=1428953966953594"/>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99333" l="0" r="98000"/>
                    </a14:imgEffect>
                  </a14:imgLayer>
                </a14:imgProps>
              </a:ext>
              <a:ext uri="{28A0092B-C50C-407E-A947-70E740481C1C}">
                <a14:useLocalDpi xmlns:a14="http://schemas.microsoft.com/office/drawing/2010/main" val="0"/>
              </a:ext>
            </a:extLst>
          </a:blip>
          <a:srcRect/>
          <a:stretch>
            <a:fillRect/>
          </a:stretch>
        </p:blipFill>
        <p:spPr bwMode="auto">
          <a:xfrm>
            <a:off x="661496" y="2158430"/>
            <a:ext cx="2125885" cy="212588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899592" y="2366273"/>
            <a:ext cx="7920880" cy="792088"/>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dirty="0"/>
              <a:t>What happens if there is a penalty after the hooter?</a:t>
            </a:r>
          </a:p>
        </p:txBody>
      </p:sp>
      <p:sp>
        <p:nvSpPr>
          <p:cNvPr id="9" name="Rectangle 8"/>
          <p:cNvSpPr/>
          <p:nvPr/>
        </p:nvSpPr>
        <p:spPr>
          <a:xfrm>
            <a:off x="925136" y="3414611"/>
            <a:ext cx="7920880" cy="792088"/>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dirty="0"/>
              <a:t>What is the signal and whistle tone for end of half/game?</a:t>
            </a:r>
          </a:p>
        </p:txBody>
      </p:sp>
      <p:pic>
        <p:nvPicPr>
          <p:cNvPr id="1028" name="Picture 4" descr="http://www.buzzardrugby.co.uk/two/olympic/images/misc/knockout.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6056" y="4284315"/>
            <a:ext cx="3467100" cy="130492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899592" y="4540733"/>
            <a:ext cx="7920880" cy="792088"/>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dirty="0"/>
              <a:t>What if it’s a knockout game and the scores are tied at full time?</a:t>
            </a:r>
          </a:p>
        </p:txBody>
      </p:sp>
      <p:sp>
        <p:nvSpPr>
          <p:cNvPr id="12" name="Rectangle 11"/>
          <p:cNvSpPr/>
          <p:nvPr/>
        </p:nvSpPr>
        <p:spPr>
          <a:xfrm>
            <a:off x="899592" y="5589240"/>
            <a:ext cx="7920880" cy="792088"/>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dirty="0"/>
              <a:t>What happens with the scorecard?</a:t>
            </a:r>
          </a:p>
        </p:txBody>
      </p:sp>
    </p:spTree>
    <p:extLst>
      <p:ext uri="{BB962C8B-B14F-4D97-AF65-F5344CB8AC3E}">
        <p14:creationId xmlns:p14="http://schemas.microsoft.com/office/powerpoint/2010/main" val="139688565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latin typeface="Calibri" pitchFamily="34" charset="0"/>
              </a:rPr>
              <a:t>Chapter 13</a:t>
            </a:r>
            <a:br>
              <a:rPr lang="en-GB" sz="4900" dirty="0"/>
            </a:br>
            <a:br>
              <a:rPr lang="en-GB" dirty="0"/>
            </a:br>
            <a:r>
              <a:rPr lang="en-GB" dirty="0">
                <a:latin typeface="Calibri" pitchFamily="34" charset="0"/>
              </a:rPr>
              <a:t>Sports officials </a:t>
            </a:r>
            <a:r>
              <a:rPr lang="en-GB" dirty="0" err="1">
                <a:latin typeface="Calibri" pitchFamily="34" charset="0"/>
              </a:rPr>
              <a:t>responsibilites</a:t>
            </a:r>
            <a:endParaRPr lang="en-GB" dirty="0">
              <a:latin typeface="Calibri" pitchFamily="34" charset="0"/>
            </a:endParaRPr>
          </a:p>
        </p:txBody>
      </p:sp>
    </p:spTree>
    <p:extLst>
      <p:ext uri="{BB962C8B-B14F-4D97-AF65-F5344CB8AC3E}">
        <p14:creationId xmlns:p14="http://schemas.microsoft.com/office/powerpoint/2010/main" val="19623307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Composition</a:t>
            </a:r>
          </a:p>
        </p:txBody>
      </p:sp>
      <p:sp>
        <p:nvSpPr>
          <p:cNvPr id="3" name="Rectangle 2"/>
          <p:cNvSpPr/>
          <p:nvPr/>
        </p:nvSpPr>
        <p:spPr>
          <a:xfrm>
            <a:off x="899592" y="1671099"/>
            <a:ext cx="7992888" cy="3702118"/>
          </a:xfrm>
          <a:prstGeom prst="rect">
            <a:avLst/>
          </a:prstGeom>
          <a:solidFill>
            <a:schemeClr val="tx2">
              <a:lumMod val="75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457200" indent="-457200">
              <a:buFont typeface="Arial" panose="020B0604020202020204" pitchFamily="34" charset="0"/>
              <a:buChar char="•"/>
            </a:pPr>
            <a:r>
              <a:rPr lang="en-GB" sz="2800" dirty="0"/>
              <a:t>How long is a game of touch?</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r>
              <a:rPr lang="en-GB" sz="2800" dirty="0"/>
              <a:t>What are the maximum number of people per side? (male/female &amp; mixed)</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r>
              <a:rPr lang="en-GB" sz="2800" dirty="0"/>
              <a:t>How many players do you need to start a game?</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endParaRPr lang="en-GB" sz="2800" dirty="0"/>
          </a:p>
          <a:p>
            <a:endParaRPr lang="en-GB" sz="2800" dirty="0"/>
          </a:p>
        </p:txBody>
      </p:sp>
    </p:spTree>
    <p:extLst>
      <p:ext uri="{BB962C8B-B14F-4D97-AF65-F5344CB8AC3E}">
        <p14:creationId xmlns:p14="http://schemas.microsoft.com/office/powerpoint/2010/main" val="410921798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27584" y="1844824"/>
            <a:ext cx="8145253" cy="1368152"/>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buSzPct val="90000"/>
            </a:pPr>
            <a:r>
              <a:rPr lang="en-GB" sz="2400" dirty="0">
                <a:latin typeface="Calibri" pitchFamily="34" charset="0"/>
              </a:rPr>
              <a:t>Our official responsibilities are to:</a:t>
            </a:r>
          </a:p>
          <a:p>
            <a:pPr marL="800100" lvl="1" indent="-342900">
              <a:buSzPct val="90000"/>
              <a:buFontTx/>
              <a:buChar char="-"/>
            </a:pPr>
            <a:r>
              <a:rPr lang="en-GB" sz="2400" dirty="0">
                <a:latin typeface="Calibri" pitchFamily="34" charset="0"/>
              </a:rPr>
              <a:t>Enforce the rules of touch</a:t>
            </a:r>
          </a:p>
          <a:p>
            <a:pPr marL="800100" lvl="1" indent="-342900">
              <a:buSzPct val="90000"/>
              <a:buFontTx/>
              <a:buChar char="-"/>
            </a:pPr>
            <a:r>
              <a:rPr lang="en-GB" sz="2400" dirty="0">
                <a:latin typeface="Calibri" pitchFamily="34" charset="0"/>
              </a:rPr>
              <a:t>Facilitate the match</a:t>
            </a:r>
          </a:p>
        </p:txBody>
      </p:sp>
      <p:sp>
        <p:nvSpPr>
          <p:cNvPr id="4" name="Title 1"/>
          <p:cNvSpPr>
            <a:spLocks noGrp="1"/>
          </p:cNvSpPr>
          <p:nvPr>
            <p:ph type="title"/>
          </p:nvPr>
        </p:nvSpPr>
        <p:spPr>
          <a:xfrm>
            <a:off x="806896" y="591270"/>
            <a:ext cx="8229600" cy="821506"/>
          </a:xfrm>
        </p:spPr>
        <p:txBody>
          <a:bodyPr>
            <a:normAutofit/>
          </a:bodyPr>
          <a:lstStyle/>
          <a:p>
            <a:pPr algn="l"/>
            <a:r>
              <a:rPr lang="en-GB" sz="3600" b="1" dirty="0">
                <a:latin typeface="Calibri" pitchFamily="34" charset="0"/>
              </a:rPr>
              <a:t>Your </a:t>
            </a:r>
            <a:r>
              <a:rPr lang="en-GB" sz="3600" b="1" dirty="0" err="1">
                <a:latin typeface="Calibri" pitchFamily="34" charset="0"/>
              </a:rPr>
              <a:t>Responsibilites</a:t>
            </a:r>
            <a:endParaRPr lang="en-GB" sz="3600" b="1" dirty="0">
              <a:latin typeface="Calibri" pitchFamily="34" charset="0"/>
            </a:endParaRPr>
          </a:p>
        </p:txBody>
      </p:sp>
    </p:spTree>
    <p:extLst>
      <p:ext uri="{BB962C8B-B14F-4D97-AF65-F5344CB8AC3E}">
        <p14:creationId xmlns:p14="http://schemas.microsoft.com/office/powerpoint/2010/main" val="47659166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771579" y="629543"/>
            <a:ext cx="7848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r-FR" altLang="en-US" sz="3600" b="1" dirty="0" err="1">
                <a:solidFill>
                  <a:schemeClr val="tx1"/>
                </a:solidFill>
              </a:rPr>
              <a:t>Touch</a:t>
            </a:r>
            <a:r>
              <a:rPr lang="fr-FR" altLang="en-US" sz="3600" b="1" dirty="0">
                <a:solidFill>
                  <a:schemeClr val="tx1"/>
                </a:solidFill>
              </a:rPr>
              <a:t> Europe Referee </a:t>
            </a:r>
            <a:r>
              <a:rPr lang="fr-FR" altLang="en-US" sz="3600" b="1" dirty="0" err="1">
                <a:solidFill>
                  <a:schemeClr val="tx1"/>
                </a:solidFill>
              </a:rPr>
              <a:t>Career</a:t>
            </a:r>
            <a:r>
              <a:rPr lang="fr-FR" altLang="en-US" sz="3600" b="1" dirty="0">
                <a:solidFill>
                  <a:schemeClr val="tx1"/>
                </a:solidFill>
              </a:rPr>
              <a:t> </a:t>
            </a:r>
          </a:p>
          <a:p>
            <a:r>
              <a:rPr lang="fr-FR" altLang="en-US" sz="3600" b="1" dirty="0">
                <a:solidFill>
                  <a:schemeClr val="tx1"/>
                </a:solidFill>
              </a:rPr>
              <a:t>Path</a:t>
            </a:r>
          </a:p>
        </p:txBody>
      </p:sp>
      <p:grpSp>
        <p:nvGrpSpPr>
          <p:cNvPr id="8195" name="Group 10"/>
          <p:cNvGrpSpPr>
            <a:grpSpLocks/>
          </p:cNvGrpSpPr>
          <p:nvPr/>
        </p:nvGrpSpPr>
        <p:grpSpPr bwMode="auto">
          <a:xfrm>
            <a:off x="179512" y="2205038"/>
            <a:ext cx="8770937" cy="3600450"/>
            <a:chOff x="900" y="2160"/>
            <a:chExt cx="10083" cy="4140"/>
          </a:xfrm>
        </p:grpSpPr>
        <p:grpSp>
          <p:nvGrpSpPr>
            <p:cNvPr id="8196" name="Group 11"/>
            <p:cNvGrpSpPr>
              <a:grpSpLocks/>
            </p:cNvGrpSpPr>
            <p:nvPr/>
          </p:nvGrpSpPr>
          <p:grpSpPr bwMode="auto">
            <a:xfrm>
              <a:off x="1080" y="2160"/>
              <a:ext cx="7023" cy="360"/>
              <a:chOff x="1080" y="2160"/>
              <a:chExt cx="7023" cy="360"/>
            </a:xfrm>
          </p:grpSpPr>
          <p:sp>
            <p:nvSpPr>
              <p:cNvPr id="8246" name="Text Box 12"/>
              <p:cNvSpPr txBox="1">
                <a:spLocks noChangeArrowheads="1"/>
              </p:cNvSpPr>
              <p:nvPr/>
            </p:nvSpPr>
            <p:spPr bwMode="auto">
              <a:xfrm>
                <a:off x="1080" y="2160"/>
                <a:ext cx="1083" cy="360"/>
              </a:xfrm>
              <a:prstGeom prst="rect">
                <a:avLst/>
              </a:prstGeom>
              <a:solidFill>
                <a:srgbClr val="00CCFF"/>
              </a:solidFill>
              <a:ln w="9525">
                <a:solidFill>
                  <a:srgbClr val="000000"/>
                </a:solidFill>
                <a:miter lim="800000"/>
                <a:headEnd/>
                <a:tailEnd/>
              </a:ln>
            </p:spPr>
            <p:txBody>
              <a:bodyPr/>
              <a:lstStyle/>
              <a:p>
                <a:pPr algn="ctr"/>
                <a:r>
                  <a:rPr lang="en-GB" altLang="en-US" sz="700" b="1">
                    <a:solidFill>
                      <a:schemeClr val="tx1"/>
                    </a:solidFill>
                  </a:rPr>
                  <a:t>Level 1 </a:t>
                </a:r>
              </a:p>
              <a:p>
                <a:pPr algn="ctr"/>
                <a:r>
                  <a:rPr lang="en-GB" altLang="en-US" sz="700" b="1">
                    <a:solidFill>
                      <a:schemeClr val="tx1"/>
                    </a:solidFill>
                  </a:rPr>
                  <a:t>Referee</a:t>
                </a:r>
                <a:endParaRPr lang="en-US" altLang="en-US">
                  <a:solidFill>
                    <a:schemeClr val="tx1"/>
                  </a:solidFill>
                </a:endParaRPr>
              </a:p>
            </p:txBody>
          </p:sp>
          <p:sp>
            <p:nvSpPr>
              <p:cNvPr id="8247" name="Text Box 13"/>
              <p:cNvSpPr txBox="1">
                <a:spLocks noChangeArrowheads="1"/>
              </p:cNvSpPr>
              <p:nvPr/>
            </p:nvSpPr>
            <p:spPr bwMode="auto">
              <a:xfrm>
                <a:off x="2520" y="2160"/>
                <a:ext cx="1083" cy="360"/>
              </a:xfrm>
              <a:prstGeom prst="rect">
                <a:avLst/>
              </a:prstGeom>
              <a:solidFill>
                <a:srgbClr val="00FF00"/>
              </a:solidFill>
              <a:ln w="9525">
                <a:solidFill>
                  <a:srgbClr val="000000"/>
                </a:solidFill>
                <a:miter lim="800000"/>
                <a:headEnd/>
                <a:tailEnd/>
              </a:ln>
            </p:spPr>
            <p:txBody>
              <a:bodyPr/>
              <a:lstStyle/>
              <a:p>
                <a:pPr algn="ctr"/>
                <a:r>
                  <a:rPr lang="en-GB" altLang="en-US" sz="700" b="1">
                    <a:solidFill>
                      <a:schemeClr val="tx1"/>
                    </a:solidFill>
                  </a:rPr>
                  <a:t>Level 2 </a:t>
                </a:r>
              </a:p>
              <a:p>
                <a:pPr algn="ctr"/>
                <a:r>
                  <a:rPr lang="en-GB" altLang="en-US" sz="700" b="1">
                    <a:solidFill>
                      <a:schemeClr val="tx1"/>
                    </a:solidFill>
                  </a:rPr>
                  <a:t>Referee</a:t>
                </a:r>
                <a:endParaRPr lang="en-US" altLang="en-US">
                  <a:solidFill>
                    <a:schemeClr val="tx1"/>
                  </a:solidFill>
                </a:endParaRPr>
              </a:p>
            </p:txBody>
          </p:sp>
          <p:sp>
            <p:nvSpPr>
              <p:cNvPr id="8248" name="Text Box 14"/>
              <p:cNvSpPr txBox="1">
                <a:spLocks noChangeArrowheads="1"/>
              </p:cNvSpPr>
              <p:nvPr/>
            </p:nvSpPr>
            <p:spPr bwMode="auto">
              <a:xfrm>
                <a:off x="3906" y="2160"/>
                <a:ext cx="1083" cy="360"/>
              </a:xfrm>
              <a:prstGeom prst="rect">
                <a:avLst/>
              </a:prstGeom>
              <a:solidFill>
                <a:srgbClr val="FFFF00"/>
              </a:solidFill>
              <a:ln w="9525">
                <a:solidFill>
                  <a:srgbClr val="000000"/>
                </a:solidFill>
                <a:miter lim="800000"/>
                <a:headEnd/>
                <a:tailEnd/>
              </a:ln>
            </p:spPr>
            <p:txBody>
              <a:bodyPr/>
              <a:lstStyle/>
              <a:p>
                <a:pPr algn="ctr"/>
                <a:r>
                  <a:rPr lang="en-GB" altLang="en-US" sz="700" b="1">
                    <a:solidFill>
                      <a:schemeClr val="tx1"/>
                    </a:solidFill>
                  </a:rPr>
                  <a:t>Level 3 </a:t>
                </a:r>
              </a:p>
              <a:p>
                <a:pPr algn="ctr"/>
                <a:r>
                  <a:rPr lang="en-GB" altLang="en-US" sz="700" b="1">
                    <a:solidFill>
                      <a:schemeClr val="tx1"/>
                    </a:solidFill>
                  </a:rPr>
                  <a:t>Referee</a:t>
                </a:r>
                <a:endParaRPr lang="en-US" altLang="en-US">
                  <a:solidFill>
                    <a:schemeClr val="tx1"/>
                  </a:solidFill>
                </a:endParaRPr>
              </a:p>
            </p:txBody>
          </p:sp>
          <p:sp>
            <p:nvSpPr>
              <p:cNvPr id="8249" name="Text Box 15"/>
              <p:cNvSpPr txBox="1">
                <a:spLocks noChangeArrowheads="1"/>
              </p:cNvSpPr>
              <p:nvPr/>
            </p:nvSpPr>
            <p:spPr bwMode="auto">
              <a:xfrm>
                <a:off x="5400" y="2160"/>
                <a:ext cx="1083" cy="360"/>
              </a:xfrm>
              <a:prstGeom prst="rect">
                <a:avLst/>
              </a:prstGeom>
              <a:solidFill>
                <a:srgbClr val="FF0000"/>
              </a:solidFill>
              <a:ln w="9525">
                <a:solidFill>
                  <a:srgbClr val="000000"/>
                </a:solidFill>
                <a:miter lim="800000"/>
                <a:headEnd/>
                <a:tailEnd/>
              </a:ln>
            </p:spPr>
            <p:txBody>
              <a:bodyPr/>
              <a:lstStyle/>
              <a:p>
                <a:pPr algn="ctr"/>
                <a:r>
                  <a:rPr lang="en-GB" altLang="en-US" sz="700" b="1">
                    <a:solidFill>
                      <a:schemeClr val="tx1"/>
                    </a:solidFill>
                  </a:rPr>
                  <a:t>Level 4 </a:t>
                </a:r>
              </a:p>
              <a:p>
                <a:pPr algn="ctr"/>
                <a:r>
                  <a:rPr lang="en-GB" altLang="en-US" sz="700" b="1">
                    <a:solidFill>
                      <a:schemeClr val="tx1"/>
                    </a:solidFill>
                  </a:rPr>
                  <a:t>Referee</a:t>
                </a:r>
                <a:endParaRPr lang="en-US" altLang="en-US">
                  <a:solidFill>
                    <a:schemeClr val="tx1"/>
                  </a:solidFill>
                </a:endParaRPr>
              </a:p>
            </p:txBody>
          </p:sp>
          <p:sp>
            <p:nvSpPr>
              <p:cNvPr id="8250" name="Text Box 16"/>
              <p:cNvSpPr txBox="1">
                <a:spLocks noChangeArrowheads="1"/>
              </p:cNvSpPr>
              <p:nvPr/>
            </p:nvSpPr>
            <p:spPr bwMode="auto">
              <a:xfrm>
                <a:off x="7020" y="2160"/>
                <a:ext cx="1083" cy="360"/>
              </a:xfrm>
              <a:prstGeom prst="rect">
                <a:avLst/>
              </a:prstGeom>
              <a:solidFill>
                <a:srgbClr val="000000"/>
              </a:solidFill>
              <a:ln w="9525">
                <a:solidFill>
                  <a:srgbClr val="000000"/>
                </a:solidFill>
                <a:miter lim="800000"/>
                <a:headEnd/>
                <a:tailEnd/>
              </a:ln>
            </p:spPr>
            <p:txBody>
              <a:bodyPr/>
              <a:lstStyle/>
              <a:p>
                <a:pPr algn="ctr"/>
                <a:r>
                  <a:rPr lang="en-GB" altLang="en-US" sz="700" b="1"/>
                  <a:t>Level 5 </a:t>
                </a:r>
              </a:p>
              <a:p>
                <a:pPr algn="ctr"/>
                <a:r>
                  <a:rPr lang="en-GB" altLang="en-US" sz="700" b="1"/>
                  <a:t>Referee</a:t>
                </a:r>
                <a:endParaRPr lang="en-US" altLang="en-US"/>
              </a:p>
            </p:txBody>
          </p:sp>
        </p:grpSp>
        <p:grpSp>
          <p:nvGrpSpPr>
            <p:cNvPr id="8197" name="Group 17"/>
            <p:cNvGrpSpPr>
              <a:grpSpLocks/>
            </p:cNvGrpSpPr>
            <p:nvPr/>
          </p:nvGrpSpPr>
          <p:grpSpPr bwMode="auto">
            <a:xfrm>
              <a:off x="1080" y="2700"/>
              <a:ext cx="7023" cy="720"/>
              <a:chOff x="1080" y="2700"/>
              <a:chExt cx="7023" cy="720"/>
            </a:xfrm>
          </p:grpSpPr>
          <p:sp>
            <p:nvSpPr>
              <p:cNvPr id="8241" name="Text Box 18"/>
              <p:cNvSpPr txBox="1">
                <a:spLocks noChangeArrowheads="1"/>
              </p:cNvSpPr>
              <p:nvPr/>
            </p:nvSpPr>
            <p:spPr bwMode="auto">
              <a:xfrm>
                <a:off x="1080" y="2700"/>
                <a:ext cx="1083" cy="720"/>
              </a:xfrm>
              <a:prstGeom prst="rect">
                <a:avLst/>
              </a:prstGeom>
              <a:solidFill>
                <a:srgbClr val="C0C0C0"/>
              </a:solidFill>
              <a:ln w="9525">
                <a:solidFill>
                  <a:srgbClr val="000000"/>
                </a:solidFill>
                <a:miter lim="800000"/>
                <a:headEnd/>
                <a:tailEnd/>
              </a:ln>
            </p:spPr>
            <p:txBody>
              <a:bodyPr/>
              <a:lstStyle/>
              <a:p>
                <a:pPr algn="ctr"/>
                <a:r>
                  <a:rPr lang="en-GB" altLang="en-US" sz="700" b="1">
                    <a:solidFill>
                      <a:schemeClr val="tx1"/>
                    </a:solidFill>
                  </a:rPr>
                  <a:t>Module</a:t>
                </a:r>
              </a:p>
              <a:p>
                <a:pPr algn="ctr"/>
                <a:r>
                  <a:rPr lang="en-GB" altLang="en-US" sz="700" b="1">
                    <a:solidFill>
                      <a:schemeClr val="tx1"/>
                    </a:solidFill>
                  </a:rPr>
                  <a:t>Referee</a:t>
                </a:r>
                <a:endParaRPr lang="en-US" altLang="en-US">
                  <a:solidFill>
                    <a:schemeClr val="tx1"/>
                  </a:solidFill>
                </a:endParaRPr>
              </a:p>
            </p:txBody>
          </p:sp>
          <p:sp>
            <p:nvSpPr>
              <p:cNvPr id="8242" name="Text Box 19"/>
              <p:cNvSpPr txBox="1">
                <a:spLocks noChangeArrowheads="1"/>
              </p:cNvSpPr>
              <p:nvPr/>
            </p:nvSpPr>
            <p:spPr bwMode="auto">
              <a:xfrm>
                <a:off x="2520" y="2700"/>
                <a:ext cx="1083" cy="720"/>
              </a:xfrm>
              <a:prstGeom prst="rect">
                <a:avLst/>
              </a:prstGeom>
              <a:solidFill>
                <a:srgbClr val="00CCFF"/>
              </a:solidFill>
              <a:ln w="9525">
                <a:solidFill>
                  <a:srgbClr val="000000"/>
                </a:solidFill>
                <a:miter lim="800000"/>
                <a:headEnd/>
                <a:tailEnd/>
              </a:ln>
            </p:spPr>
            <p:txBody>
              <a:bodyPr/>
              <a:lstStyle/>
              <a:p>
                <a:pPr algn="ctr"/>
                <a:r>
                  <a:rPr lang="en-GB" altLang="en-US" sz="700" b="1">
                    <a:solidFill>
                      <a:schemeClr val="tx1"/>
                    </a:solidFill>
                  </a:rPr>
                  <a:t>Level 1 Referee Course Presenter</a:t>
                </a:r>
                <a:endParaRPr lang="en-US" altLang="en-US">
                  <a:solidFill>
                    <a:schemeClr val="tx1"/>
                  </a:solidFill>
                </a:endParaRPr>
              </a:p>
            </p:txBody>
          </p:sp>
          <p:sp>
            <p:nvSpPr>
              <p:cNvPr id="8243" name="Text Box 20"/>
              <p:cNvSpPr txBox="1">
                <a:spLocks noChangeArrowheads="1"/>
              </p:cNvSpPr>
              <p:nvPr/>
            </p:nvSpPr>
            <p:spPr bwMode="auto">
              <a:xfrm>
                <a:off x="3960" y="2700"/>
                <a:ext cx="1080" cy="720"/>
              </a:xfrm>
              <a:prstGeom prst="rect">
                <a:avLst/>
              </a:prstGeom>
              <a:solidFill>
                <a:srgbClr val="00FF00"/>
              </a:solidFill>
              <a:ln w="9525">
                <a:solidFill>
                  <a:srgbClr val="000000"/>
                </a:solidFill>
                <a:miter lim="800000"/>
                <a:headEnd/>
                <a:tailEnd/>
              </a:ln>
            </p:spPr>
            <p:txBody>
              <a:bodyPr/>
              <a:lstStyle/>
              <a:p>
                <a:pPr algn="ctr"/>
                <a:r>
                  <a:rPr lang="en-GB" altLang="en-US" sz="700" b="1">
                    <a:solidFill>
                      <a:schemeClr val="tx1"/>
                    </a:solidFill>
                  </a:rPr>
                  <a:t>Touch Europe Level 2 Referee Coach/Course Pres. Regional Panel Member</a:t>
                </a:r>
                <a:endParaRPr lang="en-US" altLang="en-US">
                  <a:solidFill>
                    <a:schemeClr val="tx1"/>
                  </a:solidFill>
                </a:endParaRPr>
              </a:p>
            </p:txBody>
          </p:sp>
          <p:sp>
            <p:nvSpPr>
              <p:cNvPr id="8244" name="Text Box 21"/>
              <p:cNvSpPr txBox="1">
                <a:spLocks noChangeArrowheads="1"/>
              </p:cNvSpPr>
              <p:nvPr/>
            </p:nvSpPr>
            <p:spPr bwMode="auto">
              <a:xfrm>
                <a:off x="5400" y="2700"/>
                <a:ext cx="1083" cy="720"/>
              </a:xfrm>
              <a:prstGeom prst="rect">
                <a:avLst/>
              </a:prstGeom>
              <a:solidFill>
                <a:srgbClr val="FFCC00"/>
              </a:solidFill>
              <a:ln w="9525">
                <a:solidFill>
                  <a:srgbClr val="000000"/>
                </a:solidFill>
                <a:miter lim="800000"/>
                <a:headEnd/>
                <a:tailEnd/>
              </a:ln>
            </p:spPr>
            <p:txBody>
              <a:bodyPr/>
              <a:lstStyle/>
              <a:p>
                <a:pPr algn="ctr"/>
                <a:r>
                  <a:rPr lang="en-GB" altLang="en-US" sz="700" b="1">
                    <a:solidFill>
                      <a:schemeClr val="tx1"/>
                    </a:solidFill>
                  </a:rPr>
                  <a:t>Touch Europe  Regional Director of Referees</a:t>
                </a:r>
                <a:endParaRPr lang="en-US" altLang="en-US">
                  <a:solidFill>
                    <a:schemeClr val="tx1"/>
                  </a:solidFill>
                </a:endParaRPr>
              </a:p>
            </p:txBody>
          </p:sp>
          <p:sp>
            <p:nvSpPr>
              <p:cNvPr id="8245" name="Text Box 22"/>
              <p:cNvSpPr txBox="1">
                <a:spLocks noChangeArrowheads="1"/>
              </p:cNvSpPr>
              <p:nvPr/>
            </p:nvSpPr>
            <p:spPr bwMode="auto">
              <a:xfrm>
                <a:off x="7020" y="2700"/>
                <a:ext cx="1083" cy="720"/>
              </a:xfrm>
              <a:prstGeom prst="rect">
                <a:avLst/>
              </a:prstGeom>
              <a:solidFill>
                <a:srgbClr val="000000"/>
              </a:solidFill>
              <a:ln w="9525">
                <a:solidFill>
                  <a:srgbClr val="000000"/>
                </a:solidFill>
                <a:miter lim="800000"/>
                <a:headEnd/>
                <a:tailEnd/>
              </a:ln>
            </p:spPr>
            <p:txBody>
              <a:bodyPr/>
              <a:lstStyle/>
              <a:p>
                <a:pPr algn="ctr"/>
                <a:r>
                  <a:rPr lang="en-GB" altLang="en-US" sz="700" b="1"/>
                  <a:t>European Championships Group Leader</a:t>
                </a:r>
                <a:endParaRPr lang="en-US" altLang="en-US"/>
              </a:p>
            </p:txBody>
          </p:sp>
        </p:grpSp>
        <p:grpSp>
          <p:nvGrpSpPr>
            <p:cNvPr id="8198" name="Group 23"/>
            <p:cNvGrpSpPr>
              <a:grpSpLocks/>
            </p:cNvGrpSpPr>
            <p:nvPr/>
          </p:nvGrpSpPr>
          <p:grpSpPr bwMode="auto">
            <a:xfrm>
              <a:off x="1080" y="3600"/>
              <a:ext cx="7023" cy="720"/>
              <a:chOff x="1080" y="3600"/>
              <a:chExt cx="7023" cy="720"/>
            </a:xfrm>
          </p:grpSpPr>
          <p:sp>
            <p:nvSpPr>
              <p:cNvPr id="8238" name="Text Box 24"/>
              <p:cNvSpPr txBox="1">
                <a:spLocks noChangeArrowheads="1"/>
              </p:cNvSpPr>
              <p:nvPr/>
            </p:nvSpPr>
            <p:spPr bwMode="auto">
              <a:xfrm>
                <a:off x="1080" y="3600"/>
                <a:ext cx="1083" cy="720"/>
              </a:xfrm>
              <a:prstGeom prst="rect">
                <a:avLst/>
              </a:prstGeom>
              <a:solidFill>
                <a:srgbClr val="C0C0C0"/>
              </a:solidFill>
              <a:ln w="9525">
                <a:solidFill>
                  <a:srgbClr val="000000"/>
                </a:solidFill>
                <a:miter lim="800000"/>
                <a:headEnd/>
                <a:tailEnd/>
              </a:ln>
            </p:spPr>
            <p:txBody>
              <a:bodyPr/>
              <a:lstStyle/>
              <a:p>
                <a:pPr algn="ctr"/>
                <a:r>
                  <a:rPr lang="en-US" altLang="en-US" sz="700" b="1">
                    <a:solidFill>
                      <a:schemeClr val="tx1"/>
                    </a:solidFill>
                  </a:rPr>
                  <a:t>Junior </a:t>
                </a:r>
              </a:p>
              <a:p>
                <a:pPr algn="ctr"/>
                <a:r>
                  <a:rPr lang="en-US" altLang="en-US" sz="700" b="1">
                    <a:solidFill>
                      <a:schemeClr val="tx1"/>
                    </a:solidFill>
                  </a:rPr>
                  <a:t>Touch</a:t>
                </a:r>
              </a:p>
              <a:p>
                <a:pPr algn="ctr"/>
                <a:r>
                  <a:rPr lang="en-US" altLang="en-US" sz="700" b="1">
                    <a:solidFill>
                      <a:schemeClr val="tx1"/>
                    </a:solidFill>
                  </a:rPr>
                  <a:t> Referee</a:t>
                </a:r>
                <a:endParaRPr lang="en-US" altLang="en-US">
                  <a:solidFill>
                    <a:schemeClr val="tx1"/>
                  </a:solidFill>
                </a:endParaRPr>
              </a:p>
            </p:txBody>
          </p:sp>
          <p:sp>
            <p:nvSpPr>
              <p:cNvPr id="8239" name="Text Box 25"/>
              <p:cNvSpPr txBox="1">
                <a:spLocks noChangeArrowheads="1"/>
              </p:cNvSpPr>
              <p:nvPr/>
            </p:nvSpPr>
            <p:spPr bwMode="auto">
              <a:xfrm>
                <a:off x="7020" y="3600"/>
                <a:ext cx="1083" cy="720"/>
              </a:xfrm>
              <a:prstGeom prst="rect">
                <a:avLst/>
              </a:prstGeom>
              <a:solidFill>
                <a:srgbClr val="FF99CC"/>
              </a:solidFill>
              <a:ln w="9525">
                <a:solidFill>
                  <a:srgbClr val="000000"/>
                </a:solidFill>
                <a:miter lim="800000"/>
                <a:headEnd/>
                <a:tailEnd/>
              </a:ln>
            </p:spPr>
            <p:txBody>
              <a:bodyPr/>
              <a:lstStyle/>
              <a:p>
                <a:pPr algn="ctr"/>
                <a:r>
                  <a:rPr lang="en-US" altLang="en-US" sz="700" b="1">
                    <a:solidFill>
                      <a:schemeClr val="tx1"/>
                    </a:solidFill>
                  </a:rPr>
                  <a:t>Federation of International Touch World Cup Referee</a:t>
                </a:r>
                <a:endParaRPr lang="en-US" altLang="en-US">
                  <a:solidFill>
                    <a:schemeClr val="tx1"/>
                  </a:solidFill>
                </a:endParaRPr>
              </a:p>
            </p:txBody>
          </p:sp>
          <p:sp>
            <p:nvSpPr>
              <p:cNvPr id="8240" name="Text Box 26"/>
              <p:cNvSpPr txBox="1">
                <a:spLocks noChangeArrowheads="1"/>
              </p:cNvSpPr>
              <p:nvPr/>
            </p:nvSpPr>
            <p:spPr bwMode="auto">
              <a:xfrm>
                <a:off x="5400" y="3600"/>
                <a:ext cx="1083" cy="720"/>
              </a:xfrm>
              <a:prstGeom prst="rect">
                <a:avLst/>
              </a:prstGeom>
              <a:solidFill>
                <a:srgbClr val="FFFF00"/>
              </a:solidFill>
              <a:ln w="9525">
                <a:solidFill>
                  <a:srgbClr val="000000"/>
                </a:solidFill>
                <a:miter lim="800000"/>
                <a:headEnd/>
                <a:tailEnd/>
              </a:ln>
            </p:spPr>
            <p:txBody>
              <a:bodyPr/>
              <a:lstStyle/>
              <a:p>
                <a:pPr algn="ctr"/>
                <a:r>
                  <a:rPr lang="en-US" altLang="en-US" sz="700" b="1">
                    <a:solidFill>
                      <a:schemeClr val="tx1"/>
                    </a:solidFill>
                  </a:rPr>
                  <a:t>Touch Europe Level 3 Course Tutor</a:t>
                </a:r>
                <a:endParaRPr lang="en-US" altLang="en-US">
                  <a:solidFill>
                    <a:schemeClr val="tx1"/>
                  </a:solidFill>
                </a:endParaRPr>
              </a:p>
            </p:txBody>
          </p:sp>
        </p:grpSp>
        <p:grpSp>
          <p:nvGrpSpPr>
            <p:cNvPr id="8199" name="Group 27"/>
            <p:cNvGrpSpPr>
              <a:grpSpLocks/>
            </p:cNvGrpSpPr>
            <p:nvPr/>
          </p:nvGrpSpPr>
          <p:grpSpPr bwMode="auto">
            <a:xfrm>
              <a:off x="5396" y="5555"/>
              <a:ext cx="5587" cy="745"/>
              <a:chOff x="5396" y="5555"/>
              <a:chExt cx="5587" cy="745"/>
            </a:xfrm>
          </p:grpSpPr>
          <p:sp>
            <p:nvSpPr>
              <p:cNvPr id="8234" name="Text Box 28"/>
              <p:cNvSpPr txBox="1">
                <a:spLocks noChangeArrowheads="1"/>
              </p:cNvSpPr>
              <p:nvPr/>
            </p:nvSpPr>
            <p:spPr bwMode="auto">
              <a:xfrm>
                <a:off x="7020" y="5580"/>
                <a:ext cx="1083" cy="720"/>
              </a:xfrm>
              <a:prstGeom prst="rect">
                <a:avLst/>
              </a:prstGeom>
              <a:solidFill>
                <a:srgbClr val="FFCC00"/>
              </a:solidFill>
              <a:ln w="9525">
                <a:solidFill>
                  <a:srgbClr val="000000"/>
                </a:solidFill>
                <a:miter lim="800000"/>
                <a:headEnd/>
                <a:tailEnd/>
              </a:ln>
            </p:spPr>
            <p:txBody>
              <a:bodyPr/>
              <a:lstStyle/>
              <a:p>
                <a:pPr algn="ctr"/>
                <a:r>
                  <a:rPr lang="en-GB" altLang="en-US" sz="700" b="1">
                    <a:solidFill>
                      <a:schemeClr val="tx1"/>
                    </a:solidFill>
                  </a:rPr>
                  <a:t>Touch Europe Director of Referees</a:t>
                </a:r>
                <a:endParaRPr lang="en-US" altLang="en-US">
                  <a:solidFill>
                    <a:schemeClr val="tx1"/>
                  </a:solidFill>
                </a:endParaRPr>
              </a:p>
            </p:txBody>
          </p:sp>
          <p:sp>
            <p:nvSpPr>
              <p:cNvPr id="8235" name="Text Box 29"/>
              <p:cNvSpPr txBox="1">
                <a:spLocks noChangeArrowheads="1"/>
              </p:cNvSpPr>
              <p:nvPr/>
            </p:nvSpPr>
            <p:spPr bwMode="auto">
              <a:xfrm>
                <a:off x="9900" y="5580"/>
                <a:ext cx="1083" cy="720"/>
              </a:xfrm>
              <a:prstGeom prst="rect">
                <a:avLst/>
              </a:prstGeom>
              <a:solidFill>
                <a:srgbClr val="FF99CC"/>
              </a:solidFill>
              <a:ln w="9525">
                <a:solidFill>
                  <a:srgbClr val="000000"/>
                </a:solidFill>
                <a:miter lim="800000"/>
                <a:headEnd/>
                <a:tailEnd/>
              </a:ln>
            </p:spPr>
            <p:txBody>
              <a:bodyPr/>
              <a:lstStyle/>
              <a:p>
                <a:pPr algn="ctr"/>
                <a:r>
                  <a:rPr lang="en-GB" altLang="en-US" sz="700" b="1">
                    <a:solidFill>
                      <a:schemeClr val="tx1"/>
                    </a:solidFill>
                  </a:rPr>
                  <a:t>Federation of International Touch Director of Referees</a:t>
                </a:r>
                <a:endParaRPr lang="en-US" altLang="en-US">
                  <a:solidFill>
                    <a:schemeClr val="tx1"/>
                  </a:solidFill>
                </a:endParaRPr>
              </a:p>
            </p:txBody>
          </p:sp>
          <p:sp>
            <p:nvSpPr>
              <p:cNvPr id="8236" name="Text Box 30"/>
              <p:cNvSpPr txBox="1">
                <a:spLocks noChangeArrowheads="1"/>
              </p:cNvSpPr>
              <p:nvPr/>
            </p:nvSpPr>
            <p:spPr bwMode="auto">
              <a:xfrm>
                <a:off x="5396" y="5555"/>
                <a:ext cx="1083" cy="720"/>
              </a:xfrm>
              <a:prstGeom prst="rect">
                <a:avLst/>
              </a:prstGeom>
              <a:solidFill>
                <a:srgbClr val="FFCC00"/>
              </a:solidFill>
              <a:ln w="9525">
                <a:solidFill>
                  <a:srgbClr val="000000"/>
                </a:solidFill>
                <a:miter lim="800000"/>
                <a:headEnd/>
                <a:tailEnd/>
              </a:ln>
            </p:spPr>
            <p:txBody>
              <a:bodyPr/>
              <a:lstStyle/>
              <a:p>
                <a:pPr algn="ctr"/>
                <a:r>
                  <a:rPr lang="en-US" altLang="en-US" sz="700" b="1">
                    <a:solidFill>
                      <a:schemeClr val="tx1"/>
                    </a:solidFill>
                  </a:rPr>
                  <a:t>Touch Europe Referee Panel Member</a:t>
                </a:r>
                <a:endParaRPr lang="en-US" altLang="en-US">
                  <a:solidFill>
                    <a:schemeClr val="tx1"/>
                  </a:solidFill>
                </a:endParaRPr>
              </a:p>
            </p:txBody>
          </p:sp>
          <p:sp>
            <p:nvSpPr>
              <p:cNvPr id="8237" name="Text Box 31"/>
              <p:cNvSpPr txBox="1">
                <a:spLocks noChangeArrowheads="1"/>
              </p:cNvSpPr>
              <p:nvPr/>
            </p:nvSpPr>
            <p:spPr bwMode="auto">
              <a:xfrm>
                <a:off x="8460" y="5580"/>
                <a:ext cx="1083" cy="720"/>
              </a:xfrm>
              <a:prstGeom prst="rect">
                <a:avLst/>
              </a:prstGeom>
              <a:solidFill>
                <a:srgbClr val="FF99CC"/>
              </a:solidFill>
              <a:ln w="9525">
                <a:solidFill>
                  <a:srgbClr val="000000"/>
                </a:solidFill>
                <a:miter lim="800000"/>
                <a:headEnd/>
                <a:tailEnd/>
              </a:ln>
            </p:spPr>
            <p:txBody>
              <a:bodyPr/>
              <a:lstStyle/>
              <a:p>
                <a:pPr algn="ctr"/>
                <a:r>
                  <a:rPr lang="en-US" altLang="en-US" sz="700" b="1">
                    <a:solidFill>
                      <a:schemeClr val="tx1"/>
                    </a:solidFill>
                  </a:rPr>
                  <a:t>Federation of International Touch Referees Panel</a:t>
                </a:r>
                <a:endParaRPr lang="en-US" altLang="en-US">
                  <a:solidFill>
                    <a:schemeClr val="tx1"/>
                  </a:solidFill>
                </a:endParaRPr>
              </a:p>
            </p:txBody>
          </p:sp>
        </p:grpSp>
        <p:grpSp>
          <p:nvGrpSpPr>
            <p:cNvPr id="8200" name="Group 32"/>
            <p:cNvGrpSpPr>
              <a:grpSpLocks/>
            </p:cNvGrpSpPr>
            <p:nvPr/>
          </p:nvGrpSpPr>
          <p:grpSpPr bwMode="auto">
            <a:xfrm>
              <a:off x="5400" y="4500"/>
              <a:ext cx="2703" cy="720"/>
              <a:chOff x="5400" y="4500"/>
              <a:chExt cx="2703" cy="720"/>
            </a:xfrm>
          </p:grpSpPr>
          <p:sp>
            <p:nvSpPr>
              <p:cNvPr id="8232" name="Text Box 33"/>
              <p:cNvSpPr txBox="1">
                <a:spLocks noChangeArrowheads="1"/>
              </p:cNvSpPr>
              <p:nvPr/>
            </p:nvSpPr>
            <p:spPr bwMode="auto">
              <a:xfrm>
                <a:off x="7020" y="4500"/>
                <a:ext cx="1083" cy="720"/>
              </a:xfrm>
              <a:prstGeom prst="rect">
                <a:avLst/>
              </a:prstGeom>
              <a:solidFill>
                <a:srgbClr val="FF99CC"/>
              </a:solidFill>
              <a:ln w="9525">
                <a:solidFill>
                  <a:srgbClr val="000000"/>
                </a:solidFill>
                <a:miter lim="800000"/>
                <a:headEnd/>
                <a:tailEnd/>
              </a:ln>
            </p:spPr>
            <p:txBody>
              <a:bodyPr/>
              <a:lstStyle/>
              <a:p>
                <a:pPr algn="ctr"/>
                <a:r>
                  <a:rPr lang="en-GB" altLang="en-US" sz="700" b="1" dirty="0">
                    <a:solidFill>
                      <a:schemeClr val="tx1"/>
                    </a:solidFill>
                  </a:rPr>
                  <a:t>Federation of International Touch World Cup Referee Group Leader</a:t>
                </a:r>
                <a:endParaRPr lang="en-US" altLang="en-US" dirty="0">
                  <a:solidFill>
                    <a:schemeClr val="tx1"/>
                  </a:solidFill>
                </a:endParaRPr>
              </a:p>
            </p:txBody>
          </p:sp>
          <p:sp>
            <p:nvSpPr>
              <p:cNvPr id="8233" name="Text Box 34"/>
              <p:cNvSpPr txBox="1">
                <a:spLocks noChangeArrowheads="1"/>
              </p:cNvSpPr>
              <p:nvPr/>
            </p:nvSpPr>
            <p:spPr bwMode="auto">
              <a:xfrm>
                <a:off x="5400" y="4500"/>
                <a:ext cx="1083" cy="720"/>
              </a:xfrm>
              <a:prstGeom prst="rect">
                <a:avLst/>
              </a:prstGeom>
              <a:solidFill>
                <a:srgbClr val="FFFF00"/>
              </a:solidFill>
              <a:ln w="9525">
                <a:solidFill>
                  <a:srgbClr val="000000"/>
                </a:solidFill>
                <a:miter lim="800000"/>
                <a:headEnd/>
                <a:tailEnd/>
              </a:ln>
            </p:spPr>
            <p:txBody>
              <a:bodyPr/>
              <a:lstStyle/>
              <a:p>
                <a:pPr algn="ctr"/>
                <a:r>
                  <a:rPr lang="en-GB" altLang="en-US" sz="700" b="1">
                    <a:solidFill>
                      <a:schemeClr val="tx1"/>
                    </a:solidFill>
                  </a:rPr>
                  <a:t>Touch Europe Level 3 Referee Coach</a:t>
                </a:r>
                <a:endParaRPr lang="en-US" altLang="en-US">
                  <a:solidFill>
                    <a:schemeClr val="tx1"/>
                  </a:solidFill>
                </a:endParaRPr>
              </a:p>
            </p:txBody>
          </p:sp>
        </p:grpSp>
        <p:grpSp>
          <p:nvGrpSpPr>
            <p:cNvPr id="8201" name="Group 35"/>
            <p:cNvGrpSpPr>
              <a:grpSpLocks/>
            </p:cNvGrpSpPr>
            <p:nvPr/>
          </p:nvGrpSpPr>
          <p:grpSpPr bwMode="auto">
            <a:xfrm>
              <a:off x="900" y="2340"/>
              <a:ext cx="9000" cy="3600"/>
              <a:chOff x="900" y="2340"/>
              <a:chExt cx="9000" cy="3600"/>
            </a:xfrm>
          </p:grpSpPr>
          <p:sp>
            <p:nvSpPr>
              <p:cNvPr id="8202" name="Line 36"/>
              <p:cNvSpPr>
                <a:spLocks noChangeShapeType="1"/>
              </p:cNvSpPr>
              <p:nvPr/>
            </p:nvSpPr>
            <p:spPr bwMode="auto">
              <a:xfrm>
                <a:off x="2160" y="2340"/>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03" name="Line 37"/>
              <p:cNvSpPr>
                <a:spLocks noChangeShapeType="1"/>
              </p:cNvSpPr>
              <p:nvPr/>
            </p:nvSpPr>
            <p:spPr bwMode="auto">
              <a:xfrm>
                <a:off x="3600" y="2340"/>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04" name="Line 38"/>
              <p:cNvSpPr>
                <a:spLocks noChangeShapeType="1"/>
              </p:cNvSpPr>
              <p:nvPr/>
            </p:nvSpPr>
            <p:spPr bwMode="auto">
              <a:xfrm>
                <a:off x="5040" y="2340"/>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05" name="Line 39"/>
              <p:cNvSpPr>
                <a:spLocks noChangeShapeType="1"/>
              </p:cNvSpPr>
              <p:nvPr/>
            </p:nvSpPr>
            <p:spPr bwMode="auto">
              <a:xfrm>
                <a:off x="6480" y="2340"/>
                <a:ext cx="5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06" name="Line 40"/>
              <p:cNvSpPr>
                <a:spLocks noChangeShapeType="1"/>
              </p:cNvSpPr>
              <p:nvPr/>
            </p:nvSpPr>
            <p:spPr bwMode="auto">
              <a:xfrm>
                <a:off x="1620" y="2520"/>
                <a:ext cx="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07" name="Line 41"/>
              <p:cNvSpPr>
                <a:spLocks noChangeShapeType="1"/>
              </p:cNvSpPr>
              <p:nvPr/>
            </p:nvSpPr>
            <p:spPr bwMode="auto">
              <a:xfrm>
                <a:off x="3060" y="2520"/>
                <a:ext cx="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08" name="Line 42"/>
              <p:cNvSpPr>
                <a:spLocks noChangeShapeType="1"/>
              </p:cNvSpPr>
              <p:nvPr/>
            </p:nvSpPr>
            <p:spPr bwMode="auto">
              <a:xfrm>
                <a:off x="4500" y="2520"/>
                <a:ext cx="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09" name="Line 43"/>
              <p:cNvSpPr>
                <a:spLocks noChangeShapeType="1"/>
              </p:cNvSpPr>
              <p:nvPr/>
            </p:nvSpPr>
            <p:spPr bwMode="auto">
              <a:xfrm>
                <a:off x="7560" y="2520"/>
                <a:ext cx="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10" name="Line 44"/>
              <p:cNvSpPr>
                <a:spLocks noChangeShapeType="1"/>
              </p:cNvSpPr>
              <p:nvPr/>
            </p:nvSpPr>
            <p:spPr bwMode="auto">
              <a:xfrm>
                <a:off x="3600" y="3060"/>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11" name="Line 45"/>
              <p:cNvSpPr>
                <a:spLocks noChangeShapeType="1"/>
              </p:cNvSpPr>
              <p:nvPr/>
            </p:nvSpPr>
            <p:spPr bwMode="auto">
              <a:xfrm>
                <a:off x="5040" y="3060"/>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12" name="Line 46"/>
              <p:cNvSpPr>
                <a:spLocks noChangeShapeType="1"/>
              </p:cNvSpPr>
              <p:nvPr/>
            </p:nvSpPr>
            <p:spPr bwMode="auto">
              <a:xfrm>
                <a:off x="5040" y="3420"/>
                <a:ext cx="36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13" name="Line 47"/>
              <p:cNvSpPr>
                <a:spLocks noChangeShapeType="1"/>
              </p:cNvSpPr>
              <p:nvPr/>
            </p:nvSpPr>
            <p:spPr bwMode="auto">
              <a:xfrm>
                <a:off x="5940" y="4320"/>
                <a:ext cx="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14" name="Line 48"/>
              <p:cNvSpPr>
                <a:spLocks noChangeShapeType="1"/>
              </p:cNvSpPr>
              <p:nvPr/>
            </p:nvSpPr>
            <p:spPr bwMode="auto">
              <a:xfrm>
                <a:off x="5940" y="5220"/>
                <a:ext cx="0" cy="36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15" name="Line 49"/>
              <p:cNvSpPr>
                <a:spLocks noChangeShapeType="1"/>
              </p:cNvSpPr>
              <p:nvPr/>
            </p:nvSpPr>
            <p:spPr bwMode="auto">
              <a:xfrm>
                <a:off x="7560" y="4320"/>
                <a:ext cx="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16" name="Line 50"/>
              <p:cNvSpPr>
                <a:spLocks noChangeShapeType="1"/>
              </p:cNvSpPr>
              <p:nvPr/>
            </p:nvSpPr>
            <p:spPr bwMode="auto">
              <a:xfrm>
                <a:off x="6480" y="5940"/>
                <a:ext cx="5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17" name="Line 51"/>
              <p:cNvSpPr>
                <a:spLocks noChangeShapeType="1"/>
              </p:cNvSpPr>
              <p:nvPr/>
            </p:nvSpPr>
            <p:spPr bwMode="auto">
              <a:xfrm>
                <a:off x="8100" y="5940"/>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18" name="Line 52"/>
              <p:cNvSpPr>
                <a:spLocks noChangeShapeType="1"/>
              </p:cNvSpPr>
              <p:nvPr/>
            </p:nvSpPr>
            <p:spPr bwMode="auto">
              <a:xfrm>
                <a:off x="9540" y="5940"/>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19" name="Line 53"/>
              <p:cNvSpPr>
                <a:spLocks noChangeShapeType="1"/>
              </p:cNvSpPr>
              <p:nvPr/>
            </p:nvSpPr>
            <p:spPr bwMode="auto">
              <a:xfrm flipV="1">
                <a:off x="6300" y="5400"/>
                <a:ext cx="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20" name="Line 54"/>
              <p:cNvSpPr>
                <a:spLocks noChangeShapeType="1"/>
              </p:cNvSpPr>
              <p:nvPr/>
            </p:nvSpPr>
            <p:spPr bwMode="auto">
              <a:xfrm flipV="1">
                <a:off x="9000" y="5400"/>
                <a:ext cx="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21" name="Line 55"/>
              <p:cNvSpPr>
                <a:spLocks noChangeShapeType="1"/>
              </p:cNvSpPr>
              <p:nvPr/>
            </p:nvSpPr>
            <p:spPr bwMode="auto">
              <a:xfrm flipH="1">
                <a:off x="6300" y="5400"/>
                <a:ext cx="27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22" name="Line 56"/>
              <p:cNvSpPr>
                <a:spLocks noChangeShapeType="1"/>
              </p:cNvSpPr>
              <p:nvPr/>
            </p:nvSpPr>
            <p:spPr bwMode="auto">
              <a:xfrm>
                <a:off x="6480" y="2520"/>
                <a:ext cx="1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23" name="Line 57"/>
              <p:cNvSpPr>
                <a:spLocks noChangeShapeType="1"/>
              </p:cNvSpPr>
              <p:nvPr/>
            </p:nvSpPr>
            <p:spPr bwMode="auto">
              <a:xfrm>
                <a:off x="6660" y="2520"/>
                <a:ext cx="0" cy="14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24" name="Line 58"/>
              <p:cNvSpPr>
                <a:spLocks noChangeShapeType="1"/>
              </p:cNvSpPr>
              <p:nvPr/>
            </p:nvSpPr>
            <p:spPr bwMode="auto">
              <a:xfrm>
                <a:off x="6660" y="3960"/>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25" name="Line 59"/>
              <p:cNvSpPr>
                <a:spLocks noChangeShapeType="1"/>
              </p:cNvSpPr>
              <p:nvPr/>
            </p:nvSpPr>
            <p:spPr bwMode="auto">
              <a:xfrm>
                <a:off x="8100" y="2340"/>
                <a:ext cx="1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26" name="Line 60"/>
              <p:cNvSpPr>
                <a:spLocks noChangeShapeType="1"/>
              </p:cNvSpPr>
              <p:nvPr/>
            </p:nvSpPr>
            <p:spPr bwMode="auto">
              <a:xfrm>
                <a:off x="8100" y="3960"/>
                <a:ext cx="1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27" name="Line 61"/>
              <p:cNvSpPr>
                <a:spLocks noChangeShapeType="1"/>
              </p:cNvSpPr>
              <p:nvPr/>
            </p:nvSpPr>
            <p:spPr bwMode="auto">
              <a:xfrm flipV="1">
                <a:off x="8280" y="2340"/>
                <a:ext cx="0" cy="16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28" name="Line 62"/>
              <p:cNvSpPr>
                <a:spLocks noChangeShapeType="1"/>
              </p:cNvSpPr>
              <p:nvPr/>
            </p:nvSpPr>
            <p:spPr bwMode="auto">
              <a:xfrm flipH="1">
                <a:off x="900" y="2340"/>
                <a:ext cx="1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29" name="Line 63"/>
              <p:cNvSpPr>
                <a:spLocks noChangeShapeType="1"/>
              </p:cNvSpPr>
              <p:nvPr/>
            </p:nvSpPr>
            <p:spPr bwMode="auto">
              <a:xfrm flipH="1">
                <a:off x="900" y="3960"/>
                <a:ext cx="1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30" name="Line 64"/>
              <p:cNvSpPr>
                <a:spLocks noChangeShapeType="1"/>
              </p:cNvSpPr>
              <p:nvPr/>
            </p:nvSpPr>
            <p:spPr bwMode="auto">
              <a:xfrm flipV="1">
                <a:off x="900" y="2340"/>
                <a:ext cx="0" cy="16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231" name="Line 65"/>
              <p:cNvSpPr>
                <a:spLocks noChangeShapeType="1"/>
              </p:cNvSpPr>
              <p:nvPr/>
            </p:nvSpPr>
            <p:spPr bwMode="auto">
              <a:xfrm>
                <a:off x="6660" y="3060"/>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grpSp>
      </p:grpSp>
    </p:spTree>
    <p:extLst>
      <p:ext uri="{BB962C8B-B14F-4D97-AF65-F5344CB8AC3E}">
        <p14:creationId xmlns:p14="http://schemas.microsoft.com/office/powerpoint/2010/main" val="140939771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ext Box 1"/>
          <p:cNvSpPr txBox="1">
            <a:spLocks noChangeArrowheads="1"/>
          </p:cNvSpPr>
          <p:nvPr/>
        </p:nvSpPr>
        <p:spPr bwMode="auto">
          <a:xfrm>
            <a:off x="1857375" y="1214438"/>
            <a:ext cx="6629400" cy="5242077"/>
          </a:xfrm>
          <a:prstGeom prst="rect">
            <a:avLst/>
          </a:prstGeom>
          <a:noFill/>
          <a:ln w="9525">
            <a:noFill/>
            <a:round/>
            <a:headEnd/>
            <a:tailEnd/>
          </a:ln>
          <a:effectLst/>
        </p:spPr>
        <p:txBody>
          <a:bodyPr lIns="90000" tIns="46800" rIns="90000" bIns="46800">
            <a:spAutoFit/>
          </a:bodyPr>
          <a:lstStyle/>
          <a:p>
            <a:pPr>
              <a:spcBef>
                <a:spcPts val="1500"/>
              </a:spcBef>
              <a:spcAft>
                <a:spcPts val="200"/>
              </a:spcAft>
              <a:buClr>
                <a:srgbClr val="1F497D"/>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a:t>
            </a:r>
            <a:r>
              <a:rPr lang="en-GB" sz="2400" dirty="0">
                <a:solidFill>
                  <a:srgbClr val="000000"/>
                </a:solidFill>
                <a:effectLst>
                  <a:outerShdw blurRad="38100" dist="38100" dir="2700000" algn="tl">
                    <a:srgbClr val="C0C0C0"/>
                  </a:outerShdw>
                </a:effectLst>
                <a:latin typeface="Verdana" pitchFamily="32" charset="0"/>
                <a:ea typeface="+mn-ea"/>
              </a:rPr>
              <a:t>Leve1 1:</a:t>
            </a:r>
            <a:r>
              <a:rPr lang="en-GB" sz="2400" dirty="0">
                <a:solidFill>
                  <a:srgbClr val="000000"/>
                </a:solidFill>
                <a:latin typeface="Verdana" pitchFamily="32" charset="0"/>
                <a:ea typeface="+mn-ea"/>
              </a:rPr>
              <a:t> Foundation</a:t>
            </a:r>
          </a:p>
          <a:p>
            <a:pPr>
              <a:spcBef>
                <a:spcPts val="1500"/>
              </a:spcBef>
              <a:spcAft>
                <a:spcPts val="2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latin typeface="Verdana" pitchFamily="32" charset="0"/>
              <a:ea typeface="+mn-ea"/>
            </a:endParaRPr>
          </a:p>
          <a:p>
            <a:pPr>
              <a:spcBef>
                <a:spcPts val="1000"/>
              </a:spcBef>
              <a:spcAft>
                <a:spcPts val="200"/>
              </a:spcAft>
              <a:buClr>
                <a:srgbClr val="009999"/>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a:t>
            </a:r>
            <a:r>
              <a:rPr lang="en-GB" sz="2400" dirty="0">
                <a:solidFill>
                  <a:srgbClr val="000000"/>
                </a:solidFill>
                <a:effectLst>
                  <a:outerShdw blurRad="38100" dist="38100" dir="2700000" algn="tl">
                    <a:srgbClr val="C0C0C0"/>
                  </a:outerShdw>
                </a:effectLst>
                <a:latin typeface="Verdana" pitchFamily="32" charset="0"/>
                <a:ea typeface="+mn-ea"/>
              </a:rPr>
              <a:t>Level 2 :</a:t>
            </a:r>
            <a:r>
              <a:rPr lang="en-GB" sz="2400" dirty="0">
                <a:solidFill>
                  <a:srgbClr val="000000"/>
                </a:solidFill>
                <a:latin typeface="Verdana" pitchFamily="32" charset="0"/>
                <a:ea typeface="+mn-ea"/>
              </a:rPr>
              <a:t> Theory 	</a:t>
            </a:r>
            <a:r>
              <a:rPr lang="en-GB" sz="1600" dirty="0">
                <a:solidFill>
                  <a:srgbClr val="000000"/>
                </a:solidFill>
                <a:latin typeface="Verdana" pitchFamily="32" charset="0"/>
                <a:ea typeface="+mn-ea"/>
              </a:rPr>
              <a:t>– What to do</a:t>
            </a:r>
          </a:p>
          <a:p>
            <a:pPr>
              <a:spcBef>
                <a:spcPts val="1500"/>
              </a:spcBef>
              <a:spcAft>
                <a:spcPts val="2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latin typeface="Verdana" pitchFamily="32" charset="0"/>
              <a:ea typeface="+mn-ea"/>
            </a:endParaRPr>
          </a:p>
          <a:p>
            <a:pPr>
              <a:spcBef>
                <a:spcPts val="1000"/>
              </a:spcBef>
              <a:spcAft>
                <a:spcPts val="200"/>
              </a:spcAft>
              <a:buClr>
                <a:srgbClr val="FFFF00"/>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a:t>
            </a:r>
            <a:r>
              <a:rPr lang="en-GB" sz="2400" dirty="0">
                <a:solidFill>
                  <a:srgbClr val="000000"/>
                </a:solidFill>
                <a:effectLst>
                  <a:outerShdw blurRad="38100" dist="38100" dir="2700000" algn="tl">
                    <a:srgbClr val="C0C0C0"/>
                  </a:outerShdw>
                </a:effectLst>
                <a:latin typeface="Verdana" pitchFamily="32" charset="0"/>
                <a:ea typeface="+mn-ea"/>
              </a:rPr>
              <a:t>Level 3 :</a:t>
            </a:r>
            <a:r>
              <a:rPr lang="en-GB" sz="2400" dirty="0">
                <a:solidFill>
                  <a:srgbClr val="000000"/>
                </a:solidFill>
                <a:latin typeface="Verdana" pitchFamily="32" charset="0"/>
                <a:ea typeface="+mn-ea"/>
              </a:rPr>
              <a:t> Practical 	</a:t>
            </a:r>
            <a:r>
              <a:rPr lang="en-GB" sz="1600" dirty="0">
                <a:solidFill>
                  <a:srgbClr val="000000"/>
                </a:solidFill>
                <a:latin typeface="Verdana" pitchFamily="32" charset="0"/>
                <a:ea typeface="+mn-ea"/>
              </a:rPr>
              <a:t>– How best to do it</a:t>
            </a:r>
          </a:p>
          <a:p>
            <a:pPr>
              <a:spcBef>
                <a:spcPts val="1500"/>
              </a:spcBef>
              <a:spcAft>
                <a:spcPts val="2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latin typeface="Verdana" pitchFamily="32" charset="0"/>
              <a:ea typeface="+mn-ea"/>
            </a:endParaRPr>
          </a:p>
          <a:p>
            <a:pPr>
              <a:spcBef>
                <a:spcPts val="1000"/>
              </a:spcBef>
              <a:spcAft>
                <a:spcPts val="200"/>
              </a:spcAft>
              <a:buClr>
                <a:srgbClr val="FF3300"/>
              </a:buClr>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latin typeface="Verdana" pitchFamily="32" charset="0"/>
                <a:ea typeface="+mn-ea"/>
              </a:rPr>
              <a:t> </a:t>
            </a:r>
            <a:r>
              <a:rPr lang="en-GB" sz="2400" dirty="0">
                <a:solidFill>
                  <a:srgbClr val="000000"/>
                </a:solidFill>
                <a:effectLst>
                  <a:outerShdw blurRad="38100" dist="38100" dir="2700000" algn="tl">
                    <a:srgbClr val="C0C0C0"/>
                  </a:outerShdw>
                </a:effectLst>
                <a:latin typeface="Verdana" pitchFamily="32" charset="0"/>
                <a:ea typeface="+mn-ea"/>
              </a:rPr>
              <a:t>Level 4 :</a:t>
            </a:r>
            <a:r>
              <a:rPr lang="en-GB" sz="2400" dirty="0">
                <a:solidFill>
                  <a:srgbClr val="000000"/>
                </a:solidFill>
                <a:latin typeface="Verdana" pitchFamily="32" charset="0"/>
                <a:ea typeface="+mn-ea"/>
              </a:rPr>
              <a:t> Practical 	</a:t>
            </a:r>
            <a:r>
              <a:rPr lang="en-GB" sz="1600" dirty="0">
                <a:solidFill>
                  <a:srgbClr val="000000"/>
                </a:solidFill>
                <a:latin typeface="Verdana" pitchFamily="32" charset="0"/>
                <a:ea typeface="+mn-ea"/>
              </a:rPr>
              <a:t>– Euros</a:t>
            </a:r>
          </a:p>
          <a:p>
            <a:pPr lvl="5">
              <a:spcBef>
                <a:spcPts val="1000"/>
              </a:spcBef>
              <a:spcAft>
                <a:spcPts val="200"/>
              </a:spcAft>
              <a:buClr>
                <a:srgbClr val="FF3300"/>
              </a:buClr>
              <a:buSzPct val="6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dirty="0">
                <a:solidFill>
                  <a:srgbClr val="000000"/>
                </a:solidFill>
                <a:latin typeface="Verdana" pitchFamily="32" charset="0"/>
                <a:ea typeface="+mn-ea"/>
              </a:rPr>
              <a:t>		- TFA/NZ State &amp; National	</a:t>
            </a:r>
          </a:p>
          <a:p>
            <a:pPr>
              <a:spcBef>
                <a:spcPts val="1000"/>
              </a:spcBef>
              <a:spcAft>
                <a:spcPts val="200"/>
              </a:spcAft>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dirty="0">
              <a:solidFill>
                <a:srgbClr val="000000"/>
              </a:solidFill>
              <a:effectLst>
                <a:outerShdw blurRad="38100" dist="38100" dir="2700000" algn="tl">
                  <a:srgbClr val="C0C0C0"/>
                </a:outerShdw>
              </a:effectLst>
              <a:latin typeface="Verdana" pitchFamily="32" charset="0"/>
              <a:ea typeface="+mn-ea"/>
            </a:endParaRPr>
          </a:p>
          <a:p>
            <a:pPr>
              <a:spcBef>
                <a:spcPts val="1000"/>
              </a:spcBef>
              <a:spcAft>
                <a:spcPts val="200"/>
              </a:spcAft>
              <a:buSzPct val="60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dirty="0">
                <a:solidFill>
                  <a:srgbClr val="000000"/>
                </a:solidFill>
                <a:effectLst>
                  <a:outerShdw blurRad="38100" dist="38100" dir="2700000" algn="tl">
                    <a:srgbClr val="C0C0C0"/>
                  </a:outerShdw>
                </a:effectLst>
                <a:latin typeface="Verdana" pitchFamily="32" charset="0"/>
                <a:ea typeface="+mn-ea"/>
              </a:rPr>
              <a:t> Level 5 :</a:t>
            </a:r>
            <a:r>
              <a:rPr lang="en-GB" sz="2400" dirty="0">
                <a:solidFill>
                  <a:srgbClr val="000000"/>
                </a:solidFill>
                <a:latin typeface="Verdana" pitchFamily="32" charset="0"/>
                <a:ea typeface="+mn-ea"/>
              </a:rPr>
              <a:t> Practical </a:t>
            </a:r>
            <a:r>
              <a:rPr lang="en-GB" sz="1600" dirty="0">
                <a:solidFill>
                  <a:srgbClr val="000000"/>
                </a:solidFill>
                <a:latin typeface="Verdana" pitchFamily="32" charset="0"/>
                <a:ea typeface="+mn-ea"/>
              </a:rPr>
              <a:t>– World Cup level</a:t>
            </a:r>
          </a:p>
        </p:txBody>
      </p:sp>
      <p:pic>
        <p:nvPicPr>
          <p:cNvPr id="92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825" y="1052513"/>
            <a:ext cx="1524000" cy="103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4343400"/>
            <a:ext cx="1524000" cy="117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1"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5486400"/>
            <a:ext cx="15240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2"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2057400"/>
            <a:ext cx="15240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23"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1000" y="3200400"/>
            <a:ext cx="1524000"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9224" name="Text Box 7"/>
          <p:cNvSpPr txBox="1">
            <a:spLocks noChangeArrowheads="1"/>
          </p:cNvSpPr>
          <p:nvPr/>
        </p:nvSpPr>
        <p:spPr bwMode="auto">
          <a:xfrm>
            <a:off x="1259632" y="3009"/>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SimSun" panose="02010600030101010101" pitchFamily="2" charset="-122"/>
              </a:defRPr>
            </a:lvl9pPr>
          </a:lstStyle>
          <a:p>
            <a:pPr eaLnBrk="1" hangingPunct="1">
              <a:buClrTx/>
              <a:buFontTx/>
              <a:buNone/>
            </a:pPr>
            <a:r>
              <a:rPr lang="en-GB" altLang="en-US" sz="3600" b="1" dirty="0">
                <a:solidFill>
                  <a:srgbClr val="000000"/>
                </a:solidFill>
                <a:latin typeface="Calibri" panose="020F0502020204030204" pitchFamily="34" charset="0"/>
              </a:rPr>
              <a:t>Touch Europe Referee Levels</a:t>
            </a:r>
          </a:p>
        </p:txBody>
      </p:sp>
    </p:spTree>
    <p:extLst>
      <p:ext uri="{BB962C8B-B14F-4D97-AF65-F5344CB8AC3E}">
        <p14:creationId xmlns:p14="http://schemas.microsoft.com/office/powerpoint/2010/main" val="428526306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Player Attire and Safety</a:t>
            </a:r>
          </a:p>
        </p:txBody>
      </p:sp>
      <p:sp>
        <p:nvSpPr>
          <p:cNvPr id="4" name="Rectangle 3"/>
          <p:cNvSpPr/>
          <p:nvPr/>
        </p:nvSpPr>
        <p:spPr>
          <a:xfrm>
            <a:off x="827584" y="1387245"/>
            <a:ext cx="8145253" cy="1224136"/>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0100" lvl="1" indent="-342900">
              <a:buSzPct val="90000"/>
              <a:buFont typeface="Arial" panose="020B0604020202020204" pitchFamily="34" charset="0"/>
              <a:buChar char="•"/>
            </a:pPr>
            <a:r>
              <a:rPr lang="en-GB" sz="2400" dirty="0">
                <a:latin typeface="Calibri" pitchFamily="34" charset="0"/>
              </a:rPr>
              <a:t>Which of the following items are part of the Referee’s pre-game safety check?</a:t>
            </a:r>
          </a:p>
        </p:txBody>
      </p:sp>
      <p:pic>
        <p:nvPicPr>
          <p:cNvPr id="6" name="Picture 5"/>
          <p:cNvPicPr>
            <a:picLocks noChangeAspect="1"/>
          </p:cNvPicPr>
          <p:nvPr/>
        </p:nvPicPr>
        <p:blipFill>
          <a:blip r:embed="rId2">
            <a:extLst>
              <a:ext uri="{BEBA8EAE-BF5A-486C-A8C5-ECC9F3942E4B}">
                <a14:imgProps xmlns:a14="http://schemas.microsoft.com/office/drawing/2010/main">
                  <a14:imgLayer r:embed="rId3">
                    <a14:imgEffect>
                      <a14:backgroundRemoval t="1031" b="100000" l="772" r="94981"/>
                    </a14:imgEffect>
                  </a14:imgLayer>
                </a14:imgProps>
              </a:ext>
            </a:extLst>
          </a:blip>
          <a:stretch>
            <a:fillRect/>
          </a:stretch>
        </p:blipFill>
        <p:spPr>
          <a:xfrm>
            <a:off x="795686" y="2800063"/>
            <a:ext cx="2466975" cy="1847850"/>
          </a:xfrm>
          <a:prstGeom prst="rect">
            <a:avLst/>
          </a:prstGeom>
        </p:spPr>
      </p:pic>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backgroundRemoval t="5278" b="95833" l="3056" r="96944">
                        <a14:foregroundMark x1="13611" y1="58889" x2="13611" y2="58889"/>
                        <a14:foregroundMark x1="41667" y1="62222" x2="41667" y2="62222"/>
                        <a14:foregroundMark x1="34722" y1="61944" x2="34722" y2="61944"/>
                        <a14:foregroundMark x1="10833" y1="60278" x2="10833" y2="60278"/>
                        <a14:foregroundMark x1="23611" y1="58333" x2="23611" y2="58333"/>
                        <a14:foregroundMark x1="19722" y1="56667" x2="19722" y2="56667"/>
                        <a14:foregroundMark x1="10556" y1="61111" x2="10556" y2="61111"/>
                        <a14:foregroundMark x1="10556" y1="62778" x2="10556" y2="62778"/>
                        <a14:foregroundMark x1="13333" y1="62500" x2="13333" y2="62500"/>
                        <a14:foregroundMark x1="22222" y1="57778" x2="22222" y2="57778"/>
                        <a14:foregroundMark x1="25278" y1="56111" x2="25278" y2="56111"/>
                      </a14:backgroundRemoval>
                    </a14:imgEffect>
                  </a14:imgLayer>
                </a14:imgProps>
              </a:ext>
              <a:ext uri="{28A0092B-C50C-407E-A947-70E740481C1C}">
                <a14:useLocalDpi xmlns:a14="http://schemas.microsoft.com/office/drawing/2010/main" val="0"/>
              </a:ext>
            </a:extLst>
          </a:blip>
          <a:stretch>
            <a:fillRect/>
          </a:stretch>
        </p:blipFill>
        <p:spPr>
          <a:xfrm>
            <a:off x="3563888" y="2530245"/>
            <a:ext cx="2362572" cy="2362572"/>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27687" y="2785311"/>
            <a:ext cx="2381250" cy="1933575"/>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87624" y="4725144"/>
            <a:ext cx="1593521" cy="1804984"/>
          </a:xfrm>
          <a:prstGeom prst="rect">
            <a:avLst/>
          </a:prstGeom>
        </p:spPr>
      </p:pic>
      <p:pic>
        <p:nvPicPr>
          <p:cNvPr id="11" name="Picture 10"/>
          <p:cNvPicPr>
            <a:picLocks noChangeAspect="1"/>
          </p:cNvPicPr>
          <p:nvPr/>
        </p:nvPicPr>
        <p:blipFill>
          <a:blip r:embed="rId8"/>
          <a:stretch>
            <a:fillRect/>
          </a:stretch>
        </p:blipFill>
        <p:spPr>
          <a:xfrm>
            <a:off x="3203848" y="4807594"/>
            <a:ext cx="2435008" cy="1280343"/>
          </a:xfrm>
          <a:prstGeom prst="rect">
            <a:avLst/>
          </a:prstGeom>
        </p:spPr>
      </p:pic>
      <p:pic>
        <p:nvPicPr>
          <p:cNvPr id="12" name="Picture 11"/>
          <p:cNvPicPr>
            <a:picLocks noChangeAspect="1"/>
          </p:cNvPicPr>
          <p:nvPr/>
        </p:nvPicPr>
        <p:blipFill>
          <a:blip r:embed="rId9" cstate="print">
            <a:extLst>
              <a:ext uri="{BEBA8EAE-BF5A-486C-A8C5-ECC9F3942E4B}">
                <a14:imgProps xmlns:a14="http://schemas.microsoft.com/office/drawing/2010/main">
                  <a14:imgLayer r:embed="rId10">
                    <a14:imgEffect>
                      <a14:backgroundRemoval t="9910" b="97898" l="9942" r="96199"/>
                    </a14:imgEffect>
                  </a14:imgLayer>
                </a14:imgProps>
              </a:ext>
              <a:ext uri="{28A0092B-C50C-407E-A947-70E740481C1C}">
                <a14:useLocalDpi xmlns:a14="http://schemas.microsoft.com/office/drawing/2010/main" val="0"/>
              </a:ext>
            </a:extLst>
          </a:blip>
          <a:stretch>
            <a:fillRect/>
          </a:stretch>
        </p:blipFill>
        <p:spPr>
          <a:xfrm>
            <a:off x="1763688" y="2776828"/>
            <a:ext cx="741325" cy="721816"/>
          </a:xfrm>
          <a:prstGeom prst="rect">
            <a:avLst/>
          </a:prstGeom>
        </p:spPr>
      </p:pic>
      <p:pic>
        <p:nvPicPr>
          <p:cNvPr id="13" name="Picture 12"/>
          <p:cNvPicPr>
            <a:picLocks noChangeAspect="1"/>
          </p:cNvPicPr>
          <p:nvPr/>
        </p:nvPicPr>
        <p:blipFill>
          <a:blip r:embed="rId11" cstate="print">
            <a:extLst>
              <a:ext uri="{BEBA8EAE-BF5A-486C-A8C5-ECC9F3942E4B}">
                <a14:imgProps xmlns:a14="http://schemas.microsoft.com/office/drawing/2010/main">
                  <a14:imgLayer r:embed="rId10">
                    <a14:imgEffect>
                      <a14:backgroundRemoval t="9910" b="97898" l="9942" r="96199"/>
                    </a14:imgEffect>
                  </a14:imgLayer>
                </a14:imgProps>
              </a:ext>
              <a:ext uri="{28A0092B-C50C-407E-A947-70E740481C1C}">
                <a14:useLocalDpi xmlns:a14="http://schemas.microsoft.com/office/drawing/2010/main" val="0"/>
              </a:ext>
            </a:extLst>
          </a:blip>
          <a:stretch>
            <a:fillRect/>
          </a:stretch>
        </p:blipFill>
        <p:spPr>
          <a:xfrm>
            <a:off x="2161296" y="4446686"/>
            <a:ext cx="741325" cy="721816"/>
          </a:xfrm>
          <a:prstGeom prst="rect">
            <a:avLst/>
          </a:prstGeom>
        </p:spPr>
      </p:pic>
      <p:pic>
        <p:nvPicPr>
          <p:cNvPr id="14" name="Picture 13"/>
          <p:cNvPicPr>
            <a:picLocks noChangeAspect="1"/>
          </p:cNvPicPr>
          <p:nvPr/>
        </p:nvPicPr>
        <p:blipFill>
          <a:blip r:embed="rId11" cstate="print">
            <a:extLst>
              <a:ext uri="{BEBA8EAE-BF5A-486C-A8C5-ECC9F3942E4B}">
                <a14:imgProps xmlns:a14="http://schemas.microsoft.com/office/drawing/2010/main">
                  <a14:imgLayer r:embed="rId10">
                    <a14:imgEffect>
                      <a14:backgroundRemoval t="9910" b="97898" l="9942" r="96199"/>
                    </a14:imgEffect>
                  </a14:imgLayer>
                </a14:imgProps>
              </a:ext>
              <a:ext uri="{28A0092B-C50C-407E-A947-70E740481C1C}">
                <a14:useLocalDpi xmlns:a14="http://schemas.microsoft.com/office/drawing/2010/main" val="0"/>
              </a:ext>
            </a:extLst>
          </a:blip>
          <a:stretch>
            <a:fillRect/>
          </a:stretch>
        </p:blipFill>
        <p:spPr>
          <a:xfrm>
            <a:off x="4732112" y="2890658"/>
            <a:ext cx="741325" cy="721816"/>
          </a:xfrm>
          <a:prstGeom prst="rect">
            <a:avLst/>
          </a:prstGeom>
        </p:spPr>
      </p:pic>
      <p:pic>
        <p:nvPicPr>
          <p:cNvPr id="15" name="Picture 14"/>
          <p:cNvPicPr>
            <a:picLocks noChangeAspect="1"/>
          </p:cNvPicPr>
          <p:nvPr/>
        </p:nvPicPr>
        <p:blipFill>
          <a:blip r:embed="rId11" cstate="print">
            <a:extLst>
              <a:ext uri="{BEBA8EAE-BF5A-486C-A8C5-ECC9F3942E4B}">
                <a14:imgProps xmlns:a14="http://schemas.microsoft.com/office/drawing/2010/main">
                  <a14:imgLayer r:embed="rId10">
                    <a14:imgEffect>
                      <a14:backgroundRemoval t="9910" b="97898" l="9942" r="96199"/>
                    </a14:imgEffect>
                  </a14:imgLayer>
                </a14:imgProps>
              </a:ext>
              <a:ext uri="{28A0092B-C50C-407E-A947-70E740481C1C}">
                <a14:useLocalDpi xmlns:a14="http://schemas.microsoft.com/office/drawing/2010/main" val="0"/>
              </a:ext>
            </a:extLst>
          </a:blip>
          <a:stretch>
            <a:fillRect/>
          </a:stretch>
        </p:blipFill>
        <p:spPr>
          <a:xfrm>
            <a:off x="7094684" y="3030283"/>
            <a:ext cx="741325" cy="721816"/>
          </a:xfrm>
          <a:prstGeom prst="rect">
            <a:avLst/>
          </a:prstGeom>
        </p:spPr>
      </p:pic>
      <p:pic>
        <p:nvPicPr>
          <p:cNvPr id="16" name="Picture 1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751221" y="4915436"/>
            <a:ext cx="785282" cy="868915"/>
          </a:xfrm>
          <a:prstGeom prst="rect">
            <a:avLst/>
          </a:prstGeom>
        </p:spPr>
      </p:pic>
    </p:spTree>
    <p:extLst>
      <p:ext uri="{BB962C8B-B14F-4D97-AF65-F5344CB8AC3E}">
        <p14:creationId xmlns:p14="http://schemas.microsoft.com/office/powerpoint/2010/main" val="107206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ackgroundRemoval t="4143" b="92286" l="6571" r="100000">
                        <a14:foregroundMark x1="53286" y1="18714" x2="53286" y2="18714"/>
                        <a14:foregroundMark x1="68286" y1="14000" x2="68286" y2="14000"/>
                        <a14:foregroundMark x1="71429" y1="14714" x2="71429" y2="14714"/>
                        <a14:foregroundMark x1="61714" y1="15429" x2="61714" y2="15429"/>
                        <a14:foregroundMark x1="54571" y1="16143" x2="54571" y2="16143"/>
                        <a14:foregroundMark x1="47143" y1="19143" x2="47143" y2="19143"/>
                        <a14:foregroundMark x1="43286" y1="19143" x2="43286" y2="19143"/>
                        <a14:foregroundMark x1="55000" y1="17286" x2="55000" y2="17286"/>
                        <a14:foregroundMark x1="84143" y1="31000" x2="84143" y2="31000"/>
                        <a14:foregroundMark x1="85571" y1="35857" x2="85571" y2="35857"/>
                        <a14:foregroundMark x1="86143" y1="37571" x2="86143" y2="37571"/>
                        <a14:foregroundMark x1="86857" y1="30286" x2="86857" y2="30286"/>
                        <a14:foregroundMark x1="88000" y1="26714" x2="88000" y2="26714"/>
                        <a14:foregroundMark x1="89571" y1="23571" x2="89571" y2="23571"/>
                        <a14:foregroundMark x1="92429" y1="29000" x2="92429" y2="29000"/>
                        <a14:foregroundMark x1="91571" y1="22571" x2="91571" y2="22571"/>
                        <a14:foregroundMark x1="60429" y1="14000" x2="60429" y2="14000"/>
                        <a14:foregroundMark x1="70857" y1="17571" x2="70857" y2="17571"/>
                        <a14:foregroundMark x1="75857" y1="13286" x2="75857" y2="13286"/>
                        <a14:foregroundMark x1="68429" y1="13429" x2="68429" y2="13429"/>
                        <a14:foregroundMark x1="54714" y1="15286" x2="54714" y2="15286"/>
                        <a14:foregroundMark x1="60857" y1="17571" x2="60857" y2="17571"/>
                        <a14:foregroundMark x1="73286" y1="18143" x2="73286" y2="18143"/>
                        <a14:foregroundMark x1="81857" y1="21429" x2="81857" y2="21429"/>
                        <a14:foregroundMark x1="81571" y1="20714" x2="81571" y2="20714"/>
                        <a14:foregroundMark x1="79857" y1="22143" x2="79857" y2="22143"/>
                        <a14:foregroundMark x1="89857" y1="20143" x2="89857" y2="20143"/>
                        <a14:foregroundMark x1="65857" y1="12143" x2="65857" y2="12143"/>
                        <a14:foregroundMark x1="71000" y1="11143" x2="71000" y2="11143"/>
                        <a14:foregroundMark x1="68143" y1="11143" x2="68143" y2="11143"/>
                        <a14:foregroundMark x1="66714" y1="11143" x2="66714" y2="11143"/>
                        <a14:foregroundMark x1="80714" y1="13429" x2="80714" y2="13429"/>
                      </a14:backgroundRemoval>
                    </a14:imgEffect>
                  </a14:imgLayer>
                </a14:imgProps>
              </a:ext>
              <a:ext uri="{28A0092B-C50C-407E-A947-70E740481C1C}">
                <a14:useLocalDpi xmlns:a14="http://schemas.microsoft.com/office/drawing/2010/main" val="0"/>
              </a:ext>
            </a:extLst>
          </a:blip>
          <a:stretch>
            <a:fillRect/>
          </a:stretch>
        </p:blipFill>
        <p:spPr>
          <a:xfrm>
            <a:off x="1238250" y="620688"/>
            <a:ext cx="6142062" cy="6142062"/>
          </a:xfrm>
          <a:prstGeom prst="rect">
            <a:avLst/>
          </a:prstGeom>
        </p:spPr>
      </p:pic>
      <p:sp>
        <p:nvSpPr>
          <p:cNvPr id="2" name="Title 1"/>
          <p:cNvSpPr>
            <a:spLocks noGrp="1"/>
          </p:cNvSpPr>
          <p:nvPr>
            <p:ph type="title"/>
          </p:nvPr>
        </p:nvSpPr>
        <p:spPr/>
        <p:txBody>
          <a:bodyPr/>
          <a:lstStyle/>
          <a:p>
            <a:r>
              <a:rPr lang="en-GB" dirty="0"/>
              <a:t>The Ball</a:t>
            </a:r>
          </a:p>
        </p:txBody>
      </p:sp>
      <p:sp>
        <p:nvSpPr>
          <p:cNvPr id="3" name="Rectangle 2"/>
          <p:cNvSpPr/>
          <p:nvPr/>
        </p:nvSpPr>
        <p:spPr>
          <a:xfrm>
            <a:off x="827584" y="2132856"/>
            <a:ext cx="8145253" cy="1296144"/>
          </a:xfrm>
          <a:prstGeom prst="rect">
            <a:avLst/>
          </a:prstGeom>
          <a:solidFill>
            <a:schemeClr val="tx2">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0100" lvl="1" indent="-342900">
              <a:buSzPct val="90000"/>
              <a:buFont typeface="Arial" panose="020B0604020202020204" pitchFamily="34" charset="0"/>
              <a:buChar char="•"/>
            </a:pPr>
            <a:r>
              <a:rPr lang="en-GB" sz="2400" dirty="0">
                <a:latin typeface="Calibri" pitchFamily="34" charset="0"/>
              </a:rPr>
              <a:t>A Touch ball is officially 36cm long and 55cm in circumference. Size 4 is approximately the same</a:t>
            </a:r>
          </a:p>
        </p:txBody>
      </p:sp>
    </p:spTree>
    <p:extLst>
      <p:ext uri="{BB962C8B-B14F-4D97-AF65-F5344CB8AC3E}">
        <p14:creationId xmlns:p14="http://schemas.microsoft.com/office/powerpoint/2010/main" val="209428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32" y="2069913"/>
            <a:ext cx="7128792" cy="711015"/>
          </a:xfrm>
        </p:spPr>
        <p:txBody>
          <a:bodyPr>
            <a:normAutofit fontScale="90000"/>
          </a:bodyPr>
          <a:lstStyle/>
          <a:p>
            <a:pPr algn="ctr"/>
            <a:r>
              <a:rPr lang="en-GB" sz="4900" dirty="0">
                <a:latin typeface="Calibri" pitchFamily="34" charset="0"/>
              </a:rPr>
              <a:t>Module 2</a:t>
            </a:r>
            <a:br>
              <a:rPr lang="en-GB" sz="4900" dirty="0"/>
            </a:br>
            <a:br>
              <a:rPr lang="en-GB" dirty="0"/>
            </a:br>
            <a:r>
              <a:rPr lang="en-GB" dirty="0">
                <a:latin typeface="Calibri" pitchFamily="34" charset="0"/>
              </a:rPr>
              <a:t>pre-game</a:t>
            </a:r>
          </a:p>
        </p:txBody>
      </p:sp>
    </p:spTree>
    <p:extLst>
      <p:ext uri="{BB962C8B-B14F-4D97-AF65-F5344CB8AC3E}">
        <p14:creationId xmlns:p14="http://schemas.microsoft.com/office/powerpoint/2010/main" val="1409884640"/>
      </p:ext>
    </p:extLst>
  </p:cSld>
  <p:clrMapOvr>
    <a:masterClrMapping/>
  </p:clrMapOvr>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1932</TotalTime>
  <Words>2538</Words>
  <Application>Microsoft Office PowerPoint</Application>
  <PresentationFormat>On-screen Show (4:3)</PresentationFormat>
  <Paragraphs>414</Paragraphs>
  <Slides>62</Slides>
  <Notes>30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62</vt:i4>
      </vt:variant>
    </vt:vector>
  </HeadingPairs>
  <TitlesOfParts>
    <vt:vector size="69" baseType="lpstr">
      <vt:lpstr>SimSun</vt:lpstr>
      <vt:lpstr>Arial</vt:lpstr>
      <vt:lpstr>Calibri</vt:lpstr>
      <vt:lpstr>Times New Roman</vt:lpstr>
      <vt:lpstr>Verdana</vt:lpstr>
      <vt:lpstr>Wingdings</vt:lpstr>
      <vt:lpstr>Blank</vt:lpstr>
      <vt:lpstr>Welcome  Level 1 Referee Course</vt:lpstr>
      <vt:lpstr>Agenda</vt:lpstr>
      <vt:lpstr>Motivations</vt:lpstr>
      <vt:lpstr>Module 1  Game Overview</vt:lpstr>
      <vt:lpstr>Field of Play</vt:lpstr>
      <vt:lpstr>Composition</vt:lpstr>
      <vt:lpstr>Player Attire and Safety</vt:lpstr>
      <vt:lpstr>The Ball</vt:lpstr>
      <vt:lpstr>Module 2  pre-game</vt:lpstr>
      <vt:lpstr>Pre-Game Overview</vt:lpstr>
      <vt:lpstr>Proper Starting Mindset</vt:lpstr>
      <vt:lpstr>Agreeing how you will buddy referee</vt:lpstr>
      <vt:lpstr>Referee Pre-Game Preparation</vt:lpstr>
      <vt:lpstr>Captain’s Talk</vt:lpstr>
      <vt:lpstr>Module 3 Starting the game</vt:lpstr>
      <vt:lpstr>Starting the Game</vt:lpstr>
      <vt:lpstr>Starting the Game</vt:lpstr>
      <vt:lpstr>Taking the Tap</vt:lpstr>
      <vt:lpstr>Module 4 The Touch</vt:lpstr>
      <vt:lpstr>THE TOUCH</vt:lpstr>
      <vt:lpstr>THE TOUCH</vt:lpstr>
      <vt:lpstr>THE TOUCH</vt:lpstr>
      <vt:lpstr>ONSIDE</vt:lpstr>
      <vt:lpstr>Module 5  Change of possession</vt:lpstr>
      <vt:lpstr>When “things” go wrong</vt:lpstr>
      <vt:lpstr>Change of possession: triggers</vt:lpstr>
      <vt:lpstr>Change of possession: what’s next?</vt:lpstr>
      <vt:lpstr>PowerPoint Presentation</vt:lpstr>
      <vt:lpstr>Module 6 Penalties</vt:lpstr>
      <vt:lpstr>Penalties</vt:lpstr>
      <vt:lpstr>Penalties</vt:lpstr>
      <vt:lpstr>Chapter 7  INTERCHANGES</vt:lpstr>
      <vt:lpstr>Interchanges</vt:lpstr>
      <vt:lpstr>Interchanges</vt:lpstr>
      <vt:lpstr>Interchanges</vt:lpstr>
      <vt:lpstr>Module 8  scoring</vt:lpstr>
      <vt:lpstr>Scoring</vt:lpstr>
      <vt:lpstr>PowerPoint Presentation</vt:lpstr>
      <vt:lpstr>Module 9  Referee Positioning</vt:lpstr>
      <vt:lpstr>Positioning</vt:lpstr>
      <vt:lpstr>Module 10  Communication</vt:lpstr>
      <vt:lpstr>OVERVIEW</vt:lpstr>
      <vt:lpstr>  Definitions</vt:lpstr>
      <vt:lpstr>   Perception Filters</vt:lpstr>
      <vt:lpstr>   People will see different things</vt:lpstr>
      <vt:lpstr>Types of communication</vt:lpstr>
      <vt:lpstr>Impacts and Outcomes</vt:lpstr>
      <vt:lpstr>Scenarios</vt:lpstr>
      <vt:lpstr>Scenarios</vt:lpstr>
      <vt:lpstr>  Summary</vt:lpstr>
      <vt:lpstr>Module 11  conflict management</vt:lpstr>
      <vt:lpstr>Building Rapport</vt:lpstr>
      <vt:lpstr>Common Sources of Conflict</vt:lpstr>
      <vt:lpstr>Prevention is Best</vt:lpstr>
      <vt:lpstr>Tools to Handle Conflict</vt:lpstr>
      <vt:lpstr>The Escalation Process</vt:lpstr>
      <vt:lpstr>Chapter 12  END OF GAME</vt:lpstr>
      <vt:lpstr>End of Game</vt:lpstr>
      <vt:lpstr>Chapter 13  Sports officials responsibilites</vt:lpstr>
      <vt:lpstr>Your Responsibilites</vt:lpstr>
      <vt:lpstr>PowerPoint Presentation</vt:lpstr>
      <vt:lpstr>PowerPoint Presentation</vt:lpstr>
    </vt:vector>
  </TitlesOfParts>
  <Company>UK Power Networks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Porcelli, Sarah</dc:creator>
  <cp:lastModifiedBy>Matthew Boesen</cp:lastModifiedBy>
  <cp:revision>36</cp:revision>
  <dcterms:created xsi:type="dcterms:W3CDTF">2015-02-20T12:19:30Z</dcterms:created>
  <dcterms:modified xsi:type="dcterms:W3CDTF">2018-04-19T18:51:33Z</dcterms:modified>
</cp:coreProperties>
</file>