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6" roundtripDataSignature="AMtx7miUIwJ+PQXOBs79qKwAmzwWRRqwr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A344890-EE33-4206-B17F-DED8ED89C641}">
  <a:tblStyle styleId="{AA344890-EE33-4206-B17F-DED8ED89C641}"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b="off" i="off"/>
      <a:tcStyle>
        <a:tcBdr/>
        <a:fill>
          <a:solidFill>
            <a:srgbClr val="CFD7E7"/>
          </a:solidFill>
        </a:fill>
      </a:tcStyle>
    </a:band1H>
    <a:band2H>
      <a:tcTxStyle b="off" i="off"/>
      <a:tcStyle>
        <a:tcBdr/>
      </a:tcStyle>
    </a:band2H>
    <a:band1V>
      <a:tcTxStyle b="off" i="off"/>
      <a:tcStyle>
        <a:tcBdr/>
        <a:fill>
          <a:solidFill>
            <a:srgbClr val="CFD7E7"/>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FA41D454-62FB-487A-9230-B81D8BFC7455}"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1F5"/>
          </a:solidFill>
        </a:fill>
      </a:tcStyle>
    </a:wholeTbl>
    <a:band1H>
      <a:tcTxStyle b="off" i="off"/>
      <a:tcStyle>
        <a:tcBdr/>
        <a:fill>
          <a:solidFill>
            <a:srgbClr val="CEE2EA"/>
          </a:solidFill>
        </a:fill>
      </a:tcStyle>
    </a:band1H>
    <a:band2H>
      <a:tcTxStyle b="off" i="off"/>
      <a:tcStyle>
        <a:tcBdr/>
      </a:tcStyle>
    </a:band2H>
    <a:band1V>
      <a:tcTxStyle b="off" i="off"/>
      <a:tcStyle>
        <a:tcBdr/>
        <a:fill>
          <a:solidFill>
            <a:srgbClr val="CEE2EA"/>
          </a:solidFill>
        </a:fill>
      </a:tcStyle>
    </a:band1V>
    <a:band2V>
      <a:tcTxStyle b="off" i="off"/>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59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customschemas.google.com/relationships/presentationmetadata" Target="metadata"/><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Une autre chose à prendre en compte lorsqu’on arbitre avec d’autres arbitres c’est quand et comment procéder aux changements. De quel côté sera la feuille de score ? Qui procède à l’inspection du terrain, des joueurs etc.</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C’est pourquoi il est important pour les arbitres d’arriver en avance sur le terrain, ainsi ils ont assez de temps pour avoir une discussion avant-match et pour faire les vérifications d’avant-match.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Discussion interactive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1" u="none" strike="noStrike" cap="none">
                <a:solidFill>
                  <a:schemeClr val="dk1"/>
                </a:solidFill>
                <a:latin typeface="Calibri"/>
                <a:ea typeface="Calibri"/>
                <a:cs typeface="Calibri"/>
                <a:sym typeface="Calibri"/>
              </a:rPr>
              <a:t>Quelqu’un a-t-il déjà vécu cette situation? (si oui) Qu’a fait l’arbitre  (ou vous)?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Les réponses doivent comprendre: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Vérifier les chaussures et les ongles</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Vérifier le terrain</a:t>
            </a:r>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S’assurer que toutes les bonnes réponses ont été mentionnées avant de continuer.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Pourquoi est-il important de faire ces vérifications ? (responsabilités de l’arbitre)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Les réponses doivent comprendre: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La sécurité des joueurs</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228" name="Google Shape;22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Une autre étape importante de la préparation d’avant-match est l’échauffement. </a:t>
            </a:r>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Les joueurs s’échauffent en se passant le ballon ou faisant des combinaisons, donc pourquoi les arbitres ne le feraient pas? Vous pouvez vous entrainer à marquer vos 5m en courrant en zig-zag pour être dans le bon état d’esprit avant le match.</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248" name="Google Shape;24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Maintenant que vous êtes échauffés et que vous avez fait vos vérifications il est temps de procéder au toss et d’échanger avec les capitaines. C’est toujours une bonne chose que de vous présenter, invitez les capitaines à en faire de même. Essayez de vous souvenir du nom du capitaine, c’est un bon moyen de construire une relation.</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Discussion interactive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1" u="none" strike="noStrike" cap="none">
                <a:solidFill>
                  <a:schemeClr val="dk1"/>
                </a:solidFill>
                <a:latin typeface="Calibri"/>
                <a:ea typeface="Calibri"/>
                <a:cs typeface="Calibri"/>
                <a:sym typeface="Calibri"/>
              </a:rPr>
              <a:t>Qu’obtient le capitaine qui gagne le toss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Les réponses doivent comprendre :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Choisir de commencer avec le ballon ou non</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Choisir le sens de jeu pour la première mi-temps</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 choix de la box</a:t>
            </a:r>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Un lot de couteaux à steak…</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1" u="none" strike="noStrike" cap="none">
                <a:solidFill>
                  <a:schemeClr val="dk1"/>
                </a:solidFill>
                <a:latin typeface="Calibri"/>
                <a:ea typeface="Calibri"/>
                <a:cs typeface="Calibri"/>
                <a:sym typeface="Calibri"/>
              </a:rPr>
              <a:t>S’assurer que toutes les bonnes réponses ont été mentionnées avant de continuer. </a:t>
            </a:r>
            <a:endParaRPr/>
          </a:p>
          <a:p>
            <a:pPr marL="0" marR="0" lvl="0" indent="0" algn="l" rtl="0">
              <a:lnSpc>
                <a:spcPct val="100000"/>
              </a:lnSpc>
              <a:spcBef>
                <a:spcPts val="0"/>
              </a:spcBef>
              <a:spcAft>
                <a:spcPts val="0"/>
              </a:spcAft>
              <a:buSzPts val="1400"/>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Une fois que vous avez fait le toss, vous avez l’opportunité de discuter avec les deux capitaines afin de donner le ton du match ainsi que d’évoquer la façon dont vous allez arbitrer et les points sur lesquels vous allez être vigilants (lorsqu’applicable). Ce n’est pas une discussion sur quoi faire et ne pas faire. Rappelez que les arbitres sont là pour faciliter le jeu et éviter que les problèmes n’arrivent.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256" name="Google Shape;25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Demandez aux gens de montrer ou décrire où chacun devrait se trouver au début du match.</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Qui se trouve où ?</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Où se trouvent les attaquants ?</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Réponse : Ligne médiane face à la ligne d’essai attaquée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Où se trouvent les défenseurs ?</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Réponse : Ligne des 10m face à l’équipe attaquante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Où doit se trouver l’arbitre central ?</a:t>
            </a:r>
            <a:endParaRPr/>
          </a:p>
          <a:p>
            <a:pPr marL="457200" marR="0" lvl="1" indent="0" algn="l" rtl="0">
              <a:lnSpc>
                <a:spcPct val="100000"/>
              </a:lnSpc>
              <a:spcBef>
                <a:spcPts val="0"/>
              </a:spcBef>
              <a:spcAft>
                <a:spcPts val="0"/>
              </a:spcAft>
              <a:buClr>
                <a:schemeClr val="dk1"/>
              </a:buClr>
              <a:buSzPts val="1200"/>
              <a:buFont typeface="Arial"/>
              <a:buNone/>
            </a:pPr>
            <a:r>
              <a:rPr lang="en-GB" sz="1200" b="0" i="0" u="none" strike="noStrike" cap="none">
                <a:solidFill>
                  <a:schemeClr val="dk1"/>
                </a:solidFill>
                <a:latin typeface="Calibri"/>
                <a:ea typeface="Calibri"/>
                <a:cs typeface="Calibri"/>
                <a:sym typeface="Calibri"/>
              </a:rPr>
              <a:t>Réponse : Juste devant la ligne de défense, avec un angle de vue dégagé sur le joueur avec le ballon.</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Comment se tient-il ?</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Réponse: Le bras en l’air, sifflet prêt</a:t>
            </a:r>
            <a:endParaRPr/>
          </a:p>
          <a:p>
            <a:pPr marL="171450" marR="0" lvl="0" indent="-17145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Où se trouvent les arbitres asssistants ?</a:t>
            </a:r>
            <a:endParaRPr/>
          </a:p>
          <a:p>
            <a:pPr marL="457200" marR="0" lvl="1"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Réponse: Alignés avec la défense, sur la ligne des 10m</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270" name="Google Shape;270;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19</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Les arbitres propagent une “aura” sur le match. Cette aura provient de tout ce que vous faites ou dites et tout ce que vous ne faites pas ou ne dites pas.</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Demander:</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Qu’est ce que je veux dire par là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(pause)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Questions directes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Quel est l’impact de la tonalité du siffet de l’arbitre?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En quoi la posture de l’arbitre est importante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Dire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En tant qu’arbitre vous avez une opportunité de communiquer avec la défense avant le tap. On y reviendra plus tard, mais pensez-y. </a:t>
            </a:r>
            <a:endParaRPr sz="1200" b="0" i="0" u="none" strike="noStrike" cap="none">
              <a:solidFill>
                <a:schemeClr val="dk1"/>
              </a:solidFill>
              <a:latin typeface="Calibri"/>
              <a:ea typeface="Calibri"/>
              <a:cs typeface="Calibri"/>
              <a:sym typeface="Calibri"/>
            </a:endParaRPr>
          </a:p>
        </p:txBody>
      </p:sp>
      <p:sp>
        <p:nvSpPr>
          <p:cNvPr id="314" name="Google Shape;314;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Un toucher peut être fait par le défenseur ou l’attaquant.</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Les touchers doivent être annoncés par celui qui en a l’initiative.</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Un toucher peut être fait sur n’importe quelle partie du corps, des cheveux, des vêtements ou du ballon.</a:t>
            </a:r>
            <a:endParaRPr/>
          </a:p>
          <a:p>
            <a:pPr marL="171450" marR="0" lvl="0" indent="-171450" algn="l" rtl="0">
              <a:lnSpc>
                <a:spcPct val="100000"/>
              </a:lnSpc>
              <a:spcBef>
                <a:spcPts val="0"/>
              </a:spcBef>
              <a:spcAft>
                <a:spcPts val="0"/>
              </a:spcAft>
              <a:buClr>
                <a:schemeClr val="dk1"/>
              </a:buClr>
              <a:buSzPts val="720"/>
              <a:buFont typeface="Arial"/>
              <a:buChar char="•"/>
            </a:pPr>
            <a:r>
              <a:rPr lang="en-GB" sz="1200" b="0" i="0" u="none" strike="noStrike" cap="none">
                <a:solidFill>
                  <a:schemeClr val="dk1"/>
                </a:solidFill>
                <a:latin typeface="Calibri"/>
                <a:ea typeface="Calibri"/>
                <a:cs typeface="Calibri"/>
                <a:sym typeface="Calibri"/>
              </a:rPr>
              <a:t>Il doit être effectué avec le minimum de force.</a:t>
            </a:r>
            <a:endParaRPr/>
          </a:p>
        </p:txBody>
      </p:sp>
      <p:sp>
        <p:nvSpPr>
          <p:cNvPr id="351" name="Google Shape;351;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Après  un toucher (touch), l’attaquant doit faire un rollball sur la marque.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La marque est l’endroit où le toucher a eu lieu.</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Si le nombre de touchers atteint 6, un changement de possession a lieu</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367" name="Google Shape;367;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24</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bfa25765ab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bfa25765ab_0_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 name="Google Shape;378;gbfa25765ab_0_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9" name="Google Shape;389;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 rollball doit être maitrisé. Le ballon doit être placé au sol et au moins un pied doit passer au dessus.</a:t>
            </a:r>
            <a:br>
              <a:rPr lang="en-GB" sz="1200" b="0" i="0" u="none" strike="noStrike" cap="none">
                <a:solidFill>
                  <a:schemeClr val="dk1"/>
                </a:solidFill>
                <a:latin typeface="Calibri"/>
                <a:ea typeface="Calibri"/>
                <a:cs typeface="Calibri"/>
                <a:sym typeface="Calibri"/>
              </a:rPr>
            </a:br>
            <a:r>
              <a:rPr lang="en-GB" sz="1200" b="0" i="0" u="none" strike="noStrike" cap="none">
                <a:solidFill>
                  <a:schemeClr val="dk1"/>
                </a:solidFill>
                <a:latin typeface="Calibri"/>
                <a:ea typeface="Calibri"/>
                <a:cs typeface="Calibri"/>
                <a:sym typeface="Calibri"/>
              </a:rPr>
              <a:t>La balle n’a pas besoin d’être roulée, mais si c’est le cas elle ne doit pas rouler sur plus de 1m.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Un rollball doit être effectué avec l’effort d’être parallèle aux lignes de touche.</a:t>
            </a:r>
            <a:endParaRPr sz="1200" b="0" i="0" u="none" strike="noStrike" cap="none">
              <a:solidFill>
                <a:schemeClr val="dk1"/>
              </a:solidFill>
              <a:latin typeface="Calibri"/>
              <a:ea typeface="Calibri"/>
              <a:cs typeface="Calibri"/>
              <a:sym typeface="Calibri"/>
            </a:endParaRPr>
          </a:p>
        </p:txBody>
      </p:sp>
      <p:sp>
        <p:nvSpPr>
          <p:cNvPr id="420" name="Google Shape;42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be0afc94c1_0_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be0afc94c1_0_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0" name="Google Shape;430;gbe0afc94c1_0_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Une fois que le toucher a eu lieu, la défense doit reculer de  “7m”. </a:t>
            </a:r>
            <a:r>
              <a:rPr lang="en-GB" sz="1200" b="0" i="0" u="none" strike="noStrike" cap="none">
                <a:solidFill>
                  <a:schemeClr val="lt1"/>
                </a:solidFill>
                <a:latin typeface="Arial"/>
                <a:ea typeface="Arial"/>
                <a:cs typeface="Arial"/>
                <a:sym typeface="Arial"/>
              </a:rPr>
              <a:t>Les défenseurs</a:t>
            </a:r>
            <a:r>
              <a:rPr lang="en-GB" sz="1200" b="1" i="0" u="none" strike="noStrike" cap="none">
                <a:solidFill>
                  <a:schemeClr val="lt1"/>
                </a:solidFill>
                <a:latin typeface="Arial"/>
                <a:ea typeface="Arial"/>
                <a:cs typeface="Arial"/>
                <a:sym typeface="Arial"/>
              </a:rPr>
              <a:t> </a:t>
            </a:r>
            <a:r>
              <a:rPr lang="en-GB" sz="1200" b="0" i="0" u="none" strike="noStrike" cap="none">
                <a:solidFill>
                  <a:schemeClr val="lt1"/>
                </a:solidFill>
                <a:latin typeface="Arial"/>
                <a:ea typeface="Arial"/>
                <a:cs typeface="Arial"/>
                <a:sym typeface="Arial"/>
              </a:rPr>
              <a:t>ne peuvent avancer qu’une fois qu’ils ont atteint cette ligne de hors jeu à 7m.</a:t>
            </a:r>
            <a:endParaRPr/>
          </a:p>
          <a:p>
            <a:pPr marL="0" marR="0" lvl="0" indent="0" algn="l" rtl="0">
              <a:lnSpc>
                <a:spcPct val="100000"/>
              </a:lnSpc>
              <a:spcBef>
                <a:spcPts val="0"/>
              </a:spcBef>
              <a:spcAft>
                <a:spcPts val="0"/>
              </a:spcAft>
              <a:buSzPts val="1400"/>
              <a:buNone/>
            </a:pPr>
            <a:r>
              <a:rPr lang="en-GB" sz="1200" b="0" i="0" u="none" strike="noStrike" cap="none">
                <a:solidFill>
                  <a:srgbClr val="FF0000"/>
                </a:solidFill>
                <a:latin typeface="Calibri"/>
                <a:ea typeface="Calibri"/>
                <a:cs typeface="Calibri"/>
                <a:sym typeface="Calibri"/>
              </a:rPr>
              <a:t>L’arbitre anticipe le toucher suivant et se place sur les prochains  “7m”, a 1 ou 2 joueurs à gauche ou a droite de l’axe du ballon.</a:t>
            </a:r>
            <a:endParaRPr/>
          </a:p>
          <a:p>
            <a:pPr marL="0" marR="0" lvl="0" indent="0" algn="l" rtl="0">
              <a:lnSpc>
                <a:spcPct val="100000"/>
              </a:lnSpc>
              <a:spcBef>
                <a:spcPts val="0"/>
              </a:spcBef>
              <a:spcAft>
                <a:spcPts val="0"/>
              </a:spcAft>
              <a:buSzPts val="1400"/>
              <a:buNone/>
            </a:pPr>
            <a:r>
              <a:rPr lang="en-GB" sz="1200" b="0" i="0" u="none" strike="noStrike" cap="none">
                <a:solidFill>
                  <a:srgbClr val="FF0000"/>
                </a:solidFill>
                <a:latin typeface="Calibri"/>
                <a:ea typeface="Calibri"/>
                <a:cs typeface="Calibri"/>
                <a:sym typeface="Calibri"/>
              </a:rPr>
              <a:t>Les arbitres assistants doivent être alignés avec l’arbitre central sur les prochains  “7m”.</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39" name="Google Shape;439;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29</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 name="Google Shape;102;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8" name="Google Shape;448;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3" name="Google Shape;453;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0" name="Google Shape;46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sz="1200" b="1" i="0" u="none" strike="noStrike" cap="none">
                <a:solidFill>
                  <a:srgbClr val="FF0000"/>
                </a:solidFill>
                <a:latin typeface="Calibri"/>
                <a:ea typeface="Calibri"/>
                <a:cs typeface="Calibri"/>
                <a:sym typeface="Calibri"/>
              </a:rPr>
              <a:t>Effectuer les signaux:</a:t>
            </a:r>
            <a:endParaRPr sz="1200" b="1"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6</a:t>
            </a:r>
            <a:r>
              <a:rPr lang="en-GB" sz="1200" b="0" i="0" u="none" strike="noStrike" cap="none" baseline="30000">
                <a:solidFill>
                  <a:srgbClr val="000000"/>
                </a:solidFill>
                <a:latin typeface="Calibri"/>
                <a:ea typeface="Calibri"/>
                <a:cs typeface="Calibri"/>
                <a:sym typeface="Calibri"/>
              </a:rPr>
              <a:t>ième</a:t>
            </a:r>
            <a:r>
              <a:rPr lang="en-GB" sz="1200" b="0" i="0" u="none" strike="noStrike" cap="none">
                <a:solidFill>
                  <a:srgbClr val="000000"/>
                </a:solidFill>
                <a:latin typeface="Calibri"/>
                <a:ea typeface="Calibri"/>
                <a:cs typeface="Calibri"/>
                <a:sym typeface="Calibri"/>
              </a:rPr>
              <a:t> touch</a:t>
            </a:r>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Hors des limites du terrain</a:t>
            </a:r>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Ballon tombé</a:t>
            </a:r>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Rollball incorrect </a:t>
            </a:r>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Demi touché</a:t>
            </a:r>
            <a:endParaRPr/>
          </a:p>
          <a:p>
            <a:pPr marL="457200" marR="0" lvl="0" indent="-457200" algn="l" rtl="0">
              <a:lnSpc>
                <a:spcPct val="100000"/>
              </a:lnSpc>
              <a:spcBef>
                <a:spcPts val="0"/>
              </a:spcBef>
              <a:spcAft>
                <a:spcPts val="0"/>
              </a:spcAft>
              <a:buClr>
                <a:srgbClr val="000000"/>
              </a:buClr>
              <a:buSzPts val="2800"/>
              <a:buFont typeface="Arial"/>
              <a:buChar char="•"/>
            </a:pPr>
            <a:r>
              <a:rPr lang="en-GB" sz="1200" b="0" i="0" u="none" strike="noStrike" cap="none">
                <a:solidFill>
                  <a:srgbClr val="000000"/>
                </a:solidFill>
                <a:latin typeface="Calibri"/>
                <a:ea typeface="Calibri"/>
                <a:cs typeface="Calibri"/>
                <a:sym typeface="Calibri"/>
              </a:rPr>
              <a:t>Demi tente de marquer</a:t>
            </a:r>
            <a:endParaRPr/>
          </a:p>
        </p:txBody>
      </p:sp>
      <p:sp>
        <p:nvSpPr>
          <p:cNvPr id="461" name="Google Shape;461;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32</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Discuter sur la façon dont le jeu reprend après un changement de possession (rollball sur la marque, le compte de touchers reprend, la défense se met en-jeu)</a:t>
            </a:r>
            <a:endParaRPr/>
          </a:p>
          <a:p>
            <a:pPr marL="0" marR="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Discuter également sur ce qu’est la marque et où elle se trouve.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 Discuter sur l’endroit où doit se trouver l’arbitre après un changement de possession.</a:t>
            </a:r>
            <a:endParaRPr sz="1200" b="0" i="0" u="none" strike="noStrike" cap="none">
              <a:solidFill>
                <a:schemeClr val="dk1"/>
              </a:solidFill>
              <a:latin typeface="Calibri"/>
              <a:ea typeface="Calibri"/>
              <a:cs typeface="Calibri"/>
              <a:sym typeface="Calibri"/>
            </a:endParaRPr>
          </a:p>
        </p:txBody>
      </p:sp>
      <p:sp>
        <p:nvSpPr>
          <p:cNvPr id="474" name="Google Shape;474;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33</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bfa25765ab_0_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bfa25765ab_0_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gbfa25765ab_0_4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0" name="Google Shape;490;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496" name="Google Shape;49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36</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1" i="0" u="none" strike="noStrike" cap="none">
                <a:solidFill>
                  <a:schemeClr val="dk1"/>
                </a:solidFill>
                <a:latin typeface="Calibri"/>
                <a:ea typeface="Calibri"/>
                <a:cs typeface="Calibri"/>
                <a:sym typeface="Calibri"/>
              </a:rPr>
              <a:t>Practice signals</a:t>
            </a:r>
            <a:endParaRPr sz="1200" b="1" i="0" u="none" strike="noStrike" cap="none">
              <a:solidFill>
                <a:schemeClr val="dk1"/>
              </a:solidFill>
              <a:latin typeface="Calibri"/>
              <a:ea typeface="Calibri"/>
              <a:cs typeface="Calibri"/>
              <a:sym typeface="Calibri"/>
            </a:endParaRPr>
          </a:p>
        </p:txBody>
      </p:sp>
      <p:sp>
        <p:nvSpPr>
          <p:cNvPr id="506" name="Google Shape;506;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37</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3" name="Google Shape;513;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8" name="Google Shape;518;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C’est bien plus difficile d’être arbitre central, donc s’il y a 2 ou 3 arbitres, la responsabilité est répartie entre tous.</a:t>
            </a:r>
            <a:endParaRPr/>
          </a:p>
        </p:txBody>
      </p:sp>
      <p:sp>
        <p:nvSpPr>
          <p:cNvPr id="519" name="Google Shape;519;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39</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 name="Google Shape;108;p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Expand on Score and Change of possession interchanges, second click with bring up penalty and player subbing - just mention but say this isn’t required for L1</a:t>
            </a:r>
            <a:endParaRPr sz="1200" b="0" i="0" u="none" strike="noStrike" cap="none">
              <a:solidFill>
                <a:schemeClr val="dk1"/>
              </a:solidFill>
              <a:latin typeface="Calibri"/>
              <a:ea typeface="Calibri"/>
              <a:cs typeface="Calibri"/>
              <a:sym typeface="Calibri"/>
            </a:endParaRPr>
          </a:p>
        </p:txBody>
      </p:sp>
      <p:sp>
        <p:nvSpPr>
          <p:cNvPr id="528" name="Google Shape;528;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40</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Pour les essais, l’arbitre central doit sortir pour renseigner l’essai sur la feuille de score. Donc l’arbitre assistant doit prendre sa place sur la ligne des 10 m.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Pour le changement de possession, le ballon doit être à environ 10 m de la ligne de touche.</a:t>
            </a:r>
            <a:endParaRPr sz="1200" b="0" i="0" u="none" strike="noStrike" cap="none">
              <a:solidFill>
                <a:schemeClr val="dk1"/>
              </a:solidFill>
              <a:latin typeface="Calibri"/>
              <a:ea typeface="Calibri"/>
              <a:cs typeface="Calibri"/>
              <a:sym typeface="Calibri"/>
            </a:endParaRPr>
          </a:p>
        </p:txBody>
      </p:sp>
      <p:sp>
        <p:nvSpPr>
          <p:cNvPr id="536" name="Google Shape;536;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800"/>
              <a:buFont typeface="Calibri"/>
              <a:buNone/>
            </a:pPr>
            <a:fld id="{00000000-1234-1234-1234-123412341234}" type="slidenum">
              <a:rPr lang="en-GB" sz="1800" b="0" i="0" u="none" strike="noStrike" cap="none">
                <a:solidFill>
                  <a:srgbClr val="000000"/>
                </a:solidFill>
                <a:latin typeface="Calibri"/>
                <a:ea typeface="Calibri"/>
                <a:cs typeface="Calibri"/>
                <a:sym typeface="Calibri"/>
              </a:rPr>
              <a:t>41</a:t>
            </a:fld>
            <a:endParaRPr sz="18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be0afc94c1_0_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be0afc94c1_0_6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9" name="Google Shape;559;gbe0afc94c1_0_6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3" name="Google Shape;573;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74" name="Google Shape;574;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44</a:t>
            </a:fld>
            <a:endParaRPr sz="1200">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 présentateur doit décrire la situation où la défense campe sur sa ligne d’essai et les attaquants n’ont aucune possibilité de marquer, et le jeu est bloqué.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Expliquer aux stagiaires que l’intention de la règle “près de la ligne d’essai” est de permettre à l’attaque de créer de la vitesse pour marquer. Montrer clairement à l’aide du shéma du terrain que : si les défenseur sont sur ou derrière leurs 7m, et que la balle est en-dehors des 7m; les défenseurs doivent avancer et continuer jusqu’à ce qu’un touch soit imminent. Expliquer aussi quand est ce que cette règle s’arrête : au toucher ou lorsque la balle rentre dans les 7m.</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Lorsque le ballon renter dans les 7m les défenseurs peuvent arrêter de monter (mais ne peuvent pas reculer).</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583" name="Google Shape;583;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45</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3" name="Google Shape;593;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a:t>Possibilté de réutiliser la video du hors jeu si besoin pour illustrer le placement </a:t>
            </a:r>
            <a:endParaRPr sz="1200" b="0" i="0" u="none" strike="noStrike" cap="none">
              <a:solidFill>
                <a:schemeClr val="dk1"/>
              </a:solidFill>
              <a:latin typeface="Calibri"/>
              <a:ea typeface="Calibri"/>
              <a:cs typeface="Calibri"/>
              <a:sym typeface="Calibri"/>
            </a:endParaRPr>
          </a:p>
        </p:txBody>
      </p:sp>
      <p:sp>
        <p:nvSpPr>
          <p:cNvPr id="599" name="Google Shape;599;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47</a:t>
            </a:fld>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7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p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616" name="Google Shape;616;p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48</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1" name="Google Shape;631;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5</a:t>
            </a:fld>
            <a:endParaRPr sz="1200">
              <a:solidFill>
                <a:srgbClr val="000000"/>
              </a:solidFill>
              <a:latin typeface="Arial"/>
              <a:ea typeface="Arial"/>
              <a:cs typeface="Arial"/>
              <a:sym typeface="Arial"/>
            </a:endParaRPr>
          </a:p>
        </p:txBody>
      </p:sp>
      <p:sp>
        <p:nvSpPr>
          <p:cNvPr id="114" name="Google Shape;114;p62:notes"/>
          <p:cNvSpPr txBox="1"/>
          <p:nvPr/>
        </p:nvSpPr>
        <p:spPr>
          <a:xfrm>
            <a:off x="3884613" y="8685213"/>
            <a:ext cx="2971800" cy="457200"/>
          </a:xfrm>
          <a:prstGeom prst="rect">
            <a:avLst/>
          </a:prstGeom>
          <a:noFill/>
          <a:ln>
            <a:noFill/>
          </a:ln>
        </p:spPr>
        <p:txBody>
          <a:bodyPr spcFirstLastPara="1" wrap="square" lIns="90000" tIns="46800" rIns="90000" bIns="468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
        <p:nvSpPr>
          <p:cNvPr id="115" name="Google Shape;115;p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116" name="Google Shape;116;p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6" name="Google Shape;636;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2" name="Google Shape;642;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8" name="Google Shape;648;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1" name="Google Shape;661;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Lire à voix haute</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Combien de personnes lisent « le » 2 fois ?</a:t>
            </a:r>
            <a:endParaRPr/>
          </a:p>
        </p:txBody>
      </p:sp>
      <p:sp>
        <p:nvSpPr>
          <p:cNvPr id="662" name="Google Shape;662;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53</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La voix – le ton – 38%</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Un point clé dans l’arbitrage est la communication. Ce type de communication est appelé la parole. La parole est la forme humaine de comunication vocalisée. C’est aussi l’expression (ou la capacité d’exprimer) des pensées et des sentiments par des sons articulés. It is mainly produced by a formal address or discourse delivered to an audience.</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Langage corporel – 55%</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La forme de communication la plus largement utilisée dans le monde est le langage corporel. Pour un arbitre cela correspond à l’utilisation de signaux et gestes pour aider les autres à comprendre plus efficacement ce que l’arbitre a identifié.</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Le langage corporel est l’ensemble de mouvements et postures conscientes ou inconscientes par lesquelles l’attitude et les sentiments sont communiqués. </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sng" strike="noStrike" cap="none">
                <a:solidFill>
                  <a:schemeClr val="dk1"/>
                </a:solidFill>
                <a:latin typeface="Calibri"/>
                <a:ea typeface="Calibri"/>
                <a:cs typeface="Calibri"/>
                <a:sym typeface="Calibri"/>
              </a:rPr>
              <a:t>Les mots – 7%</a:t>
            </a:r>
            <a:endParaRPr/>
          </a:p>
          <a:p>
            <a:pPr marL="0" marR="0" lvl="0" indent="0" algn="l" rtl="0">
              <a:lnSpc>
                <a:spcPct val="90000"/>
              </a:lnSpc>
              <a:spcBef>
                <a:spcPts val="0"/>
              </a:spcBef>
              <a:spcAft>
                <a:spcPts val="0"/>
              </a:spcAft>
              <a:buClr>
                <a:schemeClr val="dk1"/>
              </a:buClr>
              <a:buSzPts val="1200"/>
              <a:buFont typeface="Calibri"/>
              <a:buNone/>
            </a:pPr>
            <a:endParaRPr sz="1200" b="0" i="0" u="sng"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Utilisés très souvent en tant qu’arbitre, vous serez surpris de la quantité d’informations retenues par les gens lorsque seuls les mots sont utilisés.</a:t>
            </a:r>
            <a:endParaRPr/>
          </a:p>
          <a:p>
            <a:pPr marL="0" marR="0" lvl="0" indent="0" algn="l" rtl="0">
              <a:lnSpc>
                <a:spcPct val="90000"/>
              </a:lnSpc>
              <a:spcBef>
                <a:spcPts val="0"/>
              </a:spcBef>
              <a:spcAft>
                <a:spcPts val="0"/>
              </a:spcAft>
              <a:buClr>
                <a:schemeClr val="dk1"/>
              </a:buClr>
              <a:buSzPts val="1200"/>
              <a:buFont typeface="Calibri"/>
              <a:buNone/>
            </a:pPr>
            <a:endParaRPr/>
          </a:p>
          <a:p>
            <a:pPr marL="0" marR="0" lvl="0" indent="0" algn="l" rtl="0">
              <a:lnSpc>
                <a:spcPct val="9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Les mots sont également définis comme des commandements, des instructions des ordres ou des signaux. Ils aident à transmettre des informations précises rapidement.</a:t>
            </a:r>
            <a:endParaRPr/>
          </a:p>
          <a:p>
            <a:pPr marL="0" marR="0" lvl="0" indent="0" algn="l" rtl="0">
              <a:lnSpc>
                <a:spcPct val="9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69" name="Google Shape;669;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54</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5" name="Google Shape;675;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2" name="Google Shape;682;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Impact positif</a:t>
            </a:r>
            <a:endParaRPr/>
          </a:p>
          <a:p>
            <a:pPr marL="0" marR="0" lvl="0" indent="0" algn="l" rtl="0">
              <a:lnSpc>
                <a:spcPct val="100000"/>
              </a:lnSpc>
              <a:spcBef>
                <a:spcPts val="0"/>
              </a:spcBef>
              <a:spcAft>
                <a:spcPts val="0"/>
              </a:spcAft>
              <a:buClr>
                <a:schemeClr val="dk1"/>
              </a:buClr>
              <a:buSzPts val="1200"/>
              <a:buFont typeface="Arial"/>
              <a:buChar char="•"/>
            </a:pPr>
            <a:r>
              <a:rPr lang="en-GB"/>
              <a:t>Communication du corps arbitral pour demander au défenseur de monter</a:t>
            </a:r>
            <a:endParaRPr/>
          </a:p>
          <a:p>
            <a:pPr marL="0" marR="0" lvl="0" indent="0" algn="l" rtl="0">
              <a:lnSpc>
                <a:spcPct val="100000"/>
              </a:lnSpc>
              <a:spcBef>
                <a:spcPts val="0"/>
              </a:spcBef>
              <a:spcAft>
                <a:spcPts val="0"/>
              </a:spcAft>
              <a:buClr>
                <a:schemeClr val="dk1"/>
              </a:buClr>
              <a:buSzPts val="1200"/>
              <a:buFont typeface="Arial"/>
              <a:buChar char="•"/>
            </a:pPr>
            <a:r>
              <a:rPr lang="en-GB"/>
              <a:t>Utilisation de la communication globale ET de la nomination spécifique.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Impact Négatif :</a:t>
            </a:r>
            <a:endParaRPr/>
          </a:p>
          <a:p>
            <a:pPr marL="0" marR="0" lvl="0" indent="0" algn="l" rtl="0">
              <a:lnSpc>
                <a:spcPct val="100000"/>
              </a:lnSpc>
              <a:spcBef>
                <a:spcPts val="0"/>
              </a:spcBef>
              <a:spcAft>
                <a:spcPts val="0"/>
              </a:spcAft>
              <a:buClr>
                <a:schemeClr val="dk1"/>
              </a:buClr>
              <a:buSzPts val="1200"/>
              <a:buFont typeface="Arial"/>
              <a:buChar char="•"/>
            </a:pPr>
            <a:r>
              <a:rPr lang="en-GB"/>
              <a:t>Ne rien dire et accorder une pénalité</a:t>
            </a:r>
            <a:r>
              <a:rPr lang="en-GB" sz="1200" b="0" i="0" u="none" strike="noStrike" cap="none">
                <a:solidFill>
                  <a:schemeClr val="dk1"/>
                </a:solidFill>
                <a:latin typeface="Calibri"/>
                <a:ea typeface="Calibri"/>
                <a:cs typeface="Calibri"/>
                <a:sym typeface="Calibri"/>
              </a:rPr>
              <a: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Char char="•"/>
            </a:pPr>
            <a:r>
              <a:rPr lang="en-GB"/>
              <a:t>Ne pas communiquer assez tôt pour éviter le problème.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683" name="Google Shape;683;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56</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1" name="Google Shape;691;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Impact Positif :</a:t>
            </a:r>
            <a:endParaRPr/>
          </a:p>
          <a:p>
            <a:pPr marL="0" marR="0" lvl="0" indent="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L’arbitre communique tôt pour dire à l’individu qu’il est hors-jeu, ça permet à la défense de s’ajuster, de se remettre en-jeu, et à l’attaque de prendre l’avantage sur le défenseur hors-jeu.</a:t>
            </a:r>
            <a:endParaRPr/>
          </a:p>
          <a:p>
            <a:pPr marL="0" marR="0" lvl="0" indent="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En communicant tôt vous évitez de stopper le jeu et de siffler une pénalité.</a:t>
            </a:r>
            <a:endParaRPr/>
          </a:p>
          <a:p>
            <a:pPr marL="0" marR="0" lvl="0" indent="762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400"/>
              <a:buNone/>
            </a:pPr>
            <a:r>
              <a:rPr lang="en-GB" sz="1200" b="0" i="0" u="sng" strike="noStrike" cap="none">
                <a:solidFill>
                  <a:schemeClr val="dk1"/>
                </a:solidFill>
                <a:latin typeface="Calibri"/>
                <a:ea typeface="Calibri"/>
                <a:cs typeface="Calibri"/>
                <a:sym typeface="Calibri"/>
              </a:rPr>
              <a:t>Impact Négatif :</a:t>
            </a:r>
            <a:endParaRPr/>
          </a:p>
          <a:p>
            <a:pPr marL="0" marR="0" lvl="0" indent="0" algn="l" rtl="0">
              <a:lnSpc>
                <a:spcPct val="100000"/>
              </a:lnSpc>
              <a:spcBef>
                <a:spcPts val="0"/>
              </a:spcBef>
              <a:spcAft>
                <a:spcPts val="0"/>
              </a:spcAft>
              <a:buClr>
                <a:schemeClr val="dk1"/>
              </a:buClr>
              <a:buSzPts val="1200"/>
              <a:buFont typeface="Arial"/>
              <a:buChar char="•"/>
            </a:pPr>
            <a:r>
              <a:rPr lang="en-GB" sz="1200" b="0" i="0" u="none" strike="noStrike" cap="none">
                <a:solidFill>
                  <a:schemeClr val="dk1"/>
                </a:solidFill>
                <a:latin typeface="Calibri"/>
                <a:ea typeface="Calibri"/>
                <a:cs typeface="Calibri"/>
                <a:sym typeface="Calibri"/>
              </a:rPr>
              <a:t> Le joueur hors-jeu effectue un toucher, une pénalité est sifflée, la dynamique de l’attaque est stoppée.</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692" name="Google Shape;692;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57</a:t>
            </a:fld>
            <a:endParaRPr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0" name="Google Shape;700;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7" name="Google Shape;707;p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7" name="Google Shape;127;p6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2" name="Google Shape;712;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713" name="Google Shape;713;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60</a:t>
            </a:fld>
            <a:endParaRPr sz="1200">
              <a:solidFill>
                <a:schemeClr val="dk1"/>
              </a:solidFill>
              <a:latin typeface="Calibri"/>
              <a:ea typeface="Calibri"/>
              <a:cs typeface="Calibri"/>
              <a:sym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9" name="Google Shape;719;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720" name="Google Shape;720;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61</a:t>
            </a:fld>
            <a:endParaRPr sz="1200">
              <a:solidFill>
                <a:schemeClr val="dk1"/>
              </a:solidFill>
              <a:latin typeface="Calibri"/>
              <a:ea typeface="Calibri"/>
              <a:cs typeface="Calibri"/>
              <a:sym typeface="Calibri"/>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5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728" name="Google Shape;728;p5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62</a:t>
            </a:fld>
            <a:endParaRPr sz="1200">
              <a:solidFill>
                <a:schemeClr val="dk1"/>
              </a:solidFill>
              <a:latin typeface="Calibri"/>
              <a:ea typeface="Calibri"/>
              <a:cs typeface="Calibri"/>
              <a:sym typeface="Calibri"/>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p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8" name="Google Shape;738;p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739" name="Google Shape;739;p5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63</a:t>
            </a:fld>
            <a:endParaRPr sz="1200">
              <a:solidFill>
                <a:schemeClr val="dk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p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6" name="Google Shape;746;p5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Parler du cas Mixte si 1 homme est EN sin Bin l’équipe ne peut jouer qu’avec 2 Hommes sur le terrain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Le joueur en Sin Bin est comptabilisé </a:t>
            </a:r>
            <a:endParaRPr/>
          </a:p>
          <a:p>
            <a:pPr marL="0" marR="0" lvl="0" indent="0" algn="l" rtl="0">
              <a:lnSpc>
                <a:spcPct val="100000"/>
              </a:lnSpc>
              <a:spcBef>
                <a:spcPts val="0"/>
              </a:spcBef>
              <a:spcAft>
                <a:spcPts val="0"/>
              </a:spcAft>
              <a:buSzPts val="1400"/>
              <a:buNone/>
            </a:pPr>
            <a:endParaRPr sz="1200" b="0" i="0" u="none" strike="noStrike" cap="none">
              <a:solidFill>
                <a:schemeClr val="dk1"/>
              </a:solidFill>
              <a:latin typeface="Calibri"/>
              <a:ea typeface="Calibri"/>
              <a:cs typeface="Calibri"/>
              <a:sym typeface="Calibri"/>
            </a:endParaRPr>
          </a:p>
        </p:txBody>
      </p:sp>
      <p:sp>
        <p:nvSpPr>
          <p:cNvPr id="747" name="Google Shape;747;p5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64</a:t>
            </a:fld>
            <a:endParaRPr sz="1200">
              <a:solidFill>
                <a:schemeClr val="dk1"/>
              </a:solidFill>
              <a:latin typeface="Calibri"/>
              <a:ea typeface="Calibri"/>
              <a:cs typeface="Calibri"/>
              <a:sym typeface="Calibri"/>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5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2" name="Google Shape;782;p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7" name="Google Shape;787;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Session de questions / réponses pour encourager la participation du public, donc les question apparaissent l’une après l’autre. </a:t>
            </a:r>
            <a:endParaRPr/>
          </a:p>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Encourager la discussion et garder les explications brèves, surtout au sujet du drop off (leur dire de se tourner vers un arbitre plus expérimenté s’ils ont à arbitrer un drop-off).</a:t>
            </a:r>
            <a:endParaRPr/>
          </a:p>
        </p:txBody>
      </p:sp>
      <p:sp>
        <p:nvSpPr>
          <p:cNvPr id="788" name="Google Shape;788;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66</a:t>
            </a:fld>
            <a:endParaRPr sz="1200">
              <a:solidFill>
                <a:schemeClr val="dk1"/>
              </a:solidFill>
              <a:latin typeface="Calibri"/>
              <a:ea typeface="Calibri"/>
              <a:cs typeface="Calibri"/>
              <a:sym typeface="Calibri"/>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p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0" name="Google Shape;800;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Au sujet du drop off évoquer (car dans l’examen) :</a:t>
            </a:r>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1 possession mini pour chaque équipe</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Retrait d’1 joueur au début du drop-off et a 2 et 4 minutes sauf si l’équipe a moins de 3 joueurs</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Règles de mixité conservées</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Pas de droit de réponse à chaque essai</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SzPts val="1400"/>
              <a:buFont typeface="Calibri"/>
              <a:buChar char="-"/>
            </a:pPr>
            <a:r>
              <a:rPr lang="en-GB" sz="1200" b="0" i="0" u="none" strike="noStrike" cap="none">
                <a:solidFill>
                  <a:schemeClr val="dk1"/>
                </a:solidFill>
                <a:latin typeface="Calibri"/>
                <a:ea typeface="Calibri"/>
                <a:cs typeface="Calibri"/>
                <a:sym typeface="Calibri"/>
              </a:rPr>
              <a:t>Pas de limite de temps</a:t>
            </a:r>
            <a:endParaRPr/>
          </a:p>
        </p:txBody>
      </p:sp>
      <p:sp>
        <p:nvSpPr>
          <p:cNvPr id="801" name="Google Shape;801;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67</a:t>
            </a:fld>
            <a:endParaRPr sz="1200">
              <a:solidFill>
                <a:schemeClr val="dk1"/>
              </a:solidFill>
              <a:latin typeface="Calibri"/>
              <a:ea typeface="Calibri"/>
              <a:cs typeface="Calibri"/>
              <a:sym typeface="Calibri"/>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p6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08" name="Google Shape;808;p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3" name="Google Shape;813;p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 name="Google Shape;16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9" name="Google Shape;169;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8"/>
        <p:cNvGrpSpPr/>
        <p:nvPr/>
      </p:nvGrpSpPr>
      <p:grpSpPr>
        <a:xfrm>
          <a:off x="0" y="0"/>
          <a:ext cx="0" cy="0"/>
          <a:chOff x="0" y="0"/>
          <a:chExt cx="0" cy="0"/>
        </a:xfrm>
      </p:grpSpPr>
      <p:sp>
        <p:nvSpPr>
          <p:cNvPr id="19" name="Google Shape;19;p65"/>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0" name="Google Shape;20;p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7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1" name="Google Shape;71;p74"/>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Google Shape;72;p7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3" name="Google Shape;73;p7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4" name="Google Shape;74;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75"/>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77" name="Google Shape;77;p75"/>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8" name="Google Shape;78;p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9" name="Google Shape;79;p7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0" name="Google Shape;80;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82"/>
        <p:cNvGrpSpPr/>
        <p:nvPr/>
      </p:nvGrpSpPr>
      <p:grpSpPr>
        <a:xfrm>
          <a:off x="0" y="0"/>
          <a:ext cx="0" cy="0"/>
          <a:chOff x="0" y="0"/>
          <a:chExt cx="0" cy="0"/>
        </a:xfrm>
      </p:grpSpPr>
      <p:sp>
        <p:nvSpPr>
          <p:cNvPr id="83" name="Google Shape;83;p77"/>
          <p:cNvSpPr txBox="1">
            <a:spLocks noGrp="1"/>
          </p:cNvSpPr>
          <p:nvPr>
            <p:ph type="title"/>
          </p:nvPr>
        </p:nvSpPr>
        <p:spPr>
          <a:xfrm>
            <a:off x="924732" y="2069913"/>
            <a:ext cx="7128792" cy="1362075"/>
          </a:xfrm>
          <a:prstGeom prst="rect">
            <a:avLst/>
          </a:prstGeom>
          <a:noFill/>
          <a:ln>
            <a:noFill/>
          </a:ln>
        </p:spPr>
        <p:txBody>
          <a:bodyPr spcFirstLastPara="1" wrap="square" lIns="91425" tIns="45700" rIns="91425" bIns="45700" anchor="t" anchorCtr="0">
            <a:noAutofit/>
          </a:bodyPr>
          <a:lstStyle>
            <a:lvl1pPr marR="0" lvl="0" algn="ctr">
              <a:lnSpc>
                <a:spcPct val="100000"/>
              </a:lnSpc>
              <a:spcBef>
                <a:spcPts val="0"/>
              </a:spcBef>
              <a:spcAft>
                <a:spcPts val="0"/>
              </a:spcAft>
              <a:buClr>
                <a:schemeClr val="dk1"/>
              </a:buClr>
              <a:buSzPts val="4000"/>
              <a:buFont typeface="Arial"/>
              <a:buNone/>
              <a:defRPr sz="4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84" name="Google Shape;84;p7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7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Google Shape;86;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25" name="Google Shape;25;p6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6" name="Google Shape;26;p6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7" name="Google Shape;27;p6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
        <p:cNvGrpSpPr/>
        <p:nvPr/>
      </p:nvGrpSpPr>
      <p:grpSpPr>
        <a:xfrm>
          <a:off x="0" y="0"/>
          <a:ext cx="0" cy="0"/>
          <a:chOff x="0" y="0"/>
          <a:chExt cx="0" cy="0"/>
        </a:xfrm>
      </p:grpSpPr>
      <p:sp>
        <p:nvSpPr>
          <p:cNvPr id="30" name="Google Shape;30;p6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1" name="Google Shape;31;p6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6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35" name="Google Shape;35;p6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Google Shape;36;p6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Google Shape;37;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7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1" name="Google Shape;41;p70"/>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70"/>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7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Google Shape;44;p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7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7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48" name="Google Shape;48;p7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49" name="Google Shape;49;p7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0" name="Google Shape;50;p7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51" name="Google Shape;51;p7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2" name="Google Shape;52;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4" name="Google Shape;54;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72"/>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57" name="Google Shape;57;p72"/>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8" name="Google Shape;58;p72"/>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9" name="Google Shape;59;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0" name="Google Shape;60;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7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a:lnSpc>
                <a:spcPct val="100000"/>
              </a:lnSpc>
              <a:spcBef>
                <a:spcPts val="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a:endParaRPr/>
          </a:p>
        </p:txBody>
      </p:sp>
      <p:sp>
        <p:nvSpPr>
          <p:cNvPr id="64" name="Google Shape;64;p73"/>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65" name="Google Shape;65;p7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66" name="Google Shape;66;p7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7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8" name="Google Shape;68;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a:t>
            </a:fld>
            <a:endParaRPr/>
          </a:p>
        </p:txBody>
      </p:sp>
      <p:pic>
        <p:nvPicPr>
          <p:cNvPr id="15" name="Google Shape;15;p64" descr="D:\Users\porce1s\AppData\Local\Microsoft\Windows\Temporary Internet Files\Content.Outlook\E75CP3UI\TER_Logo_NEW_(png).png"/>
          <p:cNvPicPr preferRelativeResize="0"/>
          <p:nvPr/>
        </p:nvPicPr>
        <p:blipFill rotWithShape="1">
          <a:blip r:embed="rId15">
            <a:alphaModFix/>
          </a:blip>
          <a:srcRect/>
          <a:stretch/>
        </p:blipFill>
        <p:spPr>
          <a:xfrm>
            <a:off x="7566793" y="399522"/>
            <a:ext cx="1426222" cy="845603"/>
          </a:xfrm>
          <a:prstGeom prst="rect">
            <a:avLst/>
          </a:prstGeom>
          <a:noFill/>
          <a:ln>
            <a:noFill/>
          </a:ln>
        </p:spPr>
      </p:pic>
      <p:pic>
        <p:nvPicPr>
          <p:cNvPr id="16" name="Google Shape;16;p64" descr="TER_Logo_top.png"/>
          <p:cNvPicPr preferRelativeResize="0"/>
          <p:nvPr/>
        </p:nvPicPr>
        <p:blipFill rotWithShape="1">
          <a:blip r:embed="rId16">
            <a:alphaModFix/>
          </a:blip>
          <a:srcRect/>
          <a:stretch/>
        </p:blipFill>
        <p:spPr>
          <a:xfrm>
            <a:off x="0" y="327515"/>
            <a:ext cx="917747" cy="989619"/>
          </a:xfrm>
          <a:prstGeom prst="rect">
            <a:avLst/>
          </a:prstGeom>
          <a:noFill/>
          <a:ln>
            <a:noFill/>
          </a:ln>
        </p:spPr>
      </p:pic>
      <p:pic>
        <p:nvPicPr>
          <p:cNvPr id="17" name="Google Shape;17;p64" descr="TER_Logo_bottom.png"/>
          <p:cNvPicPr preferRelativeResize="0"/>
          <p:nvPr/>
        </p:nvPicPr>
        <p:blipFill rotWithShape="1">
          <a:blip r:embed="rId17">
            <a:alphaModFix/>
          </a:blip>
          <a:srcRect/>
          <a:stretch/>
        </p:blipFill>
        <p:spPr>
          <a:xfrm>
            <a:off x="2748960" y="4581128"/>
            <a:ext cx="6395040" cy="2276872"/>
          </a:xfrm>
          <a:prstGeom prst="rect">
            <a:avLst/>
          </a:prstGeom>
          <a:noFill/>
          <a:ln>
            <a:noFill/>
          </a:ln>
        </p:spPr>
      </p:pic>
      <p:sp>
        <p:nvSpPr>
          <p:cNvPr id="3" name="ZoneTexte 2">
            <a:extLst>
              <a:ext uri="{FF2B5EF4-FFF2-40B4-BE49-F238E27FC236}">
                <a16:creationId xmlns:a16="http://schemas.microsoft.com/office/drawing/2014/main" id="{40BF9BA7-E9C8-A30C-7CEE-892B3E18F4A2}"/>
              </a:ext>
            </a:extLst>
          </p:cNvPr>
          <p:cNvSpPr txBox="1"/>
          <p:nvPr userDrawn="1">
            <p:extLst>
              <p:ext uri="{1162E1C5-73C7-4A58-AE30-91384D911F3F}">
                <p184:classification xmlns:p184="http://schemas.microsoft.com/office/powerpoint/2018/4/main" val="ftr"/>
              </p:ext>
            </p:extLst>
          </p:nvPr>
        </p:nvSpPr>
        <p:spPr>
          <a:xfrm>
            <a:off x="8283575" y="6642100"/>
            <a:ext cx="822325" cy="152400"/>
          </a:xfrm>
          <a:prstGeom prst="rect">
            <a:avLst/>
          </a:prstGeom>
        </p:spPr>
        <p:txBody>
          <a:bodyPr horzOverflow="overflow" lIns="0" tIns="0" rIns="0" bIns="0">
            <a:spAutoFit/>
          </a:bodyPr>
          <a:lstStyle/>
          <a:p>
            <a:pPr algn="l"/>
            <a:r>
              <a:rPr lang="fr-FR" sz="1000">
                <a:solidFill>
                  <a:srgbClr val="000000">
                    <a:alpha val="50000"/>
                  </a:srgbClr>
                </a:solidFill>
                <a:latin typeface="Aptos" panose="020B0004020202020204" pitchFamily="34" charset="0"/>
              </a:rPr>
              <a:t>Internal Public</a:t>
            </a: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drive.google.com/file/d/1snNCgKaMVfETn4fU6WS81U-Du3BfYkZ3/view?usp=sharing" TargetMode="External"/><Relationship Id="rId5" Type="http://schemas.openxmlformats.org/officeDocument/2006/relationships/image" Target="../media/image23.jpg"/><Relationship Id="rId4" Type="http://schemas.openxmlformats.org/officeDocument/2006/relationships/hyperlink" Target="https://drive.google.com/file/d/1yXbR7Ap6_77Z2e3RKgZDh5pt1w2c76Ph/view?usp=sharing"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24.png"/><Relationship Id="rId7" Type="http://schemas.openxmlformats.org/officeDocument/2006/relationships/hyperlink" Target="https://drive.google.com/file/d/1oQTNTu_YQZztDbukQUA6kxtX9F-V3qGi/view?usp=sharin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hyperlink" Target="https://drive.google.com/file/d/1FmxGxAxPRbDwuVvs0c06-vU_5Jsihwt_/view?usp=sharing" TargetMode="External"/><Relationship Id="rId4" Type="http://schemas.openxmlformats.org/officeDocument/2006/relationships/image" Target="../media/image25.png"/><Relationship Id="rId9" Type="http://schemas.openxmlformats.org/officeDocument/2006/relationships/hyperlink" Target="https://drive.google.com/file/d/13WYSfFKk4-IugkVSA0zlnYx6tNTmWnbV/view?usp=sharing"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s://drive.google.com/file/d/1lzFICyTGt_PntbMgUlzRBlbiZNtgMs9C/view?usp=sharing" TargetMode="External"/><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8" Type="http://schemas.openxmlformats.org/officeDocument/2006/relationships/hyperlink" Target="https://drive.google.com/file/d/1Mw_7qcoQiF11JIL458JPdqS-Ls4_H1DS/view?usp=sharing" TargetMode="External"/><Relationship Id="rId3" Type="http://schemas.openxmlformats.org/officeDocument/2006/relationships/hyperlink" Target="https://drive.google.com/file/d/1bkrB6b8hvSV9anIUVIWWyeAOudxnbeva/view?usp=sharing" TargetMode="External"/><Relationship Id="rId7" Type="http://schemas.openxmlformats.org/officeDocument/2006/relationships/hyperlink" Target="https://drive.google.com/file/d/1Pnj7_etxITJqvhHBjMw9rBsElom2fxJC/view?usp=sharin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s://drive.google.com/file/d/1rqbwu6gdrZFVfsvZS2P6B_H8Yfpj987m/view?usp=sharing" TargetMode="External"/><Relationship Id="rId5" Type="http://schemas.openxmlformats.org/officeDocument/2006/relationships/hyperlink" Target="https://drive.google.com/file/d/16jdadPymENxomLN5Tj8oVdcTFFx0Ir_H/view?usp=sharing" TargetMode="Externa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hyperlink" Target="https://drive.google.com/file/d/1EFr8V7J0ZC7_7vbn_kTRyl1I25A1x0Yk/view?usp=sharin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drive.google.com/file/d/1Ka1odIGHAnMN28J64v01k_1K13BJEwyF/view?usp=sharing"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drive.google.com/file/d/1ipke8R5E2y5kaPcafWqItS5pptDZZKBj/view?usp=sharing" TargetMode="External"/><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hyperlink" Target="https://drive.google.com/file/d/1RuCmNUV3_Sueg_Cd6wGXg1oJJgQpazNx/view?usp=sharin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drive.google.com/file/d/15X9UDYe8Z2F_wGonQ_9biuS5eaUC71-z/view?usp=sharing"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hyperlink" Target="https://drive.google.com/file/d/16EhpzxthrXDlY5MvJhLU3XbrHEUGrsTY/view?usp=sharing" TargetMode="External"/><Relationship Id="rId4" Type="http://schemas.openxmlformats.org/officeDocument/2006/relationships/image" Target="../media/image23.jpg"/></Relationships>
</file>

<file path=ppt/slides/_rels/slide33.xml.rels><?xml version="1.0" encoding="UTF-8" standalone="yes"?>
<Relationships xmlns="http://schemas.openxmlformats.org/package/2006/relationships"><Relationship Id="rId3" Type="http://schemas.openxmlformats.org/officeDocument/2006/relationships/hyperlink" Target="https://drive.google.com/file/d/1oFP1RF52bEaL_vMaAtJQFa5lnoHum7sA/view?usp=sharing"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hyperlink" Target="https://drive.google.com/file/d/1UpO7505h2pdSfbr_d5qx7ak1edSUeToe/view?usp=sharing" TargetMode="External"/><Relationship Id="rId4" Type="http://schemas.openxmlformats.org/officeDocument/2006/relationships/image" Target="../media/image23.jp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hyperlink" Target="https://drive.google.com/file/d/11t80xgDLADlXN_m0skhUoELevaGsV0te/view?usp=sharing"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drive.google.com/file/d/1Cez4Qc0x-jygsLQTbYnNSYWc3Tmp922A/view?usp=sharing"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hyperlink" Target="https://drive.google.com/file/d/1Jkg8CfiYNvuhamemwmbOwLIw-Rg65eSr/view?usp=sharing" TargetMode="External"/><Relationship Id="rId4" Type="http://schemas.openxmlformats.org/officeDocument/2006/relationships/image" Target="../media/image23.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hyperlink" Target="https://drive.google.com/file/d/1y9k9XKnkn_8uv0lPjdzjiHa0hIAEF8Ac/view?usp=sharin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23.jpg"/><Relationship Id="rId5" Type="http://schemas.openxmlformats.org/officeDocument/2006/relationships/hyperlink" Target="https://drive.google.com/file/d/1-P3S0Wr1TXKJz_Hdy-tGd6sDT8Nczujn/view?usp=sharing" TargetMode="Externa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56.jpg"/><Relationship Id="rId4" Type="http://schemas.openxmlformats.org/officeDocument/2006/relationships/image" Target="../media/image55.png"/></Relationships>
</file>

<file path=ppt/slides/_rels/slide6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9.gi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a:t>BIENVENUE</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Arial"/>
                <a:ea typeface="Arial"/>
                <a:cs typeface="Arial"/>
                <a:sym typeface="Arial"/>
              </a:rPr>
              <a:t>COURS ARBITRE NIVEAU 1</a:t>
            </a:r>
            <a:endParaRPr/>
          </a:p>
        </p:txBody>
      </p:sp>
      <p:pic>
        <p:nvPicPr>
          <p:cNvPr id="92" name="Google Shape;92;p1"/>
          <p:cNvPicPr preferRelativeResize="0"/>
          <p:nvPr/>
        </p:nvPicPr>
        <p:blipFill rotWithShape="1">
          <a:blip r:embed="rId3">
            <a:alphaModFix/>
          </a:blip>
          <a:srcRect/>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7"/>
          <p:cNvPicPr preferRelativeResize="0"/>
          <p:nvPr/>
        </p:nvPicPr>
        <p:blipFill rotWithShape="1">
          <a:blip r:embed="rId3">
            <a:alphaModFix/>
          </a:blip>
          <a:srcRect/>
          <a:stretch/>
        </p:blipFill>
        <p:spPr>
          <a:xfrm>
            <a:off x="4322733" y="4798458"/>
            <a:ext cx="2435008" cy="1280343"/>
          </a:xfrm>
          <a:prstGeom prst="rect">
            <a:avLst/>
          </a:prstGeom>
          <a:noFill/>
          <a:ln>
            <a:noFill/>
          </a:ln>
        </p:spPr>
      </p:pic>
      <p:pic>
        <p:nvPicPr>
          <p:cNvPr id="185" name="Google Shape;185;p7" descr="RÃ©sultat de recherche d'images pour &quot;lunette sport&quot;"/>
          <p:cNvPicPr preferRelativeResize="0"/>
          <p:nvPr/>
        </p:nvPicPr>
        <p:blipFill rotWithShape="1">
          <a:blip r:embed="rId4">
            <a:alphaModFix/>
          </a:blip>
          <a:srcRect/>
          <a:stretch/>
        </p:blipFill>
        <p:spPr>
          <a:xfrm>
            <a:off x="2180955" y="4851818"/>
            <a:ext cx="2317037" cy="1419712"/>
          </a:xfrm>
          <a:prstGeom prst="rect">
            <a:avLst/>
          </a:prstGeom>
          <a:noFill/>
          <a:ln>
            <a:noFill/>
          </a:ln>
        </p:spPr>
      </p:pic>
      <p:sp>
        <p:nvSpPr>
          <p:cNvPr id="186" name="Google Shape;186;p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a:t>Equipements et sécurité des joueurs</a:t>
            </a:r>
            <a:endParaRPr/>
          </a:p>
        </p:txBody>
      </p:sp>
      <p:sp>
        <p:nvSpPr>
          <p:cNvPr id="187" name="Google Shape;187;p7"/>
          <p:cNvSpPr/>
          <p:nvPr/>
        </p:nvSpPr>
        <p:spPr>
          <a:xfrm>
            <a:off x="827584" y="1387245"/>
            <a:ext cx="8145253" cy="946677"/>
          </a:xfrm>
          <a:prstGeom prst="rect">
            <a:avLst/>
          </a:prstGeom>
          <a:solidFill>
            <a:srgbClr val="17365D">
              <a:alpha val="52549"/>
            </a:srgbClr>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Lesquels de ces éléments sont autorisés ?</a:t>
            </a:r>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 quel moment ces éléments doivent-ils être vérifiés ?</a:t>
            </a:r>
            <a:endParaRPr sz="2400" b="0" i="0" u="none" strike="noStrike" cap="none">
              <a:solidFill>
                <a:srgbClr val="000000"/>
              </a:solidFill>
              <a:latin typeface="Arial"/>
              <a:ea typeface="Arial"/>
              <a:cs typeface="Arial"/>
              <a:sym typeface="Arial"/>
            </a:endParaRPr>
          </a:p>
        </p:txBody>
      </p:sp>
      <p:pic>
        <p:nvPicPr>
          <p:cNvPr id="188" name="Google Shape;188;p7"/>
          <p:cNvPicPr preferRelativeResize="0"/>
          <p:nvPr/>
        </p:nvPicPr>
        <p:blipFill rotWithShape="1">
          <a:blip r:embed="rId5">
            <a:alphaModFix/>
          </a:blip>
          <a:srcRect/>
          <a:stretch/>
        </p:blipFill>
        <p:spPr>
          <a:xfrm>
            <a:off x="514356" y="2538862"/>
            <a:ext cx="2466975" cy="1847850"/>
          </a:xfrm>
          <a:prstGeom prst="rect">
            <a:avLst/>
          </a:prstGeom>
          <a:noFill/>
          <a:ln>
            <a:noFill/>
          </a:ln>
        </p:spPr>
      </p:pic>
      <p:pic>
        <p:nvPicPr>
          <p:cNvPr id="189" name="Google Shape;189;p7"/>
          <p:cNvPicPr preferRelativeResize="0"/>
          <p:nvPr/>
        </p:nvPicPr>
        <p:blipFill rotWithShape="1">
          <a:blip r:embed="rId6">
            <a:alphaModFix/>
          </a:blip>
          <a:srcRect/>
          <a:stretch/>
        </p:blipFill>
        <p:spPr>
          <a:xfrm>
            <a:off x="3339473" y="2358224"/>
            <a:ext cx="2362572" cy="2362572"/>
          </a:xfrm>
          <a:prstGeom prst="rect">
            <a:avLst/>
          </a:prstGeom>
          <a:noFill/>
          <a:ln>
            <a:noFill/>
          </a:ln>
        </p:spPr>
      </p:pic>
      <p:pic>
        <p:nvPicPr>
          <p:cNvPr id="190" name="Google Shape;190;p7"/>
          <p:cNvPicPr preferRelativeResize="0"/>
          <p:nvPr/>
        </p:nvPicPr>
        <p:blipFill rotWithShape="1">
          <a:blip r:embed="rId7">
            <a:alphaModFix/>
          </a:blip>
          <a:srcRect/>
          <a:stretch/>
        </p:blipFill>
        <p:spPr>
          <a:xfrm>
            <a:off x="6261694" y="2449517"/>
            <a:ext cx="2381250" cy="1933575"/>
          </a:xfrm>
          <a:prstGeom prst="rect">
            <a:avLst/>
          </a:prstGeom>
          <a:noFill/>
          <a:ln>
            <a:noFill/>
          </a:ln>
        </p:spPr>
      </p:pic>
      <p:pic>
        <p:nvPicPr>
          <p:cNvPr id="191" name="Google Shape;191;p7"/>
          <p:cNvPicPr preferRelativeResize="0"/>
          <p:nvPr/>
        </p:nvPicPr>
        <p:blipFill rotWithShape="1">
          <a:blip r:embed="rId8">
            <a:alphaModFix/>
          </a:blip>
          <a:srcRect/>
          <a:stretch/>
        </p:blipFill>
        <p:spPr>
          <a:xfrm>
            <a:off x="240672" y="4746584"/>
            <a:ext cx="1593521" cy="1804984"/>
          </a:xfrm>
          <a:prstGeom prst="rect">
            <a:avLst/>
          </a:prstGeom>
          <a:noFill/>
          <a:ln>
            <a:noFill/>
          </a:ln>
        </p:spPr>
      </p:pic>
      <p:pic>
        <p:nvPicPr>
          <p:cNvPr id="192" name="Google Shape;192;p7"/>
          <p:cNvPicPr preferRelativeResize="0"/>
          <p:nvPr/>
        </p:nvPicPr>
        <p:blipFill rotWithShape="1">
          <a:blip r:embed="rId9">
            <a:alphaModFix/>
          </a:blip>
          <a:srcRect/>
          <a:stretch/>
        </p:blipFill>
        <p:spPr>
          <a:xfrm>
            <a:off x="2714411" y="5753619"/>
            <a:ext cx="741325" cy="721816"/>
          </a:xfrm>
          <a:prstGeom prst="rect">
            <a:avLst/>
          </a:prstGeom>
          <a:noFill/>
          <a:ln>
            <a:noFill/>
          </a:ln>
        </p:spPr>
      </p:pic>
      <p:pic>
        <p:nvPicPr>
          <p:cNvPr id="193" name="Google Shape;193;p7"/>
          <p:cNvPicPr preferRelativeResize="0"/>
          <p:nvPr/>
        </p:nvPicPr>
        <p:blipFill rotWithShape="1">
          <a:blip r:embed="rId10">
            <a:alphaModFix/>
          </a:blip>
          <a:srcRect/>
          <a:stretch/>
        </p:blipFill>
        <p:spPr>
          <a:xfrm>
            <a:off x="176365" y="3514177"/>
            <a:ext cx="785282" cy="868915"/>
          </a:xfrm>
          <a:prstGeom prst="rect">
            <a:avLst/>
          </a:prstGeom>
          <a:noFill/>
          <a:ln>
            <a:noFill/>
          </a:ln>
        </p:spPr>
      </p:pic>
      <p:pic>
        <p:nvPicPr>
          <p:cNvPr id="194" name="Google Shape;194;p7"/>
          <p:cNvPicPr preferRelativeResize="0"/>
          <p:nvPr/>
        </p:nvPicPr>
        <p:blipFill rotWithShape="1">
          <a:blip r:embed="rId10">
            <a:alphaModFix/>
          </a:blip>
          <a:srcRect/>
          <a:stretch/>
        </p:blipFill>
        <p:spPr>
          <a:xfrm>
            <a:off x="2946832" y="3778998"/>
            <a:ext cx="785282" cy="868915"/>
          </a:xfrm>
          <a:prstGeom prst="rect">
            <a:avLst/>
          </a:prstGeom>
          <a:noFill/>
          <a:ln>
            <a:noFill/>
          </a:ln>
        </p:spPr>
      </p:pic>
      <p:pic>
        <p:nvPicPr>
          <p:cNvPr id="195" name="Google Shape;195;p7"/>
          <p:cNvPicPr preferRelativeResize="0"/>
          <p:nvPr/>
        </p:nvPicPr>
        <p:blipFill rotWithShape="1">
          <a:blip r:embed="rId10">
            <a:alphaModFix/>
          </a:blip>
          <a:srcRect/>
          <a:stretch/>
        </p:blipFill>
        <p:spPr>
          <a:xfrm>
            <a:off x="7150629" y="3844439"/>
            <a:ext cx="785282" cy="868915"/>
          </a:xfrm>
          <a:prstGeom prst="rect">
            <a:avLst/>
          </a:prstGeom>
          <a:noFill/>
          <a:ln>
            <a:noFill/>
          </a:ln>
        </p:spPr>
      </p:pic>
      <p:pic>
        <p:nvPicPr>
          <p:cNvPr id="196" name="Google Shape;196;p7"/>
          <p:cNvPicPr preferRelativeResize="0"/>
          <p:nvPr/>
        </p:nvPicPr>
        <p:blipFill rotWithShape="1">
          <a:blip r:embed="rId10">
            <a:alphaModFix/>
          </a:blip>
          <a:srcRect/>
          <a:stretch/>
        </p:blipFill>
        <p:spPr>
          <a:xfrm>
            <a:off x="-41254" y="5319161"/>
            <a:ext cx="785282" cy="868915"/>
          </a:xfrm>
          <a:prstGeom prst="rect">
            <a:avLst/>
          </a:prstGeom>
          <a:noFill/>
          <a:ln>
            <a:noFill/>
          </a:ln>
        </p:spPr>
      </p:pic>
      <p:pic>
        <p:nvPicPr>
          <p:cNvPr id="197" name="Google Shape;197;p7"/>
          <p:cNvPicPr preferRelativeResize="0"/>
          <p:nvPr/>
        </p:nvPicPr>
        <p:blipFill rotWithShape="1">
          <a:blip r:embed="rId9">
            <a:alphaModFix/>
          </a:blip>
          <a:srcRect/>
          <a:stretch/>
        </p:blipFill>
        <p:spPr>
          <a:xfrm>
            <a:off x="5144230" y="5470755"/>
            <a:ext cx="741325" cy="7218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8"/>
          <p:cNvPicPr preferRelativeResize="0"/>
          <p:nvPr/>
        </p:nvPicPr>
        <p:blipFill rotWithShape="1">
          <a:blip r:embed="rId3">
            <a:alphaModFix/>
          </a:blip>
          <a:srcRect/>
          <a:stretch/>
        </p:blipFill>
        <p:spPr>
          <a:xfrm>
            <a:off x="1238250" y="620688"/>
            <a:ext cx="6142062" cy="6142062"/>
          </a:xfrm>
          <a:prstGeom prst="rect">
            <a:avLst/>
          </a:prstGeom>
          <a:noFill/>
          <a:ln>
            <a:noFill/>
          </a:ln>
        </p:spPr>
      </p:pic>
      <p:sp>
        <p:nvSpPr>
          <p:cNvPr id="203" name="Google Shape;203;p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Le Ballon</a:t>
            </a:r>
            <a:endParaRPr/>
          </a:p>
        </p:txBody>
      </p:sp>
      <p:sp>
        <p:nvSpPr>
          <p:cNvPr id="204" name="Google Shape;204;p8"/>
          <p:cNvSpPr/>
          <p:nvPr/>
        </p:nvSpPr>
        <p:spPr>
          <a:xfrm>
            <a:off x="695325" y="3302750"/>
            <a:ext cx="8237171" cy="1296144"/>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Un ballon de touch doit être approuvé par la FIT. </a:t>
            </a:r>
            <a:br>
              <a:rPr lang="en-GB" sz="2400" b="0" i="0" u="none" strike="noStrike" cap="none">
                <a:solidFill>
                  <a:schemeClr val="lt1"/>
                </a:solidFill>
                <a:latin typeface="Calibri"/>
                <a:ea typeface="Calibri"/>
                <a:cs typeface="Calibri"/>
                <a:sym typeface="Calibri"/>
              </a:rPr>
            </a:br>
            <a:r>
              <a:rPr lang="en-GB" sz="2400" b="0" i="0" u="none" strike="noStrike" cap="none">
                <a:solidFill>
                  <a:schemeClr val="lt1"/>
                </a:solidFill>
                <a:latin typeface="Calibri"/>
                <a:ea typeface="Calibri"/>
                <a:cs typeface="Calibri"/>
                <a:sym typeface="Calibri"/>
              </a:rPr>
              <a:t>La taille 4 d’un ballon de rugby est à peu près équivalente.</a:t>
            </a:r>
            <a:endParaRPr sz="2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lt1"/>
              </a:buClr>
              <a:buSzPts val="216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8"/>
          <p:cNvSpPr txBox="1"/>
          <p:nvPr/>
        </p:nvSpPr>
        <p:spPr>
          <a:xfrm>
            <a:off x="128336" y="1544040"/>
            <a:ext cx="3078159" cy="11079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600"/>
              <a:buFont typeface="Arial"/>
              <a:buNone/>
            </a:pPr>
            <a:r>
              <a:rPr lang="en-GB" sz="6600" b="0" i="0" u="none" strike="noStrike" cap="none">
                <a:solidFill>
                  <a:schemeClr val="dk1"/>
                </a:solidFill>
                <a:latin typeface="Arial"/>
                <a:ea typeface="Arial"/>
                <a:cs typeface="Arial"/>
                <a:sym typeface="Arial"/>
              </a:rPr>
              <a:t>Taille ?</a:t>
            </a:r>
            <a:endParaRPr sz="1400" b="0" i="0" u="none" strike="noStrike" cap="none">
              <a:solidFill>
                <a:srgbClr val="000000"/>
              </a:solidFill>
              <a:latin typeface="Arial"/>
              <a:ea typeface="Arial"/>
              <a:cs typeface="Arial"/>
              <a:sym typeface="Arial"/>
            </a:endParaRPr>
          </a:p>
        </p:txBody>
      </p:sp>
      <p:pic>
        <p:nvPicPr>
          <p:cNvPr id="206" name="Google Shape;206;p8"/>
          <p:cNvPicPr preferRelativeResize="0"/>
          <p:nvPr/>
        </p:nvPicPr>
        <p:blipFill rotWithShape="1">
          <a:blip r:embed="rId4">
            <a:alphaModFix/>
          </a:blip>
          <a:srcRect/>
          <a:stretch/>
        </p:blipFill>
        <p:spPr>
          <a:xfrm>
            <a:off x="2348106" y="4737451"/>
            <a:ext cx="3673851" cy="21205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9"/>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b="1" i="0" u="none" strike="noStrike" cap="none">
                <a:solidFill>
                  <a:schemeClr val="dk1"/>
                </a:solidFill>
                <a:latin typeface="Calibri"/>
                <a:ea typeface="Calibri"/>
                <a:cs typeface="Calibri"/>
                <a:sym typeface="Calibri"/>
              </a:rPr>
              <a:t>MODULE 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a:latin typeface="Calibri"/>
                <a:ea typeface="Calibri"/>
                <a:cs typeface="Calibri"/>
                <a:sym typeface="Calibri"/>
              </a:rPr>
              <a:t>AVANT-MATCH</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a:t>Généralités d’avant-match</a:t>
            </a:r>
            <a:endParaRPr/>
          </a:p>
        </p:txBody>
      </p:sp>
      <p:sp>
        <p:nvSpPr>
          <p:cNvPr id="217" name="Google Shape;217;p10"/>
          <p:cNvSpPr/>
          <p:nvPr/>
        </p:nvSpPr>
        <p:spPr>
          <a:xfrm>
            <a:off x="932154" y="1693241"/>
            <a:ext cx="7546021" cy="1753344"/>
          </a:xfrm>
          <a:prstGeom prst="rect">
            <a:avLst/>
          </a:prstGeom>
          <a:solidFill>
            <a:schemeClr val="dk2"/>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Quels équipements pour l’arbitre ?</a:t>
            </a:r>
            <a:endParaRPr sz="1400" b="0" i="0" u="none" strike="noStrike" cap="none">
              <a:solidFill>
                <a:srgbClr val="000000"/>
              </a:solidFill>
              <a:latin typeface="Arial"/>
              <a:ea typeface="Arial"/>
              <a:cs typeface="Arial"/>
              <a:sym typeface="Arial"/>
            </a:endParaRPr>
          </a:p>
        </p:txBody>
      </p:sp>
      <p:sp>
        <p:nvSpPr>
          <p:cNvPr id="218" name="Google Shape;218;p10"/>
          <p:cNvSpPr txBox="1"/>
          <p:nvPr/>
        </p:nvSpPr>
        <p:spPr>
          <a:xfrm>
            <a:off x="1468314" y="3763108"/>
            <a:ext cx="5603046" cy="2308284"/>
          </a:xfrm>
          <a:prstGeom prst="rect">
            <a:avLst/>
          </a:prstGeom>
          <a:noFill/>
          <a:ln>
            <a:noFill/>
          </a:ln>
        </p:spPr>
        <p:txBody>
          <a:bodyPr spcFirstLastPara="1" wrap="square" lIns="91425" tIns="45700" rIns="91425" bIns="45700" anchor="t" anchorCtr="0">
            <a:spAutoFit/>
          </a:bodyPr>
          <a:lstStyle/>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Uniforme</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Un sifflet + un sifflet de remplacement</a:t>
            </a:r>
            <a:endParaRPr sz="2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2 gourdes (une de chaque côté)</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Une pièce pour le toss</a:t>
            </a:r>
            <a:endParaRPr sz="2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Une montre (couverte)</a:t>
            </a:r>
            <a:endParaRPr/>
          </a:p>
          <a:p>
            <a:pPr marL="285750" marR="0" lvl="0" indent="-13335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1"/>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a:t>Etat d’esprit approprié</a:t>
            </a:r>
            <a:endParaRPr/>
          </a:p>
        </p:txBody>
      </p:sp>
      <p:sp>
        <p:nvSpPr>
          <p:cNvPr id="224" name="Google Shape;224;p11"/>
          <p:cNvSpPr/>
          <p:nvPr/>
        </p:nvSpPr>
        <p:spPr>
          <a:xfrm>
            <a:off x="923278" y="2132856"/>
            <a:ext cx="7430609" cy="3143993"/>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ctr"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 The strength of the team is each individual member.  The strength of each member is the team.  »</a:t>
            </a:r>
            <a:endParaRPr sz="2400" b="0" i="0" u="none" strike="noStrike" cap="none">
              <a:solidFill>
                <a:schemeClr val="lt1"/>
              </a:solidFill>
              <a:latin typeface="Calibri"/>
              <a:ea typeface="Calibri"/>
              <a:cs typeface="Calibri"/>
              <a:sym typeface="Calibri"/>
            </a:endParaRPr>
          </a:p>
          <a:p>
            <a:pPr marL="457200" marR="0" lvl="1"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a:p>
            <a:pPr marL="457200" marR="0" lvl="1" indent="0" algn="ctr"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 La force de l'équipe réside dans ses individus. </a:t>
            </a:r>
            <a:endParaRPr/>
          </a:p>
          <a:p>
            <a:pPr marL="457200" marR="0" lvl="1" indent="0" algn="ctr"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La force de chaque individu est l'équipe. »</a:t>
            </a:r>
            <a:endParaRPr/>
          </a:p>
          <a:p>
            <a:pPr marL="457200" marR="0" lvl="1" indent="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a:p>
            <a:pPr marL="457200" marR="0" lvl="1" indent="0" algn="r" rtl="0">
              <a:lnSpc>
                <a:spcPct val="100000"/>
              </a:lnSpc>
              <a:spcBef>
                <a:spcPts val="0"/>
              </a:spcBef>
              <a:spcAft>
                <a:spcPts val="0"/>
              </a:spcAft>
              <a:buClr>
                <a:srgbClr val="000000"/>
              </a:buClr>
              <a:buSzPts val="2400"/>
              <a:buFont typeface="Arial"/>
              <a:buNone/>
            </a:pPr>
            <a:r>
              <a:rPr lang="en-GB" sz="2400" b="0" i="1" u="none" strike="noStrike" cap="none">
                <a:solidFill>
                  <a:schemeClr val="lt1"/>
                </a:solidFill>
                <a:latin typeface="Calibri"/>
                <a:ea typeface="Calibri"/>
                <a:cs typeface="Calibri"/>
                <a:sym typeface="Calibri"/>
              </a:rPr>
              <a:t>                                                                             Phil Jackson</a:t>
            </a:r>
            <a:br>
              <a:rPr lang="en-GB" sz="2400" b="0" i="1" u="none" strike="noStrike" cap="none">
                <a:solidFill>
                  <a:schemeClr val="lt1"/>
                </a:solidFill>
                <a:latin typeface="Calibri"/>
                <a:ea typeface="Calibri"/>
                <a:cs typeface="Calibri"/>
                <a:sym typeface="Calibri"/>
              </a:rPr>
            </a:br>
            <a:r>
              <a:rPr lang="en-GB" sz="1600" b="0" i="1" u="none" strike="noStrike" cap="none">
                <a:solidFill>
                  <a:schemeClr val="lt1"/>
                </a:solidFill>
                <a:latin typeface="Calibri"/>
                <a:ea typeface="Calibri"/>
                <a:cs typeface="Calibri"/>
                <a:sym typeface="Calibri"/>
              </a:rPr>
              <a:t>(Elite NBA coach)</a:t>
            </a:r>
            <a:endParaRPr sz="6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2"/>
          <p:cNvSpPr/>
          <p:nvPr/>
        </p:nvSpPr>
        <p:spPr>
          <a:xfrm>
            <a:off x="899600" y="1671100"/>
            <a:ext cx="7992900" cy="1617600"/>
          </a:xfrm>
          <a:prstGeom prst="rect">
            <a:avLst/>
          </a:prstGeom>
          <a:solidFill>
            <a:schemeClr val="dk2"/>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De quel côté est la feuille de score ?</a:t>
            </a:r>
            <a:endParaRPr sz="2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Quand et comment se remplacer ?</a:t>
            </a:r>
            <a:endParaRPr sz="28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Qui vérifie le terrain et les joueurs ?</a:t>
            </a:r>
            <a:endParaRPr sz="2800" b="0" i="0" u="none" strike="noStrike" cap="none">
              <a:solidFill>
                <a:srgbClr val="000000"/>
              </a:solidFill>
              <a:latin typeface="Arial"/>
              <a:ea typeface="Arial"/>
              <a:cs typeface="Arial"/>
              <a:sym typeface="Arial"/>
            </a:endParaRPr>
          </a:p>
        </p:txBody>
      </p:sp>
      <p:sp>
        <p:nvSpPr>
          <p:cNvPr id="231" name="Google Shape;231;p1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Briefing arbitres d’avant match </a:t>
            </a:r>
            <a:endParaRPr/>
          </a:p>
        </p:txBody>
      </p:sp>
      <p:grpSp>
        <p:nvGrpSpPr>
          <p:cNvPr id="232" name="Google Shape;232;p12"/>
          <p:cNvGrpSpPr/>
          <p:nvPr/>
        </p:nvGrpSpPr>
        <p:grpSpPr>
          <a:xfrm>
            <a:off x="806545" y="3364553"/>
            <a:ext cx="4412688" cy="2876521"/>
            <a:chOff x="1764248" y="2220297"/>
            <a:chExt cx="5760000" cy="4279570"/>
          </a:xfrm>
        </p:grpSpPr>
        <p:grpSp>
          <p:nvGrpSpPr>
            <p:cNvPr id="233" name="Google Shape;233;p12"/>
            <p:cNvGrpSpPr/>
            <p:nvPr/>
          </p:nvGrpSpPr>
          <p:grpSpPr>
            <a:xfrm>
              <a:off x="1764248" y="2564904"/>
              <a:ext cx="5760000" cy="3600000"/>
              <a:chOff x="1331913" y="2927349"/>
              <a:chExt cx="5760000" cy="3600000"/>
            </a:xfrm>
          </p:grpSpPr>
          <p:sp>
            <p:nvSpPr>
              <p:cNvPr id="234" name="Google Shape;234;p12"/>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12"/>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2"/>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2"/>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2"/>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39" name="Google Shape;239;p12"/>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40" name="Google Shape;240;p12"/>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
        <p:nvSpPr>
          <p:cNvPr id="241" name="Google Shape;241;p12"/>
          <p:cNvSpPr/>
          <p:nvPr/>
        </p:nvSpPr>
        <p:spPr>
          <a:xfrm>
            <a:off x="5210355" y="358730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42" name="Google Shape;242;p12"/>
          <p:cNvSpPr/>
          <p:nvPr/>
        </p:nvSpPr>
        <p:spPr>
          <a:xfrm>
            <a:off x="5225345" y="532093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43" name="Google Shape;243;p12"/>
          <p:cNvSpPr/>
          <p:nvPr/>
        </p:nvSpPr>
        <p:spPr>
          <a:xfrm>
            <a:off x="601314" y="358730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44" name="Google Shape;244;p12"/>
          <p:cNvSpPr/>
          <p:nvPr/>
        </p:nvSpPr>
        <p:spPr>
          <a:xfrm>
            <a:off x="616304" y="5320933"/>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Echauffement</a:t>
            </a:r>
            <a:endParaRPr/>
          </a:p>
        </p:txBody>
      </p:sp>
      <p:pic>
        <p:nvPicPr>
          <p:cNvPr id="251" name="Google Shape;251;p13" descr="http://www.betterrugbycoaching.com/images/rugby-drill-content/rugby_drill_image224.gif"/>
          <p:cNvPicPr preferRelativeResize="0"/>
          <p:nvPr/>
        </p:nvPicPr>
        <p:blipFill rotWithShape="1">
          <a:blip r:embed="rId3">
            <a:alphaModFix/>
          </a:blip>
          <a:srcRect/>
          <a:stretch/>
        </p:blipFill>
        <p:spPr>
          <a:xfrm>
            <a:off x="2249824" y="3308750"/>
            <a:ext cx="4886750" cy="3282775"/>
          </a:xfrm>
          <a:prstGeom prst="rect">
            <a:avLst/>
          </a:prstGeom>
          <a:noFill/>
          <a:ln>
            <a:noFill/>
          </a:ln>
        </p:spPr>
      </p:pic>
      <p:sp>
        <p:nvSpPr>
          <p:cNvPr id="252" name="Google Shape;252;p13"/>
          <p:cNvSpPr/>
          <p:nvPr/>
        </p:nvSpPr>
        <p:spPr>
          <a:xfrm>
            <a:off x="899600" y="1671100"/>
            <a:ext cx="7992900" cy="1447200"/>
          </a:xfrm>
          <a:prstGeom prst="rect">
            <a:avLst/>
          </a:prstGeom>
          <a:solidFill>
            <a:schemeClr val="dk2"/>
          </a:solidFill>
          <a:ln>
            <a:noFill/>
          </a:ln>
        </p:spPr>
        <p:txBody>
          <a:bodyPr spcFirstLastPara="1" wrap="square" lIns="91425" tIns="45700" rIns="91425" bIns="45700" anchor="t" anchorCtr="0">
            <a:noAutofit/>
          </a:bodyPr>
          <a:lstStyle/>
          <a:p>
            <a:pPr marL="457200" marR="0" lvl="0" indent="-4318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Procédure d’échauffement personnelle</a:t>
            </a:r>
            <a:endParaRPr sz="1000" b="0" i="0" u="none" strike="noStrike" cap="none">
              <a:solidFill>
                <a:srgbClr val="000000"/>
              </a:solidFill>
              <a:latin typeface="Arial"/>
              <a:ea typeface="Arial"/>
              <a:cs typeface="Arial"/>
              <a:sym typeface="Arial"/>
            </a:endParaRPr>
          </a:p>
          <a:p>
            <a:pPr marL="457200" marR="0" lvl="0" indent="-4318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Semblables aux mouvements sur le terrain</a:t>
            </a:r>
            <a:endParaRPr sz="2400" b="0" i="0" u="none" strike="noStrike" cap="none">
              <a:solidFill>
                <a:schemeClr val="lt1"/>
              </a:solidFill>
              <a:latin typeface="Arial"/>
              <a:ea typeface="Arial"/>
              <a:cs typeface="Arial"/>
              <a:sym typeface="Arial"/>
            </a:endParaRPr>
          </a:p>
          <a:p>
            <a:pPr marL="457200" marR="0" lvl="0" indent="-4318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Exemples:</a:t>
            </a:r>
            <a:endParaRPr sz="2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Briefing avec les capitaines</a:t>
            </a:r>
            <a:endParaRPr/>
          </a:p>
        </p:txBody>
      </p:sp>
      <p:sp>
        <p:nvSpPr>
          <p:cNvPr id="259" name="Google Shape;259;p14"/>
          <p:cNvSpPr/>
          <p:nvPr/>
        </p:nvSpPr>
        <p:spPr>
          <a:xfrm>
            <a:off x="899592" y="1671099"/>
            <a:ext cx="7992888" cy="2092009"/>
          </a:xfrm>
          <a:prstGeom prst="rect">
            <a:avLst/>
          </a:prstGeom>
          <a:solidFill>
            <a:schemeClr val="dk2"/>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La discussion avec les capitaines (toss)</a:t>
            </a:r>
            <a:endParaRPr/>
          </a:p>
          <a:p>
            <a:pPr marL="0" marR="0" lvl="0" indent="0" algn="l" rtl="0">
              <a:lnSpc>
                <a:spcPct val="100000"/>
              </a:lnSpc>
              <a:spcBef>
                <a:spcPts val="0"/>
              </a:spcBef>
              <a:spcAft>
                <a:spcPts val="0"/>
              </a:spcAft>
              <a:buNone/>
            </a:pPr>
            <a:r>
              <a:rPr lang="en-GB" sz="2800" b="0" i="0" u="none" strike="noStrike" cap="none">
                <a:solidFill>
                  <a:schemeClr val="lt1"/>
                </a:solidFill>
                <a:latin typeface="Arial"/>
                <a:ea typeface="Arial"/>
                <a:cs typeface="Arial"/>
                <a:sym typeface="Arial"/>
              </a:rPr>
              <a:t> est une opportunité pour faire quoi ?</a:t>
            </a:r>
            <a:endParaRPr sz="28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Qu’obtient le capitaine qui gagne le toss ?</a:t>
            </a: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800" b="0" i="0" u="none" strike="noStrike" cap="none">
              <a:solidFill>
                <a:schemeClr val="lt1"/>
              </a:solidFill>
              <a:latin typeface="Arial"/>
              <a:ea typeface="Arial"/>
              <a:cs typeface="Arial"/>
              <a:sym typeface="Arial"/>
            </a:endParaRPr>
          </a:p>
        </p:txBody>
      </p:sp>
      <p:sp>
        <p:nvSpPr>
          <p:cNvPr id="260" name="Google Shape;260;p14"/>
          <p:cNvSpPr txBox="1"/>
          <p:nvPr/>
        </p:nvSpPr>
        <p:spPr>
          <a:xfrm>
            <a:off x="899592" y="4151817"/>
            <a:ext cx="7580123" cy="1569620"/>
          </a:xfrm>
          <a:prstGeom prst="rect">
            <a:avLst/>
          </a:prstGeom>
          <a:noFill/>
          <a:ln>
            <a:noFill/>
          </a:ln>
        </p:spPr>
        <p:txBody>
          <a:bodyPr spcFirstLastPara="1" wrap="square" lIns="91425" tIns="45700" rIns="91425" bIns="45700" anchor="t" anchorCtr="0">
            <a:spAutoFit/>
          </a:bodyPr>
          <a:lstStyle/>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Le choix de débuter avec la possession ou non</a:t>
            </a:r>
            <a:endParaRPr/>
          </a:p>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Le choix de la boite de remplacement pour le match</a:t>
            </a:r>
            <a:endParaRPr/>
          </a:p>
          <a:p>
            <a:pPr marL="285750" marR="0" lvl="3" indent="-285750" algn="l" rtl="0">
              <a:lnSpc>
                <a:spcPct val="10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La direction du jeu pour la première mi-temps</a:t>
            </a:r>
            <a:endParaRPr/>
          </a:p>
          <a:p>
            <a:pPr marL="285750" marR="0" lvl="0" indent="-13335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aphicFrame>
        <p:nvGraphicFramePr>
          <p:cNvPr id="261" name="Google Shape;261;p14"/>
          <p:cNvGraphicFramePr/>
          <p:nvPr/>
        </p:nvGraphicFramePr>
        <p:xfrm>
          <a:off x="7826792" y="1671099"/>
          <a:ext cx="1065688" cy="845068"/>
        </p:xfrm>
        <a:graphic>
          <a:graphicData uri="http://schemas.openxmlformats.org/presentationml/2006/ole">
            <mc:AlternateContent xmlns:mc="http://schemas.openxmlformats.org/markup-compatibility/2006">
              <mc:Choice xmlns:v="urn:schemas-microsoft-com:vml" Requires="v">
                <p:oleObj r:id="rId3" imgW="1065688" imgH="845068" progId="">
                  <p:embed/>
                </p:oleObj>
              </mc:Choice>
              <mc:Fallback>
                <p:oleObj r:id="rId3" imgW="1065688" imgH="845068" progId="">
                  <p:embed/>
                  <p:pic>
                    <p:nvPicPr>
                      <p:cNvPr id="261" name="Google Shape;261;p14"/>
                      <p:cNvPicPr preferRelativeResize="0"/>
                      <p:nvPr/>
                    </p:nvPicPr>
                    <p:blipFill rotWithShape="1">
                      <a:blip r:embed="rId4">
                        <a:alphaModFix/>
                      </a:blip>
                      <a:srcRect/>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5"/>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b="1" i="0" u="none" strike="noStrike" cap="none">
                <a:solidFill>
                  <a:schemeClr val="dk1"/>
                </a:solidFill>
                <a:latin typeface="Calibri"/>
                <a:ea typeface="Calibri"/>
                <a:cs typeface="Calibri"/>
                <a:sym typeface="Calibri"/>
              </a:rPr>
              <a:t>MODULE 3</a:t>
            </a:r>
            <a:br>
              <a:rPr lang="en-GB" sz="3600" b="1" i="0" u="none" strike="noStrike" cap="none">
                <a:solidFill>
                  <a:schemeClr val="dk1"/>
                </a:solidFill>
                <a:latin typeface="Arial"/>
                <a:ea typeface="Arial"/>
                <a:cs typeface="Arial"/>
                <a:sym typeface="Arial"/>
              </a:rPr>
            </a:br>
            <a:br>
              <a:rPr lang="en-GB" sz="3600" b="1" i="0" u="none" strike="noStrike" cap="none">
                <a:solidFill>
                  <a:schemeClr val="dk1"/>
                </a:solidFill>
                <a:latin typeface="Calibri"/>
                <a:ea typeface="Calibri"/>
                <a:cs typeface="Calibri"/>
                <a:sym typeface="Calibri"/>
              </a:rPr>
            </a:br>
            <a:r>
              <a:rPr lang="en-GB">
                <a:latin typeface="Calibri"/>
                <a:ea typeface="Calibri"/>
                <a:cs typeface="Calibri"/>
                <a:sym typeface="Calibri"/>
              </a:rPr>
              <a:t>COMMENCER LE JEU</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Commencer le Jeu</a:t>
            </a:r>
            <a:endParaRPr/>
          </a:p>
        </p:txBody>
      </p:sp>
      <p:sp>
        <p:nvSpPr>
          <p:cNvPr id="273" name="Google Shape;273;p16"/>
          <p:cNvSpPr/>
          <p:nvPr/>
        </p:nvSpPr>
        <p:spPr>
          <a:xfrm>
            <a:off x="899592" y="1399848"/>
            <a:ext cx="7992888" cy="661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800" b="0" i="0" u="none" strike="noStrike" cap="none">
                <a:solidFill>
                  <a:srgbClr val="FFFFFF"/>
                </a:solidFill>
                <a:latin typeface="Arial"/>
                <a:ea typeface="Arial"/>
                <a:cs typeface="Arial"/>
                <a:sym typeface="Arial"/>
              </a:rPr>
              <a:t>Qui se trouve où ?</a:t>
            </a:r>
            <a:endParaRPr/>
          </a:p>
        </p:txBody>
      </p:sp>
      <p:grpSp>
        <p:nvGrpSpPr>
          <p:cNvPr id="274" name="Google Shape;274;p16"/>
          <p:cNvGrpSpPr/>
          <p:nvPr/>
        </p:nvGrpSpPr>
        <p:grpSpPr>
          <a:xfrm>
            <a:off x="1854679" y="2622430"/>
            <a:ext cx="5003322" cy="3247457"/>
            <a:chOff x="1764248" y="2220297"/>
            <a:chExt cx="5760000" cy="4279570"/>
          </a:xfrm>
        </p:grpSpPr>
        <p:grpSp>
          <p:nvGrpSpPr>
            <p:cNvPr id="275" name="Google Shape;275;p16"/>
            <p:cNvGrpSpPr/>
            <p:nvPr/>
          </p:nvGrpSpPr>
          <p:grpSpPr>
            <a:xfrm>
              <a:off x="1764248" y="2564904"/>
              <a:ext cx="5760000" cy="3600000"/>
              <a:chOff x="1331913" y="2927349"/>
              <a:chExt cx="5760000" cy="3600000"/>
            </a:xfrm>
          </p:grpSpPr>
          <p:sp>
            <p:nvSpPr>
              <p:cNvPr id="276" name="Google Shape;276;p16"/>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6"/>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16"/>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6"/>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6"/>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1" name="Google Shape;281;p16"/>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282" name="Google Shape;282;p16"/>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grpSp>
        <p:nvGrpSpPr>
          <p:cNvPr id="283" name="Google Shape;283;p16"/>
          <p:cNvGrpSpPr/>
          <p:nvPr/>
        </p:nvGrpSpPr>
        <p:grpSpPr>
          <a:xfrm>
            <a:off x="4356340" y="3127995"/>
            <a:ext cx="517584" cy="2405156"/>
            <a:chOff x="4356340" y="3127995"/>
            <a:chExt cx="517584" cy="2405156"/>
          </a:xfrm>
        </p:grpSpPr>
        <p:sp>
          <p:nvSpPr>
            <p:cNvPr id="284" name="Google Shape;284;p16"/>
            <p:cNvSpPr/>
            <p:nvPr/>
          </p:nvSpPr>
          <p:spPr>
            <a:xfrm>
              <a:off x="4356340" y="4149306"/>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5" name="Google Shape;285;p16"/>
            <p:cNvSpPr/>
            <p:nvPr/>
          </p:nvSpPr>
          <p:spPr>
            <a:xfrm>
              <a:off x="4528868" y="4525992"/>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6" name="Google Shape;286;p16"/>
            <p:cNvSpPr/>
            <p:nvPr/>
          </p:nvSpPr>
          <p:spPr>
            <a:xfrm>
              <a:off x="4426430" y="365150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7" name="Google Shape;287;p16"/>
            <p:cNvSpPr/>
            <p:nvPr/>
          </p:nvSpPr>
          <p:spPr>
            <a:xfrm>
              <a:off x="4574158" y="312799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8" name="Google Shape;288;p16"/>
            <p:cNvSpPr/>
            <p:nvPr/>
          </p:nvSpPr>
          <p:spPr>
            <a:xfrm>
              <a:off x="4598958" y="4984585"/>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89" name="Google Shape;289;p16"/>
            <p:cNvSpPr/>
            <p:nvPr/>
          </p:nvSpPr>
          <p:spPr>
            <a:xfrm>
              <a:off x="4701396" y="5360623"/>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90" name="Google Shape;290;p16"/>
          <p:cNvGrpSpPr/>
          <p:nvPr/>
        </p:nvGrpSpPr>
        <p:grpSpPr>
          <a:xfrm>
            <a:off x="3535753" y="3127689"/>
            <a:ext cx="199484" cy="2439960"/>
            <a:chOff x="3535753" y="3127689"/>
            <a:chExt cx="199484" cy="2439960"/>
          </a:xfrm>
        </p:grpSpPr>
        <p:sp>
          <p:nvSpPr>
            <p:cNvPr id="291" name="Google Shape;291;p16"/>
            <p:cNvSpPr/>
            <p:nvPr/>
          </p:nvSpPr>
          <p:spPr>
            <a:xfrm>
              <a:off x="3558397" y="41635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16"/>
            <p:cNvSpPr/>
            <p:nvPr/>
          </p:nvSpPr>
          <p:spPr>
            <a:xfrm>
              <a:off x="3558396" y="366675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3" name="Google Shape;293;p16"/>
            <p:cNvSpPr/>
            <p:nvPr/>
          </p:nvSpPr>
          <p:spPr>
            <a:xfrm>
              <a:off x="3535753" y="3127689"/>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4" name="Google Shape;294;p16"/>
            <p:cNvSpPr/>
            <p:nvPr/>
          </p:nvSpPr>
          <p:spPr>
            <a:xfrm>
              <a:off x="3562709" y="4535843"/>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16"/>
            <p:cNvSpPr/>
            <p:nvPr/>
          </p:nvSpPr>
          <p:spPr>
            <a:xfrm>
              <a:off x="3558396" y="498458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6" name="Google Shape;296;p16"/>
            <p:cNvSpPr/>
            <p:nvPr/>
          </p:nvSpPr>
          <p:spPr>
            <a:xfrm>
              <a:off x="3535753" y="5395121"/>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297" name="Google Shape;297;p16"/>
          <p:cNvSpPr/>
          <p:nvPr/>
        </p:nvSpPr>
        <p:spPr>
          <a:xfrm>
            <a:off x="3957367" y="365941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98" name="Google Shape;298;p16"/>
          <p:cNvGrpSpPr/>
          <p:nvPr/>
        </p:nvGrpSpPr>
        <p:grpSpPr>
          <a:xfrm>
            <a:off x="3612313" y="2707390"/>
            <a:ext cx="172528" cy="3113905"/>
            <a:chOff x="3612313" y="2707390"/>
            <a:chExt cx="172528" cy="3113905"/>
          </a:xfrm>
        </p:grpSpPr>
        <p:sp>
          <p:nvSpPr>
            <p:cNvPr id="299" name="Google Shape;299;p16"/>
            <p:cNvSpPr/>
            <p:nvPr/>
          </p:nvSpPr>
          <p:spPr>
            <a:xfrm>
              <a:off x="3612313" y="2707390"/>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0" name="Google Shape;300;p16"/>
            <p:cNvSpPr/>
            <p:nvPr/>
          </p:nvSpPr>
          <p:spPr>
            <a:xfrm>
              <a:off x="3612313" y="5648767"/>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sp>
        <p:nvSpPr>
          <p:cNvPr id="301" name="Google Shape;301;p16"/>
          <p:cNvSpPr/>
          <p:nvPr/>
        </p:nvSpPr>
        <p:spPr>
          <a:xfrm>
            <a:off x="7366241" y="2385428"/>
            <a:ext cx="172528" cy="172528"/>
          </a:xfrm>
          <a:prstGeom prst="ellipse">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2" name="Google Shape;302;p16"/>
          <p:cNvSpPr txBox="1"/>
          <p:nvPr/>
        </p:nvSpPr>
        <p:spPr>
          <a:xfrm>
            <a:off x="7538769" y="2317803"/>
            <a:ext cx="81160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Attaque</a:t>
            </a:r>
            <a:endParaRPr sz="1400" b="0" i="0" u="none" strike="noStrike" cap="none">
              <a:solidFill>
                <a:srgbClr val="000000"/>
              </a:solidFill>
              <a:latin typeface="Arial"/>
              <a:ea typeface="Arial"/>
              <a:cs typeface="Arial"/>
              <a:sym typeface="Arial"/>
            </a:endParaRPr>
          </a:p>
        </p:txBody>
      </p:sp>
      <p:sp>
        <p:nvSpPr>
          <p:cNvPr id="303" name="Google Shape;303;p16"/>
          <p:cNvSpPr txBox="1"/>
          <p:nvPr/>
        </p:nvSpPr>
        <p:spPr>
          <a:xfrm>
            <a:off x="7538769" y="2613809"/>
            <a:ext cx="88277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Défense</a:t>
            </a:r>
            <a:endParaRPr sz="1400" b="0" i="0" u="none" strike="noStrike" cap="none">
              <a:solidFill>
                <a:srgbClr val="000000"/>
              </a:solidFill>
              <a:latin typeface="Arial"/>
              <a:ea typeface="Arial"/>
              <a:cs typeface="Arial"/>
              <a:sym typeface="Arial"/>
            </a:endParaRPr>
          </a:p>
        </p:txBody>
      </p:sp>
      <p:sp>
        <p:nvSpPr>
          <p:cNvPr id="304" name="Google Shape;304;p16"/>
          <p:cNvSpPr txBox="1"/>
          <p:nvPr/>
        </p:nvSpPr>
        <p:spPr>
          <a:xfrm>
            <a:off x="7538769" y="2909815"/>
            <a:ext cx="9582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Arbitres</a:t>
            </a:r>
            <a:endParaRPr sz="1400" b="0" i="0" u="none" strike="noStrike" cap="none">
              <a:solidFill>
                <a:srgbClr val="000000"/>
              </a:solidFill>
              <a:latin typeface="Arial"/>
              <a:ea typeface="Arial"/>
              <a:cs typeface="Arial"/>
              <a:sym typeface="Arial"/>
            </a:endParaRPr>
          </a:p>
        </p:txBody>
      </p:sp>
      <p:sp>
        <p:nvSpPr>
          <p:cNvPr id="305" name="Google Shape;305;p16"/>
          <p:cNvSpPr/>
          <p:nvPr/>
        </p:nvSpPr>
        <p:spPr>
          <a:xfrm>
            <a:off x="7366241" y="2971342"/>
            <a:ext cx="172528" cy="172528"/>
          </a:xfrm>
          <a:prstGeom prst="ellipse">
            <a:avLst/>
          </a:prstGeom>
          <a:solidFill>
            <a:srgbClr val="FFFF00"/>
          </a:solidFill>
          <a:ln w="25400" cap="flat" cmpd="sng">
            <a:solidFill>
              <a:srgbClr val="F5F5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6" name="Google Shape;306;p16"/>
          <p:cNvSpPr/>
          <p:nvPr/>
        </p:nvSpPr>
        <p:spPr>
          <a:xfrm>
            <a:off x="7366241" y="2663565"/>
            <a:ext cx="172528" cy="172528"/>
          </a:xfrm>
          <a:prstGeom prst="ellipse">
            <a:avLst/>
          </a:prstGeom>
          <a:solidFill>
            <a:schemeClr val="accent2"/>
          </a:solidFill>
          <a:ln w="25400" cap="flat" cmpd="sng">
            <a:solidFill>
              <a:srgbClr val="8C3A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7" name="Google Shape;307;p16"/>
          <p:cNvSpPr/>
          <p:nvPr/>
        </p:nvSpPr>
        <p:spPr>
          <a:xfrm>
            <a:off x="1659147" y="2907896"/>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08" name="Google Shape;308;p16"/>
          <p:cNvSpPr/>
          <p:nvPr/>
        </p:nvSpPr>
        <p:spPr>
          <a:xfrm>
            <a:off x="1674137" y="4921230"/>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09" name="Google Shape;309;p16"/>
          <p:cNvSpPr/>
          <p:nvPr/>
        </p:nvSpPr>
        <p:spPr>
          <a:xfrm>
            <a:off x="6870619" y="2897138"/>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310" name="Google Shape;310;p16"/>
          <p:cNvSpPr/>
          <p:nvPr/>
        </p:nvSpPr>
        <p:spPr>
          <a:xfrm>
            <a:off x="6885609" y="4921234"/>
            <a:ext cx="173868" cy="686117"/>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a:t>Sommaire</a:t>
            </a:r>
            <a:endParaRPr/>
          </a:p>
        </p:txBody>
      </p:sp>
      <p:sp>
        <p:nvSpPr>
          <p:cNvPr id="98" name="Google Shape;98;p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Tour de Table / Introduction</a:t>
            </a:r>
            <a:endParaRPr/>
          </a:p>
          <a:p>
            <a:pPr marL="342900" marR="0" lvl="0" indent="-342900" algn="l" rtl="0">
              <a:lnSpc>
                <a:spcPct val="80000"/>
              </a:lnSpc>
              <a:spcBef>
                <a:spcPts val="370"/>
              </a:spcBef>
              <a:spcAft>
                <a:spcPts val="0"/>
              </a:spcAft>
              <a:buClr>
                <a:schemeClr val="dk1"/>
              </a:buClr>
              <a:buSzPts val="1850"/>
              <a:buFont typeface="Arial"/>
              <a:buChar char="•"/>
            </a:pPr>
            <a:r>
              <a:rPr lang="en-GB" sz="1850"/>
              <a:t>Le Jeu</a:t>
            </a:r>
            <a:endParaRPr/>
          </a:p>
          <a:p>
            <a:pPr marL="342900" marR="0" lvl="0" indent="-342900" algn="l" rtl="0">
              <a:lnSpc>
                <a:spcPct val="80000"/>
              </a:lnSpc>
              <a:spcBef>
                <a:spcPts val="370"/>
              </a:spcBef>
              <a:spcAft>
                <a:spcPts val="0"/>
              </a:spcAft>
              <a:buClr>
                <a:schemeClr val="dk1"/>
              </a:buClr>
              <a:buSzPts val="1850"/>
              <a:buFont typeface="Arial"/>
              <a:buChar char="•"/>
            </a:pPr>
            <a:r>
              <a:rPr lang="en-GB" sz="1850" b="0" i="0" u="none" strike="noStrike" cap="none">
                <a:solidFill>
                  <a:schemeClr val="dk1"/>
                </a:solidFill>
                <a:latin typeface="Arial"/>
                <a:ea typeface="Arial"/>
                <a:cs typeface="Arial"/>
                <a:sym typeface="Arial"/>
              </a:rPr>
              <a:t>Avant Match</a:t>
            </a:r>
            <a:endParaRPr/>
          </a:p>
          <a:p>
            <a:pPr marL="342900" marR="0" lvl="0" indent="-342900" algn="l" rtl="0">
              <a:lnSpc>
                <a:spcPct val="80000"/>
              </a:lnSpc>
              <a:spcBef>
                <a:spcPts val="370"/>
              </a:spcBef>
              <a:spcAft>
                <a:spcPts val="0"/>
              </a:spcAft>
              <a:buClr>
                <a:schemeClr val="dk1"/>
              </a:buClr>
              <a:buSzPts val="1850"/>
              <a:buFont typeface="Arial"/>
              <a:buChar char="•"/>
            </a:pPr>
            <a:r>
              <a:rPr lang="en-GB" sz="1850"/>
              <a:t>Commencer le Jeu</a:t>
            </a:r>
            <a:endParaRPr/>
          </a:p>
          <a:p>
            <a:pPr marL="342900" marR="0" lvl="0" indent="-342900" algn="l" rtl="0">
              <a:lnSpc>
                <a:spcPct val="80000"/>
              </a:lnSpc>
              <a:spcBef>
                <a:spcPts val="370"/>
              </a:spcBef>
              <a:spcAft>
                <a:spcPts val="0"/>
              </a:spcAft>
              <a:buClr>
                <a:schemeClr val="dk1"/>
              </a:buClr>
              <a:buSzPts val="1850"/>
              <a:buFont typeface="Arial"/>
              <a:buChar char="•"/>
            </a:pPr>
            <a:r>
              <a:rPr lang="en-GB" sz="1850"/>
              <a:t>Le Toucher</a:t>
            </a:r>
            <a:endParaRPr/>
          </a:p>
          <a:p>
            <a:pPr marL="342900" lvl="0" indent="-342900" algn="l" rtl="0">
              <a:lnSpc>
                <a:spcPct val="80000"/>
              </a:lnSpc>
              <a:spcBef>
                <a:spcPts val="370"/>
              </a:spcBef>
              <a:spcAft>
                <a:spcPts val="0"/>
              </a:spcAft>
              <a:buSzPts val="1850"/>
              <a:buChar char="•"/>
            </a:pPr>
            <a:r>
              <a:rPr lang="en-GB" sz="1850"/>
              <a:t>Changement de Possession</a:t>
            </a:r>
            <a:endParaRPr/>
          </a:p>
          <a:p>
            <a:pPr marL="342900" lvl="0" indent="-342900" algn="l" rtl="0">
              <a:lnSpc>
                <a:spcPct val="80000"/>
              </a:lnSpc>
              <a:spcBef>
                <a:spcPts val="370"/>
              </a:spcBef>
              <a:spcAft>
                <a:spcPts val="0"/>
              </a:spcAft>
              <a:buSzPts val="1850"/>
              <a:buChar char="•"/>
            </a:pPr>
            <a:r>
              <a:rPr lang="en-GB" sz="1850"/>
              <a:t>Pénalités</a:t>
            </a:r>
            <a:endParaRPr sz="2000"/>
          </a:p>
          <a:p>
            <a:pPr marL="342900" lvl="0" indent="-342900" algn="l" rtl="0">
              <a:lnSpc>
                <a:spcPct val="80000"/>
              </a:lnSpc>
              <a:spcBef>
                <a:spcPts val="370"/>
              </a:spcBef>
              <a:spcAft>
                <a:spcPts val="0"/>
              </a:spcAft>
              <a:buSzPts val="1850"/>
              <a:buChar char="•"/>
            </a:pPr>
            <a:r>
              <a:rPr lang="en-GB" sz="1850"/>
              <a:t>Remplacements</a:t>
            </a:r>
            <a:endParaRPr sz="2000"/>
          </a:p>
          <a:p>
            <a:pPr marL="342900" lvl="0" indent="-342900" algn="l" rtl="0">
              <a:lnSpc>
                <a:spcPct val="80000"/>
              </a:lnSpc>
              <a:spcBef>
                <a:spcPts val="370"/>
              </a:spcBef>
              <a:spcAft>
                <a:spcPts val="0"/>
              </a:spcAft>
              <a:buSzPts val="1850"/>
              <a:buChar char="•"/>
            </a:pPr>
            <a:r>
              <a:rPr lang="en-GB" sz="1850"/>
              <a:t>Marquer</a:t>
            </a:r>
            <a:endParaRPr sz="2000"/>
          </a:p>
          <a:p>
            <a:pPr marL="342900" lvl="0" indent="-342900" algn="l" rtl="0">
              <a:lnSpc>
                <a:spcPct val="80000"/>
              </a:lnSpc>
              <a:spcBef>
                <a:spcPts val="370"/>
              </a:spcBef>
              <a:spcAft>
                <a:spcPts val="0"/>
              </a:spcAft>
              <a:buSzPts val="1850"/>
              <a:buChar char="•"/>
            </a:pPr>
            <a:r>
              <a:rPr lang="en-GB" sz="1850"/>
              <a:t>Placement des Arbitres</a:t>
            </a:r>
            <a:endParaRPr sz="2000"/>
          </a:p>
          <a:p>
            <a:pPr marL="342900" lvl="0" indent="-342900" algn="l" rtl="0">
              <a:lnSpc>
                <a:spcPct val="80000"/>
              </a:lnSpc>
              <a:spcBef>
                <a:spcPts val="370"/>
              </a:spcBef>
              <a:spcAft>
                <a:spcPts val="0"/>
              </a:spcAft>
              <a:buSzPts val="1850"/>
              <a:buChar char="•"/>
            </a:pPr>
            <a:r>
              <a:rPr lang="en-GB" sz="1850"/>
              <a:t>Communication</a:t>
            </a:r>
            <a:endParaRPr sz="2000"/>
          </a:p>
          <a:p>
            <a:pPr marL="342900" lvl="0" indent="-342900" algn="l" rtl="0">
              <a:lnSpc>
                <a:spcPct val="80000"/>
              </a:lnSpc>
              <a:spcBef>
                <a:spcPts val="370"/>
              </a:spcBef>
              <a:spcAft>
                <a:spcPts val="0"/>
              </a:spcAft>
              <a:buSzPts val="1850"/>
              <a:buChar char="•"/>
            </a:pPr>
            <a:r>
              <a:rPr lang="en-GB" sz="1850"/>
              <a:t>Gestion de Conflit</a:t>
            </a:r>
            <a:endParaRPr sz="2000"/>
          </a:p>
          <a:p>
            <a:pPr marL="342900" lvl="0" indent="-342900" algn="l" rtl="0">
              <a:lnSpc>
                <a:spcPct val="80000"/>
              </a:lnSpc>
              <a:spcBef>
                <a:spcPts val="370"/>
              </a:spcBef>
              <a:spcAft>
                <a:spcPts val="0"/>
              </a:spcAft>
              <a:buSzPts val="1850"/>
              <a:buChar char="•"/>
            </a:pPr>
            <a:r>
              <a:rPr lang="en-GB" sz="1850"/>
              <a:t>Fin du Match</a:t>
            </a:r>
            <a:endParaRPr sz="2000"/>
          </a:p>
          <a:p>
            <a:pPr marL="342900" lvl="0" indent="-342900" algn="l" rtl="0">
              <a:lnSpc>
                <a:spcPct val="80000"/>
              </a:lnSpc>
              <a:spcBef>
                <a:spcPts val="370"/>
              </a:spcBef>
              <a:spcAft>
                <a:spcPts val="0"/>
              </a:spcAft>
              <a:buSzPts val="1850"/>
              <a:buChar char="•"/>
            </a:pPr>
            <a:r>
              <a:rPr lang="en-GB" sz="1850"/>
              <a:t>Responsabilités des officiels de Match</a:t>
            </a:r>
            <a:endParaRPr sz="2000"/>
          </a:p>
        </p:txBody>
      </p:sp>
      <p:sp>
        <p:nvSpPr>
          <p:cNvPr id="99" name="Google Shape;99;p2"/>
          <p:cNvSpPr txBox="1"/>
          <p:nvPr/>
        </p:nvSpPr>
        <p:spPr>
          <a:xfrm>
            <a:off x="902400" y="5635900"/>
            <a:ext cx="7339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https://www.youtube.com/playlist?list=PLECMGpjyNdCl4Yhl_hV3AAvSjHOepFUdt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pic>
        <p:nvPicPr>
          <p:cNvPr id="316" name="Google Shape;316;p17"/>
          <p:cNvPicPr preferRelativeResize="0"/>
          <p:nvPr/>
        </p:nvPicPr>
        <p:blipFill rotWithShape="1">
          <a:blip r:embed="rId3">
            <a:alphaModFix/>
          </a:blip>
          <a:srcRect/>
          <a:stretch/>
        </p:blipFill>
        <p:spPr>
          <a:xfrm>
            <a:off x="152400" y="1565174"/>
            <a:ext cx="8618726" cy="4144475"/>
          </a:xfrm>
          <a:prstGeom prst="rect">
            <a:avLst/>
          </a:prstGeom>
          <a:noFill/>
          <a:ln>
            <a:noFill/>
          </a:ln>
        </p:spPr>
      </p:pic>
      <p:sp>
        <p:nvSpPr>
          <p:cNvPr id="317" name="Google Shape;317;p1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Commencer le Jeu</a:t>
            </a:r>
            <a:endParaRPr/>
          </a:p>
        </p:txBody>
      </p:sp>
      <p:sp>
        <p:nvSpPr>
          <p:cNvPr id="318" name="Google Shape;318;p17"/>
          <p:cNvSpPr/>
          <p:nvPr/>
        </p:nvSpPr>
        <p:spPr>
          <a:xfrm>
            <a:off x="152400" y="1565175"/>
            <a:ext cx="8618700" cy="4144500"/>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7"/>
          <p:cNvSpPr/>
          <p:nvPr/>
        </p:nvSpPr>
        <p:spPr>
          <a:xfrm>
            <a:off x="825299" y="4962467"/>
            <a:ext cx="7272900" cy="1215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FFFFFF"/>
                </a:solidFill>
                <a:latin typeface="Arial"/>
                <a:ea typeface="Arial"/>
                <a:cs typeface="Arial"/>
                <a:sym typeface="Arial"/>
              </a:rPr>
              <a:t>L’aura des arbitres</a:t>
            </a:r>
            <a:endParaRPr sz="1400" b="0" i="0" u="none" strike="noStrike" cap="none">
              <a:solidFill>
                <a:srgbClr val="FFFFFF"/>
              </a:solidFill>
              <a:latin typeface="Arial"/>
              <a:ea typeface="Arial"/>
              <a:cs typeface="Arial"/>
              <a:sym typeface="Arial"/>
            </a:endParaRPr>
          </a:p>
        </p:txBody>
      </p:sp>
      <p:pic>
        <p:nvPicPr>
          <p:cNvPr id="320" name="Google Shape;320;p17">
            <a:hlinkClick r:id="rId4"/>
          </p:cNvPr>
          <p:cNvPicPr preferRelativeResize="0"/>
          <p:nvPr/>
        </p:nvPicPr>
        <p:blipFill rotWithShape="1">
          <a:blip r:embed="rId5">
            <a:alphaModFix/>
          </a:blip>
          <a:srcRect l="31249" t="16782" r="31380" b="18792"/>
          <a:stretch/>
        </p:blipFill>
        <p:spPr>
          <a:xfrm>
            <a:off x="189415" y="5709649"/>
            <a:ext cx="580461" cy="562900"/>
          </a:xfrm>
          <a:prstGeom prst="rect">
            <a:avLst/>
          </a:prstGeom>
          <a:noFill/>
          <a:ln>
            <a:noFill/>
          </a:ln>
        </p:spPr>
      </p:pic>
      <p:pic>
        <p:nvPicPr>
          <p:cNvPr id="321" name="Google Shape;321;p17">
            <a:hlinkClick r:id="rId6"/>
          </p:cNvPr>
          <p:cNvPicPr preferRelativeResize="0"/>
          <p:nvPr/>
        </p:nvPicPr>
        <p:blipFill rotWithShape="1">
          <a:blip r:embed="rId5">
            <a:alphaModFix/>
          </a:blip>
          <a:srcRect l="31249" t="16782" r="31380" b="18792"/>
          <a:stretch/>
        </p:blipFill>
        <p:spPr>
          <a:xfrm>
            <a:off x="189425" y="6362634"/>
            <a:ext cx="580450" cy="56289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Effectuer le Tap</a:t>
            </a:r>
            <a:endParaRPr/>
          </a:p>
        </p:txBody>
      </p:sp>
      <p:grpSp>
        <p:nvGrpSpPr>
          <p:cNvPr id="327" name="Google Shape;327;p18"/>
          <p:cNvGrpSpPr/>
          <p:nvPr/>
        </p:nvGrpSpPr>
        <p:grpSpPr>
          <a:xfrm>
            <a:off x="269488" y="1733436"/>
            <a:ext cx="1810003" cy="2594250"/>
            <a:chOff x="269488" y="1733436"/>
            <a:chExt cx="1810003" cy="2594250"/>
          </a:xfrm>
        </p:grpSpPr>
        <p:sp>
          <p:nvSpPr>
            <p:cNvPr id="328" name="Google Shape;328;p18"/>
            <p:cNvSpPr txBox="1"/>
            <p:nvPr/>
          </p:nvSpPr>
          <p:spPr>
            <a:xfrm>
              <a:off x="398524" y="4019909"/>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1- Placer</a:t>
              </a:r>
              <a:endParaRPr sz="1400" b="0" i="0" u="none" strike="noStrike" cap="none">
                <a:solidFill>
                  <a:srgbClr val="000000"/>
                </a:solidFill>
                <a:latin typeface="Arial"/>
                <a:ea typeface="Arial"/>
                <a:cs typeface="Arial"/>
                <a:sym typeface="Arial"/>
              </a:endParaRPr>
            </a:p>
          </p:txBody>
        </p:sp>
        <p:pic>
          <p:nvPicPr>
            <p:cNvPr id="329" name="Google Shape;329;p18"/>
            <p:cNvPicPr preferRelativeResize="0"/>
            <p:nvPr/>
          </p:nvPicPr>
          <p:blipFill rotWithShape="1">
            <a:blip r:embed="rId3">
              <a:alphaModFix/>
            </a:blip>
            <a:srcRect/>
            <a:stretch/>
          </p:blipFill>
          <p:spPr>
            <a:xfrm>
              <a:off x="269488" y="1733436"/>
              <a:ext cx="1810003" cy="2286319"/>
            </a:xfrm>
            <a:prstGeom prst="rect">
              <a:avLst/>
            </a:prstGeom>
            <a:noFill/>
            <a:ln>
              <a:noFill/>
            </a:ln>
          </p:spPr>
        </p:pic>
      </p:grpSp>
      <p:grpSp>
        <p:nvGrpSpPr>
          <p:cNvPr id="330" name="Google Shape;330;p18"/>
          <p:cNvGrpSpPr/>
          <p:nvPr/>
        </p:nvGrpSpPr>
        <p:grpSpPr>
          <a:xfrm>
            <a:off x="2390033" y="1790594"/>
            <a:ext cx="1800476" cy="2536939"/>
            <a:chOff x="2390033" y="1790594"/>
            <a:chExt cx="1800476" cy="2536939"/>
          </a:xfrm>
        </p:grpSpPr>
        <p:sp>
          <p:nvSpPr>
            <p:cNvPr id="331" name="Google Shape;331;p18"/>
            <p:cNvSpPr txBox="1"/>
            <p:nvPr/>
          </p:nvSpPr>
          <p:spPr>
            <a:xfrm>
              <a:off x="2559111" y="4019756"/>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2 - Relâcher</a:t>
              </a:r>
              <a:endParaRPr sz="1400" b="0" i="0" u="none" strike="noStrike" cap="none">
                <a:solidFill>
                  <a:srgbClr val="000000"/>
                </a:solidFill>
                <a:latin typeface="Arial"/>
                <a:ea typeface="Arial"/>
                <a:cs typeface="Arial"/>
                <a:sym typeface="Arial"/>
              </a:endParaRPr>
            </a:p>
          </p:txBody>
        </p:sp>
        <p:pic>
          <p:nvPicPr>
            <p:cNvPr id="332" name="Google Shape;332;p18"/>
            <p:cNvPicPr preferRelativeResize="0"/>
            <p:nvPr/>
          </p:nvPicPr>
          <p:blipFill rotWithShape="1">
            <a:blip r:embed="rId4">
              <a:alphaModFix/>
            </a:blip>
            <a:srcRect/>
            <a:stretch/>
          </p:blipFill>
          <p:spPr>
            <a:xfrm>
              <a:off x="2390033" y="1790594"/>
              <a:ext cx="1800476" cy="2229161"/>
            </a:xfrm>
            <a:prstGeom prst="rect">
              <a:avLst/>
            </a:prstGeom>
            <a:noFill/>
            <a:ln>
              <a:noFill/>
            </a:ln>
          </p:spPr>
        </p:pic>
      </p:grpSp>
      <p:grpSp>
        <p:nvGrpSpPr>
          <p:cNvPr id="333" name="Google Shape;333;p18"/>
          <p:cNvGrpSpPr/>
          <p:nvPr/>
        </p:nvGrpSpPr>
        <p:grpSpPr>
          <a:xfrm>
            <a:off x="4999739" y="1809647"/>
            <a:ext cx="1428949" cy="2517886"/>
            <a:chOff x="4999739" y="1809647"/>
            <a:chExt cx="1428949" cy="2517886"/>
          </a:xfrm>
        </p:grpSpPr>
        <p:sp>
          <p:nvSpPr>
            <p:cNvPr id="334" name="Google Shape;334;p18"/>
            <p:cNvSpPr txBox="1"/>
            <p:nvPr/>
          </p:nvSpPr>
          <p:spPr>
            <a:xfrm>
              <a:off x="5079793" y="4019756"/>
              <a:ext cx="126637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3 - Taper</a:t>
              </a:r>
              <a:endParaRPr sz="1400" b="0" i="0" u="none" strike="noStrike" cap="none">
                <a:solidFill>
                  <a:srgbClr val="000000"/>
                </a:solidFill>
                <a:latin typeface="Arial"/>
                <a:ea typeface="Arial"/>
                <a:cs typeface="Arial"/>
                <a:sym typeface="Arial"/>
              </a:endParaRPr>
            </a:p>
          </p:txBody>
        </p:sp>
        <p:pic>
          <p:nvPicPr>
            <p:cNvPr id="335" name="Google Shape;335;p18"/>
            <p:cNvPicPr preferRelativeResize="0"/>
            <p:nvPr/>
          </p:nvPicPr>
          <p:blipFill rotWithShape="1">
            <a:blip r:embed="rId5">
              <a:alphaModFix/>
            </a:blip>
            <a:srcRect/>
            <a:stretch/>
          </p:blipFill>
          <p:spPr>
            <a:xfrm>
              <a:off x="4999739" y="1809647"/>
              <a:ext cx="1428949" cy="2210108"/>
            </a:xfrm>
            <a:prstGeom prst="rect">
              <a:avLst/>
            </a:prstGeom>
            <a:noFill/>
            <a:ln>
              <a:noFill/>
            </a:ln>
          </p:spPr>
        </p:pic>
      </p:grpSp>
      <p:grpSp>
        <p:nvGrpSpPr>
          <p:cNvPr id="336" name="Google Shape;336;p18"/>
          <p:cNvGrpSpPr/>
          <p:nvPr/>
        </p:nvGrpSpPr>
        <p:grpSpPr>
          <a:xfrm>
            <a:off x="7000429" y="1660125"/>
            <a:ext cx="1806220" cy="2615028"/>
            <a:chOff x="7000429" y="2047805"/>
            <a:chExt cx="1590897" cy="2234960"/>
          </a:xfrm>
        </p:grpSpPr>
        <p:sp>
          <p:nvSpPr>
            <p:cNvPr id="337" name="Google Shape;337;p18"/>
            <p:cNvSpPr txBox="1"/>
            <p:nvPr/>
          </p:nvSpPr>
          <p:spPr>
            <a:xfrm>
              <a:off x="7305407" y="4019755"/>
              <a:ext cx="1266374" cy="2630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4 - Ramasser</a:t>
              </a:r>
              <a:endParaRPr sz="1400" b="0" i="0" u="none" strike="noStrike" cap="none">
                <a:solidFill>
                  <a:srgbClr val="000000"/>
                </a:solidFill>
                <a:latin typeface="Arial"/>
                <a:ea typeface="Arial"/>
                <a:cs typeface="Arial"/>
                <a:sym typeface="Arial"/>
              </a:endParaRPr>
            </a:p>
          </p:txBody>
        </p:sp>
        <p:pic>
          <p:nvPicPr>
            <p:cNvPr id="338" name="Google Shape;338;p18"/>
            <p:cNvPicPr preferRelativeResize="0"/>
            <p:nvPr/>
          </p:nvPicPr>
          <p:blipFill rotWithShape="1">
            <a:blip r:embed="rId6">
              <a:alphaModFix/>
            </a:blip>
            <a:srcRect/>
            <a:stretch/>
          </p:blipFill>
          <p:spPr>
            <a:xfrm>
              <a:off x="7000429" y="2047805"/>
              <a:ext cx="1590897" cy="1971950"/>
            </a:xfrm>
            <a:prstGeom prst="rect">
              <a:avLst/>
            </a:prstGeom>
            <a:noFill/>
            <a:ln>
              <a:noFill/>
            </a:ln>
          </p:spPr>
        </p:pic>
      </p:grpSp>
      <p:sp>
        <p:nvSpPr>
          <p:cNvPr id="339" name="Google Shape;339;p18"/>
          <p:cNvSpPr txBox="1"/>
          <p:nvPr/>
        </p:nvSpPr>
        <p:spPr>
          <a:xfrm>
            <a:off x="4777867" y="4611283"/>
            <a:ext cx="2476373" cy="954067"/>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Attendre le sifflet</a:t>
            </a:r>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N’importe quelle direction</a:t>
            </a:r>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Pas plus de 1m</a:t>
            </a:r>
            <a:endParaRPr/>
          </a:p>
          <a:p>
            <a:pPr marL="285750" marR="0" lvl="0" indent="-285750" algn="l" rtl="0">
              <a:lnSpc>
                <a:spcPct val="100000"/>
              </a:lnSpc>
              <a:spcBef>
                <a:spcPts val="0"/>
              </a:spcBef>
              <a:spcAft>
                <a:spcPts val="0"/>
              </a:spcAft>
              <a:buClr>
                <a:srgbClr val="000000"/>
              </a:buClr>
              <a:buSzPts val="1400"/>
              <a:buFont typeface="Arial"/>
              <a:buChar char="•"/>
            </a:pPr>
            <a:r>
              <a:rPr lang="en-GB" sz="1400" b="0" i="0" u="none" strike="noStrike" cap="none">
                <a:solidFill>
                  <a:srgbClr val="000000"/>
                </a:solidFill>
                <a:latin typeface="Arial"/>
                <a:ea typeface="Arial"/>
                <a:cs typeface="Arial"/>
                <a:sym typeface="Arial"/>
              </a:rPr>
              <a:t>La défense peut monter</a:t>
            </a:r>
            <a:endParaRPr/>
          </a:p>
        </p:txBody>
      </p:sp>
      <p:pic>
        <p:nvPicPr>
          <p:cNvPr id="340" name="Google Shape;340;p18">
            <a:hlinkClick r:id="rId7"/>
          </p:cNvPr>
          <p:cNvPicPr preferRelativeResize="0"/>
          <p:nvPr/>
        </p:nvPicPr>
        <p:blipFill rotWithShape="1">
          <a:blip r:embed="rId8">
            <a:alphaModFix/>
          </a:blip>
          <a:srcRect l="31249" t="16782" r="31380" b="18792"/>
          <a:stretch/>
        </p:blipFill>
        <p:spPr>
          <a:xfrm>
            <a:off x="189415" y="4806862"/>
            <a:ext cx="580461" cy="562900"/>
          </a:xfrm>
          <a:prstGeom prst="rect">
            <a:avLst/>
          </a:prstGeom>
          <a:noFill/>
          <a:ln>
            <a:noFill/>
          </a:ln>
        </p:spPr>
      </p:pic>
      <p:pic>
        <p:nvPicPr>
          <p:cNvPr id="341" name="Google Shape;341;p18">
            <a:hlinkClick r:id="rId9"/>
          </p:cNvPr>
          <p:cNvPicPr preferRelativeResize="0"/>
          <p:nvPr/>
        </p:nvPicPr>
        <p:blipFill rotWithShape="1">
          <a:blip r:embed="rId8">
            <a:alphaModFix/>
          </a:blip>
          <a:srcRect l="31249" t="16782" r="31380" b="18792"/>
          <a:stretch/>
        </p:blipFill>
        <p:spPr>
          <a:xfrm>
            <a:off x="1809565" y="4806874"/>
            <a:ext cx="580461" cy="562900"/>
          </a:xfrm>
          <a:prstGeom prst="rect">
            <a:avLst/>
          </a:prstGeom>
          <a:noFill/>
          <a:ln>
            <a:noFill/>
          </a:ln>
        </p:spPr>
      </p:pic>
      <p:pic>
        <p:nvPicPr>
          <p:cNvPr id="342" name="Google Shape;342;p18">
            <a:hlinkClick r:id="rId10"/>
          </p:cNvPr>
          <p:cNvPicPr preferRelativeResize="0"/>
          <p:nvPr/>
        </p:nvPicPr>
        <p:blipFill rotWithShape="1">
          <a:blip r:embed="rId8">
            <a:alphaModFix/>
          </a:blip>
          <a:srcRect l="31249" t="16782" r="31380" b="18792"/>
          <a:stretch/>
        </p:blipFill>
        <p:spPr>
          <a:xfrm>
            <a:off x="999490" y="4806849"/>
            <a:ext cx="580461" cy="5629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4</a:t>
            </a:r>
            <a:br>
              <a:rPr lang="en-GB" sz="3600" b="1" i="0" u="none" strike="noStrike" cap="none">
                <a:solidFill>
                  <a:schemeClr val="dk1"/>
                </a:solidFill>
                <a:latin typeface="Arial"/>
                <a:ea typeface="Arial"/>
                <a:cs typeface="Arial"/>
                <a:sym typeface="Arial"/>
              </a:rPr>
            </a:br>
            <a:br>
              <a:rPr lang="en-GB" sz="3600">
                <a:latin typeface="Calibri"/>
                <a:ea typeface="Calibri"/>
                <a:cs typeface="Calibri"/>
                <a:sym typeface="Calibri"/>
              </a:rPr>
            </a:br>
            <a:r>
              <a:rPr lang="en-GB" sz="3600">
                <a:latin typeface="Calibri"/>
                <a:ea typeface="Calibri"/>
                <a:cs typeface="Calibri"/>
                <a:sym typeface="Calibri"/>
              </a:rPr>
              <a:t>LE TOUCHER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Le Toucher</a:t>
            </a:r>
            <a:endParaRPr/>
          </a:p>
        </p:txBody>
      </p:sp>
      <p:sp>
        <p:nvSpPr>
          <p:cNvPr id="354" name="Google Shape;354;p20"/>
          <p:cNvSpPr/>
          <p:nvPr/>
        </p:nvSpPr>
        <p:spPr>
          <a:xfrm>
            <a:off x="2051720" y="1399848"/>
            <a:ext cx="6120680" cy="936104"/>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2800" b="0" i="0" u="none" strike="noStrike" cap="none">
                <a:solidFill>
                  <a:schemeClr val="lt1"/>
                </a:solidFill>
                <a:latin typeface="Arial"/>
                <a:ea typeface="Arial"/>
                <a:cs typeface="Arial"/>
                <a:sym typeface="Arial"/>
              </a:rPr>
              <a:t>Qui peut effectuer le toucher ?</a:t>
            </a:r>
            <a:endParaRPr/>
          </a:p>
        </p:txBody>
      </p:sp>
      <p:sp>
        <p:nvSpPr>
          <p:cNvPr id="355" name="Google Shape;355;p20"/>
          <p:cNvSpPr/>
          <p:nvPr/>
        </p:nvSpPr>
        <p:spPr>
          <a:xfrm>
            <a:off x="2051720" y="3140968"/>
            <a:ext cx="6120680" cy="936104"/>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GB" sz="2800" b="0" i="0" u="none" strike="noStrike" cap="none">
                <a:solidFill>
                  <a:srgbClr val="FFFFFF"/>
                </a:solidFill>
                <a:latin typeface="Arial"/>
                <a:ea typeface="Arial"/>
                <a:cs typeface="Arial"/>
                <a:sym typeface="Arial"/>
              </a:rPr>
              <a:t>Validité du toucher ?</a:t>
            </a:r>
            <a:endParaRPr sz="1400" b="0" i="0" u="none" strike="noStrike" cap="none">
              <a:solidFill>
                <a:srgbClr val="FFFFFF"/>
              </a:solidFill>
              <a:latin typeface="Arial"/>
              <a:ea typeface="Arial"/>
              <a:cs typeface="Arial"/>
              <a:sym typeface="Arial"/>
            </a:endParaRPr>
          </a:p>
        </p:txBody>
      </p:sp>
      <p:sp>
        <p:nvSpPr>
          <p:cNvPr id="356" name="Google Shape;356;p20"/>
          <p:cNvSpPr txBox="1"/>
          <p:nvPr/>
        </p:nvSpPr>
        <p:spPr>
          <a:xfrm>
            <a:off x="2195736" y="2564904"/>
            <a:ext cx="583264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2400" b="0" i="0" u="none" strike="noStrike" cap="none">
                <a:solidFill>
                  <a:srgbClr val="17365D"/>
                </a:solidFill>
                <a:latin typeface="Arial"/>
                <a:ea typeface="Arial"/>
                <a:cs typeface="Arial"/>
                <a:sym typeface="Arial"/>
              </a:rPr>
              <a:t>Les deux : attaquant et défenseur</a:t>
            </a:r>
            <a:endParaRPr sz="2400" b="0" i="0" u="none" strike="noStrike" cap="none">
              <a:solidFill>
                <a:srgbClr val="000000"/>
              </a:solidFill>
              <a:latin typeface="Arial"/>
              <a:ea typeface="Arial"/>
              <a:cs typeface="Arial"/>
              <a:sym typeface="Arial"/>
            </a:endParaRPr>
          </a:p>
        </p:txBody>
      </p:sp>
      <p:pic>
        <p:nvPicPr>
          <p:cNvPr id="357" name="Google Shape;357;p20" descr="Image result for touch"/>
          <p:cNvPicPr preferRelativeResize="0"/>
          <p:nvPr/>
        </p:nvPicPr>
        <p:blipFill rotWithShape="1">
          <a:blip r:embed="rId3">
            <a:alphaModFix/>
          </a:blip>
          <a:srcRect/>
          <a:stretch/>
        </p:blipFill>
        <p:spPr>
          <a:xfrm>
            <a:off x="2051724" y="4251000"/>
            <a:ext cx="1978575" cy="1847850"/>
          </a:xfrm>
          <a:prstGeom prst="rect">
            <a:avLst/>
          </a:prstGeom>
          <a:noFill/>
          <a:ln>
            <a:noFill/>
          </a:ln>
        </p:spPr>
      </p:pic>
      <p:pic>
        <p:nvPicPr>
          <p:cNvPr id="358" name="Google Shape;358;p20"/>
          <p:cNvPicPr preferRelativeResize="0"/>
          <p:nvPr/>
        </p:nvPicPr>
        <p:blipFill rotWithShape="1">
          <a:blip r:embed="rId4">
            <a:alphaModFix/>
          </a:blip>
          <a:srcRect/>
          <a:stretch/>
        </p:blipFill>
        <p:spPr>
          <a:xfrm>
            <a:off x="6372200" y="4289141"/>
            <a:ext cx="986315" cy="1588131"/>
          </a:xfrm>
          <a:prstGeom prst="rect">
            <a:avLst/>
          </a:prstGeom>
          <a:noFill/>
          <a:ln>
            <a:noFill/>
          </a:ln>
        </p:spPr>
      </p:pic>
      <p:pic>
        <p:nvPicPr>
          <p:cNvPr id="359" name="Google Shape;359;p20" descr="http://www-static2.spulsecdn.net/pics/00/01/11/48/1114878_1_O.jpg"/>
          <p:cNvPicPr preferRelativeResize="0"/>
          <p:nvPr/>
        </p:nvPicPr>
        <p:blipFill rotWithShape="1">
          <a:blip r:embed="rId5">
            <a:alphaModFix/>
          </a:blip>
          <a:srcRect/>
          <a:stretch/>
        </p:blipFill>
        <p:spPr>
          <a:xfrm>
            <a:off x="7433894" y="3898718"/>
            <a:ext cx="1386578" cy="1906546"/>
          </a:xfrm>
          <a:prstGeom prst="rect">
            <a:avLst/>
          </a:prstGeom>
          <a:noFill/>
          <a:ln>
            <a:noFill/>
          </a:ln>
        </p:spPr>
      </p:pic>
      <p:pic>
        <p:nvPicPr>
          <p:cNvPr id="360" name="Google Shape;360;p20"/>
          <p:cNvPicPr preferRelativeResize="0"/>
          <p:nvPr/>
        </p:nvPicPr>
        <p:blipFill rotWithShape="1">
          <a:blip r:embed="rId6">
            <a:alphaModFix/>
          </a:blip>
          <a:srcRect/>
          <a:stretch/>
        </p:blipFill>
        <p:spPr>
          <a:xfrm>
            <a:off x="4427023" y="4442278"/>
            <a:ext cx="1548450" cy="1281875"/>
          </a:xfrm>
          <a:prstGeom prst="rect">
            <a:avLst/>
          </a:prstGeom>
          <a:noFill/>
          <a:ln>
            <a:noFill/>
          </a:ln>
        </p:spPr>
      </p:pic>
      <p:pic>
        <p:nvPicPr>
          <p:cNvPr id="361" name="Google Shape;361;p20"/>
          <p:cNvPicPr preferRelativeResize="0"/>
          <p:nvPr/>
        </p:nvPicPr>
        <p:blipFill rotWithShape="1">
          <a:blip r:embed="rId7">
            <a:alphaModFix/>
          </a:blip>
          <a:srcRect/>
          <a:stretch/>
        </p:blipFill>
        <p:spPr>
          <a:xfrm>
            <a:off x="403300" y="1399850"/>
            <a:ext cx="1039386" cy="2677224"/>
          </a:xfrm>
          <a:prstGeom prst="rect">
            <a:avLst/>
          </a:prstGeom>
          <a:noFill/>
          <a:ln>
            <a:noFill/>
          </a:ln>
        </p:spPr>
      </p:pic>
      <p:sp>
        <p:nvSpPr>
          <p:cNvPr id="362" name="Google Shape;362;p20"/>
          <p:cNvSpPr/>
          <p:nvPr/>
        </p:nvSpPr>
        <p:spPr>
          <a:xfrm>
            <a:off x="156825" y="1317250"/>
            <a:ext cx="1609800" cy="2958600"/>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63" name="Google Shape;363;p20">
            <a:hlinkClick r:id="rId8"/>
          </p:cNvPr>
          <p:cNvPicPr preferRelativeResize="0"/>
          <p:nvPr/>
        </p:nvPicPr>
        <p:blipFill rotWithShape="1">
          <a:blip r:embed="rId9">
            <a:alphaModFix/>
          </a:blip>
          <a:srcRect l="31249" t="16782" r="31380" b="18792"/>
          <a:stretch/>
        </p:blipFill>
        <p:spPr>
          <a:xfrm>
            <a:off x="365846" y="5135765"/>
            <a:ext cx="1114291" cy="1080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2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Le TOUCH</a:t>
            </a:r>
            <a:endParaRPr/>
          </a:p>
        </p:txBody>
      </p:sp>
      <p:sp>
        <p:nvSpPr>
          <p:cNvPr id="370" name="Google Shape;370;p21"/>
          <p:cNvSpPr txBox="1">
            <a:spLocks noGrp="1"/>
          </p:cNvSpPr>
          <p:nvPr>
            <p:ph type="body" idx="1"/>
          </p:nvPr>
        </p:nvSpPr>
        <p:spPr>
          <a:xfrm>
            <a:off x="3249373" y="4734748"/>
            <a:ext cx="5571099" cy="10801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40"/>
              <a:buNone/>
            </a:pPr>
            <a:r>
              <a:rPr lang="en-GB" sz="2400"/>
              <a:t>Si le nombre de touchers atteint 6, un changement de possession a lieu</a:t>
            </a:r>
            <a:endParaRPr/>
          </a:p>
        </p:txBody>
      </p:sp>
      <p:sp>
        <p:nvSpPr>
          <p:cNvPr id="371" name="Google Shape;371;p21"/>
          <p:cNvSpPr/>
          <p:nvPr/>
        </p:nvSpPr>
        <p:spPr>
          <a:xfrm>
            <a:off x="899600" y="1628800"/>
            <a:ext cx="3422400" cy="27246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2200" b="0" i="0" u="none" strike="noStrike" cap="none">
                <a:solidFill>
                  <a:schemeClr val="lt1"/>
                </a:solidFill>
                <a:latin typeface="Arial"/>
                <a:ea typeface="Arial"/>
                <a:cs typeface="Arial"/>
                <a:sym typeface="Arial"/>
              </a:rPr>
              <a:t>Après  un toucher (touch), l’attaquant doit faire un rollball sur la </a:t>
            </a:r>
            <a:r>
              <a:rPr lang="en-GB" sz="2200" b="1" i="0" u="none" strike="noStrike" cap="none">
                <a:solidFill>
                  <a:schemeClr val="lt1"/>
                </a:solidFill>
                <a:latin typeface="Arial"/>
                <a:ea typeface="Arial"/>
                <a:cs typeface="Arial"/>
                <a:sym typeface="Arial"/>
              </a:rPr>
              <a:t>marque</a:t>
            </a:r>
            <a:r>
              <a:rPr lang="en-GB" sz="2200" b="0" i="0" u="none" strike="noStrike" cap="none">
                <a:solidFill>
                  <a:schemeClr val="lt1"/>
                </a:solidFill>
                <a:latin typeface="Arial"/>
                <a:ea typeface="Arial"/>
                <a:cs typeface="Arial"/>
                <a:sym typeface="Arial"/>
              </a:rPr>
              <a:t>.</a:t>
            </a:r>
            <a:endParaRPr/>
          </a:p>
          <a:p>
            <a:pPr marL="0" marR="0" lvl="0" indent="0" algn="ctr"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GB" sz="2200" b="0" i="0" u="none" strike="noStrike" cap="none">
                <a:solidFill>
                  <a:schemeClr val="lt1"/>
                </a:solidFill>
                <a:latin typeface="Arial"/>
                <a:ea typeface="Arial"/>
                <a:cs typeface="Arial"/>
                <a:sym typeface="Arial"/>
              </a:rPr>
              <a:t>La</a:t>
            </a:r>
            <a:r>
              <a:rPr lang="en-GB" sz="2200" b="1" i="0" u="none" strike="noStrike" cap="none">
                <a:solidFill>
                  <a:schemeClr val="lt1"/>
                </a:solidFill>
                <a:latin typeface="Arial"/>
                <a:ea typeface="Arial"/>
                <a:cs typeface="Arial"/>
                <a:sym typeface="Arial"/>
              </a:rPr>
              <a:t> marque</a:t>
            </a:r>
            <a:r>
              <a:rPr lang="en-GB" sz="2200" b="0" i="0" u="none" strike="noStrike" cap="none">
                <a:solidFill>
                  <a:schemeClr val="lt1"/>
                </a:solidFill>
                <a:latin typeface="Arial"/>
                <a:ea typeface="Arial"/>
                <a:cs typeface="Arial"/>
                <a:sym typeface="Arial"/>
              </a:rPr>
              <a:t> est l’endroit où le toucher a eu lieu.</a:t>
            </a:r>
            <a:endParaRPr sz="2400" b="0" i="0" u="none" strike="noStrike" cap="none">
              <a:solidFill>
                <a:srgbClr val="000000"/>
              </a:solidFill>
              <a:latin typeface="Arial"/>
              <a:ea typeface="Arial"/>
              <a:cs typeface="Arial"/>
              <a:sym typeface="Arial"/>
            </a:endParaRPr>
          </a:p>
        </p:txBody>
      </p:sp>
      <p:pic>
        <p:nvPicPr>
          <p:cNvPr id="372" name="Google Shape;372;p21"/>
          <p:cNvPicPr preferRelativeResize="0"/>
          <p:nvPr/>
        </p:nvPicPr>
        <p:blipFill rotWithShape="1">
          <a:blip r:embed="rId3">
            <a:alphaModFix/>
          </a:blip>
          <a:srcRect/>
          <a:stretch/>
        </p:blipFill>
        <p:spPr>
          <a:xfrm>
            <a:off x="152400" y="4733523"/>
            <a:ext cx="2876950" cy="1947475"/>
          </a:xfrm>
          <a:prstGeom prst="rect">
            <a:avLst/>
          </a:prstGeom>
          <a:noFill/>
          <a:ln>
            <a:noFill/>
          </a:ln>
        </p:spPr>
      </p:pic>
      <p:pic>
        <p:nvPicPr>
          <p:cNvPr id="373" name="Google Shape;373;p21"/>
          <p:cNvPicPr preferRelativeResize="0"/>
          <p:nvPr/>
        </p:nvPicPr>
        <p:blipFill rotWithShape="1">
          <a:blip r:embed="rId4">
            <a:alphaModFix/>
          </a:blip>
          <a:srcRect/>
          <a:stretch/>
        </p:blipFill>
        <p:spPr>
          <a:xfrm>
            <a:off x="5012750" y="1628800"/>
            <a:ext cx="2803501" cy="2724649"/>
          </a:xfrm>
          <a:prstGeom prst="rect">
            <a:avLst/>
          </a:prstGeom>
          <a:noFill/>
          <a:ln>
            <a:noFill/>
          </a:ln>
        </p:spPr>
      </p:pic>
      <p:sp>
        <p:nvSpPr>
          <p:cNvPr id="374" name="Google Shape;374;p21"/>
          <p:cNvSpPr/>
          <p:nvPr/>
        </p:nvSpPr>
        <p:spPr>
          <a:xfrm>
            <a:off x="5012750" y="1412775"/>
            <a:ext cx="2803500" cy="2958600"/>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bfa25765ab_0_12"/>
          <p:cNvSpPr txBox="1">
            <a:spLocks noGrp="1"/>
          </p:cNvSpPr>
          <p:nvPr>
            <p:ph type="title"/>
          </p:nvPr>
        </p:nvSpPr>
        <p:spPr>
          <a:xfrm>
            <a:off x="917746" y="274638"/>
            <a:ext cx="6534600" cy="10953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GB"/>
              <a:t>Bon ou mauvais?</a:t>
            </a:r>
            <a:endParaRPr/>
          </a:p>
        </p:txBody>
      </p:sp>
      <p:sp>
        <p:nvSpPr>
          <p:cNvPr id="381" name="Google Shape;381;gbfa25765ab_0_12"/>
          <p:cNvSpPr txBox="1">
            <a:spLocks noGrp="1"/>
          </p:cNvSpPr>
          <p:nvPr>
            <p:ph type="body" idx="1"/>
          </p:nvPr>
        </p:nvSpPr>
        <p:spPr>
          <a:xfrm>
            <a:off x="457200" y="1600200"/>
            <a:ext cx="8229600" cy="4526100"/>
          </a:xfrm>
          <a:prstGeom prst="rect">
            <a:avLst/>
          </a:prstGeom>
        </p:spPr>
        <p:txBody>
          <a:bodyPr spcFirstLastPara="1" wrap="square" lIns="91425" tIns="45700" rIns="91425" bIns="45700" anchor="t" anchorCtr="0">
            <a:noAutofit/>
          </a:bodyPr>
          <a:lstStyle/>
          <a:p>
            <a:pPr marL="0" lvl="0" indent="0" algn="l" rtl="0">
              <a:spcBef>
                <a:spcPts val="640"/>
              </a:spcBef>
              <a:spcAft>
                <a:spcPts val="0"/>
              </a:spcAft>
              <a:buNone/>
            </a:pPr>
            <a:endParaRPr/>
          </a:p>
        </p:txBody>
      </p:sp>
      <p:pic>
        <p:nvPicPr>
          <p:cNvPr id="382" name="Google Shape;382;gbfa25765ab_0_12">
            <a:hlinkClick r:id="rId3"/>
          </p:cNvPr>
          <p:cNvPicPr preferRelativeResize="0"/>
          <p:nvPr/>
        </p:nvPicPr>
        <p:blipFill rotWithShape="1">
          <a:blip r:embed="rId4">
            <a:alphaModFix/>
          </a:blip>
          <a:srcRect l="31249" t="16782" r="31380" b="18792"/>
          <a:stretch/>
        </p:blipFill>
        <p:spPr>
          <a:xfrm>
            <a:off x="980751" y="2532171"/>
            <a:ext cx="1037075" cy="1005700"/>
          </a:xfrm>
          <a:prstGeom prst="rect">
            <a:avLst/>
          </a:prstGeom>
          <a:noFill/>
          <a:ln>
            <a:noFill/>
          </a:ln>
        </p:spPr>
      </p:pic>
      <p:pic>
        <p:nvPicPr>
          <p:cNvPr id="383" name="Google Shape;383;gbfa25765ab_0_12">
            <a:hlinkClick r:id="rId5"/>
          </p:cNvPr>
          <p:cNvPicPr preferRelativeResize="0"/>
          <p:nvPr/>
        </p:nvPicPr>
        <p:blipFill rotWithShape="1">
          <a:blip r:embed="rId4">
            <a:alphaModFix/>
          </a:blip>
          <a:srcRect l="31249" t="16782" r="31380" b="18792"/>
          <a:stretch/>
        </p:blipFill>
        <p:spPr>
          <a:xfrm>
            <a:off x="2573989" y="2532171"/>
            <a:ext cx="1037075" cy="1005700"/>
          </a:xfrm>
          <a:prstGeom prst="rect">
            <a:avLst/>
          </a:prstGeom>
          <a:noFill/>
          <a:ln>
            <a:noFill/>
          </a:ln>
        </p:spPr>
      </p:pic>
      <p:pic>
        <p:nvPicPr>
          <p:cNvPr id="384" name="Google Shape;384;gbfa25765ab_0_12">
            <a:hlinkClick r:id="rId6"/>
          </p:cNvPr>
          <p:cNvPicPr preferRelativeResize="0"/>
          <p:nvPr/>
        </p:nvPicPr>
        <p:blipFill rotWithShape="1">
          <a:blip r:embed="rId4">
            <a:alphaModFix/>
          </a:blip>
          <a:srcRect l="31249" t="16782" r="31380" b="18792"/>
          <a:stretch/>
        </p:blipFill>
        <p:spPr>
          <a:xfrm>
            <a:off x="4129314" y="2532171"/>
            <a:ext cx="1037075" cy="1005700"/>
          </a:xfrm>
          <a:prstGeom prst="rect">
            <a:avLst/>
          </a:prstGeom>
          <a:noFill/>
          <a:ln>
            <a:noFill/>
          </a:ln>
        </p:spPr>
      </p:pic>
      <p:pic>
        <p:nvPicPr>
          <p:cNvPr id="385" name="Google Shape;385;gbfa25765ab_0_12">
            <a:hlinkClick r:id="rId7"/>
          </p:cNvPr>
          <p:cNvPicPr preferRelativeResize="0"/>
          <p:nvPr/>
        </p:nvPicPr>
        <p:blipFill rotWithShape="1">
          <a:blip r:embed="rId4">
            <a:alphaModFix/>
          </a:blip>
          <a:srcRect l="31249" t="16782" r="31380" b="18792"/>
          <a:stretch/>
        </p:blipFill>
        <p:spPr>
          <a:xfrm>
            <a:off x="5684651" y="2532171"/>
            <a:ext cx="1037075" cy="1005700"/>
          </a:xfrm>
          <a:prstGeom prst="rect">
            <a:avLst/>
          </a:prstGeom>
          <a:noFill/>
          <a:ln>
            <a:noFill/>
          </a:ln>
        </p:spPr>
      </p:pic>
      <p:pic>
        <p:nvPicPr>
          <p:cNvPr id="386" name="Google Shape;386;gbfa25765ab_0_12">
            <a:hlinkClick r:id="rId8"/>
          </p:cNvPr>
          <p:cNvPicPr preferRelativeResize="0"/>
          <p:nvPr/>
        </p:nvPicPr>
        <p:blipFill rotWithShape="1">
          <a:blip r:embed="rId4">
            <a:alphaModFix/>
          </a:blip>
          <a:srcRect l="31249" t="16782" r="31380" b="18792"/>
          <a:stretch/>
        </p:blipFill>
        <p:spPr>
          <a:xfrm>
            <a:off x="7239976" y="2532171"/>
            <a:ext cx="1037075" cy="1005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grpSp>
        <p:nvGrpSpPr>
          <p:cNvPr id="391" name="Google Shape;391;p28"/>
          <p:cNvGrpSpPr/>
          <p:nvPr/>
        </p:nvGrpSpPr>
        <p:grpSpPr>
          <a:xfrm>
            <a:off x="179388" y="1557338"/>
            <a:ext cx="4321175" cy="1655762"/>
            <a:chOff x="113" y="981"/>
            <a:chExt cx="2722" cy="1043"/>
          </a:xfrm>
        </p:grpSpPr>
        <p:sp>
          <p:nvSpPr>
            <p:cNvPr id="392" name="Google Shape;392;p28"/>
            <p:cNvSpPr txBox="1"/>
            <p:nvPr/>
          </p:nvSpPr>
          <p:spPr>
            <a:xfrm>
              <a:off x="930" y="1071"/>
              <a:ext cx="1905"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a:solidFill>
                    <a:srgbClr val="000000"/>
                  </a:solidFill>
                  <a:latin typeface="Arial"/>
                  <a:ea typeface="Arial"/>
                  <a:cs typeface="Arial"/>
                  <a:sym typeface="Arial"/>
                </a:rPr>
                <a:t>1. Le toucher est fait soit par le défenseur soit par le joueur en possession.</a:t>
              </a:r>
              <a:endParaRPr/>
            </a:p>
          </p:txBody>
        </p:sp>
        <p:grpSp>
          <p:nvGrpSpPr>
            <p:cNvPr id="393" name="Google Shape;393;p28"/>
            <p:cNvGrpSpPr/>
            <p:nvPr/>
          </p:nvGrpSpPr>
          <p:grpSpPr>
            <a:xfrm>
              <a:off x="113" y="981"/>
              <a:ext cx="809" cy="1043"/>
              <a:chOff x="113" y="981"/>
              <a:chExt cx="809" cy="1043"/>
            </a:xfrm>
          </p:grpSpPr>
          <p:sp>
            <p:nvSpPr>
              <p:cNvPr id="394" name="Google Shape;394;p28"/>
              <p:cNvSpPr/>
              <p:nvPr/>
            </p:nvSpPr>
            <p:spPr>
              <a:xfrm>
                <a:off x="113" y="981"/>
                <a:ext cx="809" cy="10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395" name="Google Shape;395;p28"/>
              <p:cNvPicPr preferRelativeResize="0"/>
              <p:nvPr/>
            </p:nvPicPr>
            <p:blipFill rotWithShape="1">
              <a:blip r:embed="rId3">
                <a:alphaModFix/>
              </a:blip>
              <a:srcRect/>
              <a:stretch/>
            </p:blipFill>
            <p:spPr>
              <a:xfrm>
                <a:off x="113" y="981"/>
                <a:ext cx="809" cy="1042"/>
              </a:xfrm>
              <a:prstGeom prst="rect">
                <a:avLst/>
              </a:prstGeom>
              <a:noFill/>
              <a:ln>
                <a:noFill/>
              </a:ln>
            </p:spPr>
          </p:pic>
        </p:grpSp>
      </p:grpSp>
      <p:grpSp>
        <p:nvGrpSpPr>
          <p:cNvPr id="396" name="Google Shape;396;p28"/>
          <p:cNvGrpSpPr/>
          <p:nvPr/>
        </p:nvGrpSpPr>
        <p:grpSpPr>
          <a:xfrm>
            <a:off x="4572000" y="1628775"/>
            <a:ext cx="4572000" cy="1584325"/>
            <a:chOff x="2880" y="1026"/>
            <a:chExt cx="2880" cy="998"/>
          </a:xfrm>
        </p:grpSpPr>
        <p:sp>
          <p:nvSpPr>
            <p:cNvPr id="397" name="Google Shape;397;p28"/>
            <p:cNvSpPr txBox="1"/>
            <p:nvPr/>
          </p:nvSpPr>
          <p:spPr>
            <a:xfrm>
              <a:off x="3628" y="1389"/>
              <a:ext cx="2132" cy="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a:solidFill>
                    <a:srgbClr val="000000"/>
                  </a:solidFill>
                  <a:latin typeface="Arial"/>
                  <a:ea typeface="Arial"/>
                  <a:cs typeface="Arial"/>
                  <a:sym typeface="Arial"/>
                </a:rPr>
                <a:t>2. Retourner sur la marque</a:t>
              </a:r>
              <a:endParaRPr/>
            </a:p>
          </p:txBody>
        </p:sp>
        <p:grpSp>
          <p:nvGrpSpPr>
            <p:cNvPr id="398" name="Google Shape;398;p28"/>
            <p:cNvGrpSpPr/>
            <p:nvPr/>
          </p:nvGrpSpPr>
          <p:grpSpPr>
            <a:xfrm>
              <a:off x="2880" y="1026"/>
              <a:ext cx="726" cy="998"/>
              <a:chOff x="2880" y="1026"/>
              <a:chExt cx="726" cy="998"/>
            </a:xfrm>
          </p:grpSpPr>
          <p:sp>
            <p:nvSpPr>
              <p:cNvPr id="399" name="Google Shape;399;p28"/>
              <p:cNvSpPr/>
              <p:nvPr/>
            </p:nvSpPr>
            <p:spPr>
              <a:xfrm>
                <a:off x="2880" y="1026"/>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400" name="Google Shape;400;p28"/>
              <p:cNvPicPr preferRelativeResize="0"/>
              <p:nvPr/>
            </p:nvPicPr>
            <p:blipFill rotWithShape="1">
              <a:blip r:embed="rId4">
                <a:alphaModFix/>
              </a:blip>
              <a:srcRect/>
              <a:stretch/>
            </p:blipFill>
            <p:spPr>
              <a:xfrm>
                <a:off x="2880" y="1026"/>
                <a:ext cx="726" cy="998"/>
              </a:xfrm>
              <a:prstGeom prst="rect">
                <a:avLst/>
              </a:prstGeom>
              <a:noFill/>
              <a:ln>
                <a:noFill/>
              </a:ln>
            </p:spPr>
          </p:pic>
        </p:grpSp>
      </p:grpSp>
      <p:grpSp>
        <p:nvGrpSpPr>
          <p:cNvPr id="401" name="Google Shape;401;p28"/>
          <p:cNvGrpSpPr/>
          <p:nvPr/>
        </p:nvGrpSpPr>
        <p:grpSpPr>
          <a:xfrm>
            <a:off x="179388" y="3563938"/>
            <a:ext cx="4248150" cy="1593850"/>
            <a:chOff x="113" y="2245"/>
            <a:chExt cx="2676" cy="1004"/>
          </a:xfrm>
        </p:grpSpPr>
        <p:sp>
          <p:nvSpPr>
            <p:cNvPr id="402" name="Google Shape;402;p28"/>
            <p:cNvSpPr txBox="1"/>
            <p:nvPr/>
          </p:nvSpPr>
          <p:spPr>
            <a:xfrm>
              <a:off x="1020" y="2245"/>
              <a:ext cx="1769"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a:solidFill>
                    <a:srgbClr val="000000"/>
                  </a:solidFill>
                  <a:latin typeface="Arial"/>
                  <a:ea typeface="Arial"/>
                  <a:cs typeface="Arial"/>
                  <a:sym typeface="Arial"/>
                </a:rPr>
                <a:t>3. Effectuer le rollball sans délai.  Faire l’effort d’être parallèle aux lignes de touches.</a:t>
              </a:r>
              <a:endParaRPr/>
            </a:p>
          </p:txBody>
        </p:sp>
        <p:grpSp>
          <p:nvGrpSpPr>
            <p:cNvPr id="403" name="Google Shape;403;p28"/>
            <p:cNvGrpSpPr/>
            <p:nvPr/>
          </p:nvGrpSpPr>
          <p:grpSpPr>
            <a:xfrm>
              <a:off x="113" y="2251"/>
              <a:ext cx="816" cy="998"/>
              <a:chOff x="113" y="2251"/>
              <a:chExt cx="816" cy="998"/>
            </a:xfrm>
          </p:grpSpPr>
          <p:sp>
            <p:nvSpPr>
              <p:cNvPr id="404" name="Google Shape;404;p28"/>
              <p:cNvSpPr/>
              <p:nvPr/>
            </p:nvSpPr>
            <p:spPr>
              <a:xfrm>
                <a:off x="113" y="2251"/>
                <a:ext cx="81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405" name="Google Shape;405;p28"/>
              <p:cNvPicPr preferRelativeResize="0"/>
              <p:nvPr/>
            </p:nvPicPr>
            <p:blipFill rotWithShape="1">
              <a:blip r:embed="rId5">
                <a:alphaModFix/>
              </a:blip>
              <a:srcRect/>
              <a:stretch/>
            </p:blipFill>
            <p:spPr>
              <a:xfrm>
                <a:off x="113" y="2251"/>
                <a:ext cx="816" cy="997"/>
              </a:xfrm>
              <a:prstGeom prst="rect">
                <a:avLst/>
              </a:prstGeom>
              <a:noFill/>
              <a:ln>
                <a:noFill/>
              </a:ln>
            </p:spPr>
          </p:pic>
        </p:grpSp>
      </p:grpSp>
      <p:grpSp>
        <p:nvGrpSpPr>
          <p:cNvPr id="406" name="Google Shape;406;p28"/>
          <p:cNvGrpSpPr/>
          <p:nvPr/>
        </p:nvGrpSpPr>
        <p:grpSpPr>
          <a:xfrm>
            <a:off x="4572000" y="3573463"/>
            <a:ext cx="4572000" cy="1585912"/>
            <a:chOff x="2880" y="2251"/>
            <a:chExt cx="2880" cy="999"/>
          </a:xfrm>
        </p:grpSpPr>
        <p:sp>
          <p:nvSpPr>
            <p:cNvPr id="407" name="Google Shape;407;p28"/>
            <p:cNvSpPr txBox="1"/>
            <p:nvPr/>
          </p:nvSpPr>
          <p:spPr>
            <a:xfrm>
              <a:off x="3628" y="2341"/>
              <a:ext cx="2132" cy="8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a:solidFill>
                    <a:srgbClr val="000000"/>
                  </a:solidFill>
                  <a:latin typeface="Arial"/>
                  <a:ea typeface="Arial"/>
                  <a:cs typeface="Arial"/>
                  <a:sym typeface="Arial"/>
                </a:rPr>
                <a:t>4. Faire rouler le ballon sur moins de 1m.  Ce joueur ne peut pas ramasser le ballon.</a:t>
              </a:r>
              <a:endParaRPr/>
            </a:p>
          </p:txBody>
        </p:sp>
        <p:grpSp>
          <p:nvGrpSpPr>
            <p:cNvPr id="408" name="Google Shape;408;p28"/>
            <p:cNvGrpSpPr/>
            <p:nvPr/>
          </p:nvGrpSpPr>
          <p:grpSpPr>
            <a:xfrm>
              <a:off x="2880" y="2251"/>
              <a:ext cx="726" cy="999"/>
              <a:chOff x="2880" y="2251"/>
              <a:chExt cx="726" cy="999"/>
            </a:xfrm>
          </p:grpSpPr>
          <p:sp>
            <p:nvSpPr>
              <p:cNvPr id="409" name="Google Shape;409;p28"/>
              <p:cNvSpPr/>
              <p:nvPr/>
            </p:nvSpPr>
            <p:spPr>
              <a:xfrm>
                <a:off x="2880" y="2251"/>
                <a:ext cx="726" cy="9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410" name="Google Shape;410;p28"/>
              <p:cNvPicPr preferRelativeResize="0"/>
              <p:nvPr/>
            </p:nvPicPr>
            <p:blipFill rotWithShape="1">
              <a:blip r:embed="rId6">
                <a:alphaModFix/>
              </a:blip>
              <a:srcRect/>
              <a:stretch/>
            </p:blipFill>
            <p:spPr>
              <a:xfrm>
                <a:off x="2880" y="2251"/>
                <a:ext cx="726" cy="999"/>
              </a:xfrm>
              <a:prstGeom prst="rect">
                <a:avLst/>
              </a:prstGeom>
              <a:noFill/>
              <a:ln>
                <a:noFill/>
              </a:ln>
            </p:spPr>
          </p:pic>
        </p:grpSp>
      </p:grpSp>
      <p:grpSp>
        <p:nvGrpSpPr>
          <p:cNvPr id="411" name="Google Shape;411;p28"/>
          <p:cNvGrpSpPr/>
          <p:nvPr/>
        </p:nvGrpSpPr>
        <p:grpSpPr>
          <a:xfrm>
            <a:off x="768634" y="5161990"/>
            <a:ext cx="6823075" cy="1470025"/>
            <a:chOff x="1111" y="3294"/>
            <a:chExt cx="4298" cy="926"/>
          </a:xfrm>
        </p:grpSpPr>
        <p:sp>
          <p:nvSpPr>
            <p:cNvPr id="412" name="Google Shape;412;p28"/>
            <p:cNvSpPr txBox="1"/>
            <p:nvPr/>
          </p:nvSpPr>
          <p:spPr>
            <a:xfrm>
              <a:off x="2109" y="3459"/>
              <a:ext cx="3300" cy="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a:solidFill>
                    <a:srgbClr val="000000"/>
                  </a:solidFill>
                  <a:latin typeface="Arial"/>
                  <a:ea typeface="Arial"/>
                  <a:cs typeface="Arial"/>
                  <a:sym typeface="Arial"/>
                </a:rPr>
                <a:t>5. Le demi ramasse le ballon. Le demi ne peut retarder le ramassage du ballon.</a:t>
              </a:r>
              <a:endParaRPr/>
            </a:p>
          </p:txBody>
        </p:sp>
        <p:grpSp>
          <p:nvGrpSpPr>
            <p:cNvPr id="413" name="Google Shape;413;p28"/>
            <p:cNvGrpSpPr/>
            <p:nvPr/>
          </p:nvGrpSpPr>
          <p:grpSpPr>
            <a:xfrm>
              <a:off x="1111" y="3294"/>
              <a:ext cx="907" cy="926"/>
              <a:chOff x="1111" y="3294"/>
              <a:chExt cx="907" cy="926"/>
            </a:xfrm>
          </p:grpSpPr>
          <p:sp>
            <p:nvSpPr>
              <p:cNvPr id="414" name="Google Shape;414;p28"/>
              <p:cNvSpPr/>
              <p:nvPr/>
            </p:nvSpPr>
            <p:spPr>
              <a:xfrm>
                <a:off x="1111" y="3294"/>
                <a:ext cx="907" cy="92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415" name="Google Shape;415;p28"/>
              <p:cNvPicPr preferRelativeResize="0"/>
              <p:nvPr/>
            </p:nvPicPr>
            <p:blipFill rotWithShape="1">
              <a:blip r:embed="rId7">
                <a:alphaModFix/>
              </a:blip>
              <a:srcRect/>
              <a:stretch/>
            </p:blipFill>
            <p:spPr>
              <a:xfrm>
                <a:off x="1111" y="3294"/>
                <a:ext cx="907" cy="926"/>
              </a:xfrm>
              <a:prstGeom prst="rect">
                <a:avLst/>
              </a:prstGeom>
              <a:noFill/>
              <a:ln>
                <a:noFill/>
              </a:ln>
            </p:spPr>
          </p:pic>
        </p:grpSp>
      </p:grpSp>
      <p:sp>
        <p:nvSpPr>
          <p:cNvPr id="416" name="Google Shape;416;p28"/>
          <p:cNvSpPr txBox="1"/>
          <p:nvPr/>
        </p:nvSpPr>
        <p:spPr>
          <a:xfrm>
            <a:off x="806896" y="591270"/>
            <a:ext cx="8229600" cy="8215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3600" b="1" i="0" u="none" strike="noStrike" cap="none">
                <a:solidFill>
                  <a:schemeClr val="dk1"/>
                </a:solidFill>
                <a:latin typeface="Calibri"/>
                <a:ea typeface="Calibri"/>
                <a:cs typeface="Calibri"/>
                <a:sym typeface="Calibri"/>
              </a:rPr>
              <a:t>La Procédure de Rollball</a:t>
            </a:r>
            <a:endParaRPr sz="36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1"/>
                                        </p:tgtEl>
                                        <p:attrNameLst>
                                          <p:attrName>style.visibility</p:attrName>
                                        </p:attrNameLst>
                                      </p:cBhvr>
                                      <p:to>
                                        <p:strVal val="visible"/>
                                      </p:to>
                                    </p:set>
                                    <p:animEffect transition="in" filter="fade">
                                      <p:cBhvr>
                                        <p:cTn id="7" dur="1000"/>
                                        <p:tgtEl>
                                          <p:spTgt spid="3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6"/>
                                        </p:tgtEl>
                                        <p:attrNameLst>
                                          <p:attrName>style.visibility</p:attrName>
                                        </p:attrNameLst>
                                      </p:cBhvr>
                                      <p:to>
                                        <p:strVal val="visible"/>
                                      </p:to>
                                    </p:set>
                                    <p:animEffect transition="in" filter="fade">
                                      <p:cBhvr>
                                        <p:cTn id="12" dur="1000"/>
                                        <p:tgtEl>
                                          <p:spTgt spid="3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1"/>
                                        </p:tgtEl>
                                        <p:attrNameLst>
                                          <p:attrName>style.visibility</p:attrName>
                                        </p:attrNameLst>
                                      </p:cBhvr>
                                      <p:to>
                                        <p:strVal val="visible"/>
                                      </p:to>
                                    </p:set>
                                    <p:animEffect transition="in" filter="fade">
                                      <p:cBhvr>
                                        <p:cTn id="17" dur="1000"/>
                                        <p:tgtEl>
                                          <p:spTgt spid="40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6"/>
                                        </p:tgtEl>
                                        <p:attrNameLst>
                                          <p:attrName>style.visibility</p:attrName>
                                        </p:attrNameLst>
                                      </p:cBhvr>
                                      <p:to>
                                        <p:strVal val="visible"/>
                                      </p:to>
                                    </p:set>
                                    <p:animEffect transition="in" filter="fade">
                                      <p:cBhvr>
                                        <p:cTn id="22" dur="1000"/>
                                        <p:tgtEl>
                                          <p:spTgt spid="40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1"/>
                                        </p:tgtEl>
                                        <p:attrNameLst>
                                          <p:attrName>style.visibility</p:attrName>
                                        </p:attrNameLst>
                                      </p:cBhvr>
                                      <p:to>
                                        <p:strVal val="visible"/>
                                      </p:to>
                                    </p:set>
                                    <p:animEffect transition="in" filter="fade">
                                      <p:cBhvr>
                                        <p:cTn id="27" dur="1000"/>
                                        <p:tgtEl>
                                          <p:spTgt spid="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2"/>
          <p:cNvSpPr/>
          <p:nvPr/>
        </p:nvSpPr>
        <p:spPr>
          <a:xfrm>
            <a:off x="103300" y="1402080"/>
            <a:ext cx="4593600" cy="4043144"/>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Le </a:t>
            </a:r>
            <a:r>
              <a:rPr lang="en-GB" sz="2200" b="1" i="0" u="none" strike="noStrike" cap="none">
                <a:solidFill>
                  <a:schemeClr val="lt1"/>
                </a:solidFill>
                <a:latin typeface="Arial"/>
                <a:ea typeface="Arial"/>
                <a:cs typeface="Arial"/>
                <a:sym typeface="Arial"/>
              </a:rPr>
              <a:t>roll ball</a:t>
            </a:r>
            <a:r>
              <a:rPr lang="en-GB" sz="2200" b="0" i="0" u="none" strike="noStrike" cap="none">
                <a:solidFill>
                  <a:schemeClr val="lt1"/>
                </a:solidFill>
                <a:latin typeface="Arial"/>
                <a:ea typeface="Arial"/>
                <a:cs typeface="Arial"/>
                <a:sym typeface="Arial"/>
              </a:rPr>
              <a:t> doit être </a:t>
            </a:r>
            <a:r>
              <a:rPr lang="en-GB" sz="2200" b="1" i="0" u="none" strike="noStrike" cap="none">
                <a:solidFill>
                  <a:schemeClr val="lt1"/>
                </a:solidFill>
                <a:latin typeface="Arial"/>
                <a:ea typeface="Arial"/>
                <a:cs typeface="Arial"/>
                <a:sym typeface="Arial"/>
              </a:rPr>
              <a:t>maitrisé.</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Procédure correcte : </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a:solidFill>
                  <a:schemeClr val="lt1"/>
                </a:solidFill>
                <a:latin typeface="Arial"/>
                <a:ea typeface="Arial"/>
                <a:cs typeface="Arial"/>
                <a:sym typeface="Arial"/>
              </a:rPr>
              <a:t>Ballon placé</a:t>
            </a:r>
            <a:r>
              <a:rPr lang="en-GB" sz="2200" b="0" i="0" u="none" strike="noStrike" cap="none">
                <a:solidFill>
                  <a:schemeClr val="lt1"/>
                </a:solidFill>
                <a:latin typeface="Arial"/>
                <a:ea typeface="Arial"/>
                <a:cs typeface="Arial"/>
                <a:sym typeface="Arial"/>
              </a:rPr>
              <a:t> au sol</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a:solidFill>
                  <a:schemeClr val="lt1"/>
                </a:solidFill>
                <a:latin typeface="Arial"/>
                <a:ea typeface="Arial"/>
                <a:cs typeface="Arial"/>
                <a:sym typeface="Arial"/>
              </a:rPr>
              <a:t>Au moins</a:t>
            </a:r>
            <a:r>
              <a:rPr lang="en-GB" sz="2200" b="0" i="0" u="none" strike="noStrike" cap="none">
                <a:solidFill>
                  <a:schemeClr val="lt1"/>
                </a:solidFill>
                <a:latin typeface="Arial"/>
                <a:ea typeface="Arial"/>
                <a:cs typeface="Arial"/>
                <a:sym typeface="Arial"/>
              </a:rPr>
              <a:t> un </a:t>
            </a:r>
            <a:r>
              <a:rPr lang="en-GB" sz="2200" b="1" i="0" u="none" strike="noStrike" cap="none">
                <a:solidFill>
                  <a:schemeClr val="lt1"/>
                </a:solidFill>
                <a:latin typeface="Arial"/>
                <a:ea typeface="Arial"/>
                <a:cs typeface="Arial"/>
                <a:sym typeface="Arial"/>
              </a:rPr>
              <a:t>pied qui passe au dessus </a:t>
            </a:r>
            <a:endParaRPr/>
          </a:p>
          <a:p>
            <a:pPr marL="342900" marR="0" lvl="0" indent="-342900" algn="l" rtl="0">
              <a:lnSpc>
                <a:spcPct val="100000"/>
              </a:lnSpc>
              <a:spcBef>
                <a:spcPts val="0"/>
              </a:spcBef>
              <a:spcAft>
                <a:spcPts val="0"/>
              </a:spcAft>
              <a:buClr>
                <a:schemeClr val="lt1"/>
              </a:buClr>
              <a:buSzPts val="2200"/>
              <a:buFont typeface="Arial"/>
              <a:buChar char="-"/>
            </a:pPr>
            <a:r>
              <a:rPr lang="en-GB" sz="2200" b="1" i="0" u="none" strike="noStrike" cap="none">
                <a:solidFill>
                  <a:schemeClr val="lt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Faire tous les efforts possible pour être parallèle </a:t>
            </a:r>
            <a:r>
              <a:rPr lang="en-GB" sz="2200" b="0" i="0" u="none" strike="noStrike" cap="none">
                <a:solidFill>
                  <a:schemeClr val="lt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aux </a:t>
            </a:r>
            <a:r>
              <a:rPr lang="en-GB" sz="2200" b="1" i="0" u="none" strike="noStrike" cap="none">
                <a:solidFill>
                  <a:schemeClr val="lt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lignes de touche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**Le ballon </a:t>
            </a:r>
            <a:r>
              <a:rPr lang="en-GB" sz="2200" b="1" i="0" u="none" strike="noStrike" cap="none">
                <a:solidFill>
                  <a:schemeClr val="lt1"/>
                </a:solidFill>
                <a:latin typeface="Arial"/>
                <a:ea typeface="Arial"/>
                <a:cs typeface="Arial"/>
                <a:sym typeface="Arial"/>
              </a:rPr>
              <a:t>ne doit pas</a:t>
            </a:r>
            <a:r>
              <a:rPr lang="en-GB" sz="2200" b="0" i="0" u="none" strike="noStrike" cap="none">
                <a:solidFill>
                  <a:schemeClr val="lt1"/>
                </a:solidFill>
                <a:latin typeface="Arial"/>
                <a:ea typeface="Arial"/>
                <a:cs typeface="Arial"/>
                <a:sym typeface="Arial"/>
              </a:rPr>
              <a:t> rouler sur plus de </a:t>
            </a:r>
            <a:r>
              <a:rPr lang="en-GB" sz="2200" b="1" i="0" u="none" strike="noStrike" cap="none">
                <a:solidFill>
                  <a:schemeClr val="lt1"/>
                </a:solidFill>
                <a:latin typeface="Arial"/>
                <a:ea typeface="Arial"/>
                <a:cs typeface="Arial"/>
                <a:sym typeface="Arial"/>
              </a:rPr>
              <a:t>1m</a:t>
            </a:r>
            <a:endParaRPr sz="1400" b="0" i="0" u="none" strike="noStrike" cap="none">
              <a:solidFill>
                <a:srgbClr val="000000"/>
              </a:solidFill>
              <a:latin typeface="Arial"/>
              <a:ea typeface="Arial"/>
              <a:cs typeface="Arial"/>
              <a:sym typeface="Arial"/>
            </a:endParaRPr>
          </a:p>
        </p:txBody>
      </p:sp>
      <p:sp>
        <p:nvSpPr>
          <p:cNvPr id="423" name="Google Shape;423;p22"/>
          <p:cNvSpPr txBox="1">
            <a:spLocks noGrp="1"/>
          </p:cNvSpPr>
          <p:nvPr>
            <p:ph type="title"/>
          </p:nvPr>
        </p:nvSpPr>
        <p:spPr>
          <a:xfrm>
            <a:off x="730696" y="591270"/>
            <a:ext cx="8229600" cy="8214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Le Rollball</a:t>
            </a:r>
            <a:endParaRPr/>
          </a:p>
        </p:txBody>
      </p:sp>
      <p:pic>
        <p:nvPicPr>
          <p:cNvPr id="424" name="Google Shape;424;p22"/>
          <p:cNvPicPr preferRelativeResize="0"/>
          <p:nvPr/>
        </p:nvPicPr>
        <p:blipFill rotWithShape="1">
          <a:blip r:embed="rId3">
            <a:alphaModFix/>
          </a:blip>
          <a:srcRect/>
          <a:stretch/>
        </p:blipFill>
        <p:spPr>
          <a:xfrm>
            <a:off x="4696974" y="1412774"/>
            <a:ext cx="4263321" cy="4040825"/>
          </a:xfrm>
          <a:prstGeom prst="rect">
            <a:avLst/>
          </a:prstGeom>
          <a:noFill/>
          <a:ln>
            <a:noFill/>
          </a:ln>
        </p:spPr>
      </p:pic>
      <p:sp>
        <p:nvSpPr>
          <p:cNvPr id="425" name="Google Shape;425;p22"/>
          <p:cNvSpPr/>
          <p:nvPr/>
        </p:nvSpPr>
        <p:spPr>
          <a:xfrm>
            <a:off x="4696900" y="1412670"/>
            <a:ext cx="4263320" cy="4040824"/>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6" name="Google Shape;426;p22">
            <a:hlinkClick r:id="rId4"/>
          </p:cNvPr>
          <p:cNvPicPr preferRelativeResize="0"/>
          <p:nvPr/>
        </p:nvPicPr>
        <p:blipFill rotWithShape="1">
          <a:blip r:embed="rId5">
            <a:alphaModFix/>
          </a:blip>
          <a:srcRect l="31249" t="16782" r="31380" b="18792"/>
          <a:stretch/>
        </p:blipFill>
        <p:spPr>
          <a:xfrm>
            <a:off x="677390" y="5708412"/>
            <a:ext cx="580461" cy="5629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gbe0afc94c1_0_8"/>
          <p:cNvSpPr txBox="1">
            <a:spLocks noGrp="1"/>
          </p:cNvSpPr>
          <p:nvPr>
            <p:ph type="title"/>
          </p:nvPr>
        </p:nvSpPr>
        <p:spPr>
          <a:xfrm>
            <a:off x="917746" y="274638"/>
            <a:ext cx="6534600" cy="10953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GB"/>
              <a:t>Bon ou mauvais?</a:t>
            </a:r>
            <a:endParaRPr/>
          </a:p>
        </p:txBody>
      </p:sp>
      <p:sp>
        <p:nvSpPr>
          <p:cNvPr id="433" name="Google Shape;433;gbe0afc94c1_0_8"/>
          <p:cNvSpPr txBox="1">
            <a:spLocks noGrp="1"/>
          </p:cNvSpPr>
          <p:nvPr>
            <p:ph type="body" idx="1"/>
          </p:nvPr>
        </p:nvSpPr>
        <p:spPr>
          <a:xfrm>
            <a:off x="457200" y="1600200"/>
            <a:ext cx="8229600" cy="4526100"/>
          </a:xfrm>
          <a:prstGeom prst="rect">
            <a:avLst/>
          </a:prstGeom>
        </p:spPr>
        <p:txBody>
          <a:bodyPr spcFirstLastPara="1" wrap="square" lIns="91425" tIns="45700" rIns="91425" bIns="45700" anchor="t" anchorCtr="0">
            <a:noAutofit/>
          </a:bodyPr>
          <a:lstStyle/>
          <a:p>
            <a:pPr marL="0" lvl="0" indent="0" algn="l" rtl="0">
              <a:spcBef>
                <a:spcPts val="640"/>
              </a:spcBef>
              <a:spcAft>
                <a:spcPts val="0"/>
              </a:spcAft>
              <a:buNone/>
            </a:pPr>
            <a:endParaRPr/>
          </a:p>
        </p:txBody>
      </p:sp>
      <p:pic>
        <p:nvPicPr>
          <p:cNvPr id="434" name="Google Shape;434;gbe0afc94c1_0_8">
            <a:hlinkClick r:id="rId3"/>
          </p:cNvPr>
          <p:cNvPicPr preferRelativeResize="0"/>
          <p:nvPr/>
        </p:nvPicPr>
        <p:blipFill rotWithShape="1">
          <a:blip r:embed="rId4">
            <a:alphaModFix/>
          </a:blip>
          <a:srcRect l="31249" t="16782" r="31380" b="18792"/>
          <a:stretch/>
        </p:blipFill>
        <p:spPr>
          <a:xfrm>
            <a:off x="980753" y="2532167"/>
            <a:ext cx="2184525" cy="2118450"/>
          </a:xfrm>
          <a:prstGeom prst="rect">
            <a:avLst/>
          </a:prstGeom>
          <a:noFill/>
          <a:ln>
            <a:noFill/>
          </a:ln>
        </p:spPr>
      </p:pic>
      <p:pic>
        <p:nvPicPr>
          <p:cNvPr id="435" name="Google Shape;435;gbe0afc94c1_0_8">
            <a:hlinkClick r:id="rId5"/>
          </p:cNvPr>
          <p:cNvPicPr preferRelativeResize="0"/>
          <p:nvPr/>
        </p:nvPicPr>
        <p:blipFill rotWithShape="1">
          <a:blip r:embed="rId4">
            <a:alphaModFix/>
          </a:blip>
          <a:srcRect l="31249" t="16782" r="31380" b="18792"/>
          <a:stretch/>
        </p:blipFill>
        <p:spPr>
          <a:xfrm>
            <a:off x="5195203" y="2532167"/>
            <a:ext cx="2184525" cy="21184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2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En-Jeu</a:t>
            </a:r>
            <a:endParaRPr/>
          </a:p>
        </p:txBody>
      </p:sp>
      <p:pic>
        <p:nvPicPr>
          <p:cNvPr id="442" name="Google Shape;442;p23"/>
          <p:cNvPicPr preferRelativeResize="0"/>
          <p:nvPr/>
        </p:nvPicPr>
        <p:blipFill rotWithShape="1">
          <a:blip r:embed="rId3">
            <a:alphaModFix/>
          </a:blip>
          <a:srcRect/>
          <a:stretch/>
        </p:blipFill>
        <p:spPr>
          <a:xfrm>
            <a:off x="135296" y="1539325"/>
            <a:ext cx="3924099" cy="4511850"/>
          </a:xfrm>
          <a:prstGeom prst="rect">
            <a:avLst/>
          </a:prstGeom>
          <a:noFill/>
          <a:ln>
            <a:noFill/>
          </a:ln>
        </p:spPr>
      </p:pic>
      <p:sp>
        <p:nvSpPr>
          <p:cNvPr id="443" name="Google Shape;443;p23"/>
          <p:cNvSpPr/>
          <p:nvPr/>
        </p:nvSpPr>
        <p:spPr>
          <a:xfrm>
            <a:off x="4161500" y="1539325"/>
            <a:ext cx="4707300" cy="3546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Une fois que le toucher a eu lieu, la </a:t>
            </a:r>
            <a:r>
              <a:rPr lang="en-GB" sz="2200" b="1" i="0" u="none" strike="noStrike" cap="none">
                <a:solidFill>
                  <a:schemeClr val="lt1"/>
                </a:solidFill>
                <a:latin typeface="Arial"/>
                <a:ea typeface="Arial"/>
                <a:cs typeface="Arial"/>
                <a:sym typeface="Arial"/>
              </a:rPr>
              <a:t>défense</a:t>
            </a:r>
            <a:r>
              <a:rPr lang="en-GB" sz="2200" b="0" i="0" u="none" strike="noStrike" cap="none">
                <a:solidFill>
                  <a:schemeClr val="lt1"/>
                </a:solidFill>
                <a:latin typeface="Arial"/>
                <a:ea typeface="Arial"/>
                <a:cs typeface="Arial"/>
                <a:sym typeface="Arial"/>
              </a:rPr>
              <a:t> doit reculer à </a:t>
            </a:r>
            <a:r>
              <a:rPr lang="en-GB" sz="2200" b="1" i="0" u="none" strike="noStrike" cap="none">
                <a:solidFill>
                  <a:schemeClr val="lt1"/>
                </a:solidFill>
                <a:latin typeface="Arial"/>
                <a:ea typeface="Arial"/>
                <a:cs typeface="Arial"/>
                <a:sym typeface="Arial"/>
              </a:rPr>
              <a:t>7m</a:t>
            </a:r>
            <a:r>
              <a:rPr lang="en-GB" sz="2200" b="0" i="0" u="none" strike="noStrike" cap="none">
                <a:solidFill>
                  <a:schemeClr val="lt1"/>
                </a:solidFill>
                <a:latin typeface="Arial"/>
                <a:ea typeface="Arial"/>
                <a:cs typeface="Arial"/>
                <a:sym typeface="Arial"/>
              </a:rPr>
              <a:t> de la marque.</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chemeClr val="lt1"/>
              </a:buClr>
              <a:buSzPts val="2200"/>
              <a:buFont typeface="Arial"/>
              <a:buNone/>
            </a:pPr>
            <a:r>
              <a:rPr lang="en-GB" sz="2200" b="0" i="0" u="none" strike="noStrike" cap="none">
                <a:solidFill>
                  <a:schemeClr val="lt1"/>
                </a:solidFill>
                <a:latin typeface="Arial"/>
                <a:ea typeface="Arial"/>
                <a:cs typeface="Arial"/>
                <a:sym typeface="Arial"/>
              </a:rPr>
              <a:t>La </a:t>
            </a:r>
            <a:r>
              <a:rPr lang="en-GB" sz="2200" b="1" i="0" u="none" strike="noStrike" cap="none">
                <a:solidFill>
                  <a:schemeClr val="lt1"/>
                </a:solidFill>
                <a:latin typeface="Arial"/>
                <a:ea typeface="Arial"/>
                <a:cs typeface="Arial"/>
                <a:sym typeface="Arial"/>
              </a:rPr>
              <a:t>défense</a:t>
            </a:r>
            <a:r>
              <a:rPr lang="en-GB" sz="2200" b="0" i="0" u="none" strike="noStrike" cap="none">
                <a:solidFill>
                  <a:schemeClr val="lt1"/>
                </a:solidFill>
                <a:latin typeface="Arial"/>
                <a:ea typeface="Arial"/>
                <a:cs typeface="Arial"/>
                <a:sym typeface="Arial"/>
              </a:rPr>
              <a:t> ne peut avancer qu’une fois qu’elle a atteint cette ligne de </a:t>
            </a:r>
            <a:r>
              <a:rPr lang="en-GB" sz="2200" b="1" i="0" u="none" strike="noStrike" cap="none">
                <a:solidFill>
                  <a:schemeClr val="lt1"/>
                </a:solidFill>
                <a:latin typeface="Arial"/>
                <a:ea typeface="Arial"/>
                <a:cs typeface="Arial"/>
                <a:sym typeface="Arial"/>
              </a:rPr>
              <a:t>hors jeu</a:t>
            </a:r>
            <a:r>
              <a:rPr lang="en-GB" sz="2200" b="0" i="0" u="none" strike="noStrike" cap="none">
                <a:solidFill>
                  <a:schemeClr val="lt1"/>
                </a:solidFill>
                <a:latin typeface="Arial"/>
                <a:ea typeface="Arial"/>
                <a:cs typeface="Arial"/>
                <a:sym typeface="Arial"/>
              </a:rPr>
              <a:t>, ou leur ligne d’essai, avec les deux pieds.</a:t>
            </a:r>
            <a:endParaRPr/>
          </a:p>
          <a:p>
            <a:pPr marL="0" marR="0" lvl="0" indent="0" algn="r" rtl="0">
              <a:lnSpc>
                <a:spcPct val="100000"/>
              </a:lnSpc>
              <a:spcBef>
                <a:spcPts val="0"/>
              </a:spcBef>
              <a:spcAft>
                <a:spcPts val="0"/>
              </a:spcAft>
              <a:buClr>
                <a:schemeClr val="lt1"/>
              </a:buClr>
              <a:buSzPts val="2200"/>
              <a:buFont typeface="Arial"/>
              <a:buNone/>
            </a:pPr>
            <a:endParaRPr sz="2200" b="0" i="0" u="none" strike="noStrike" cap="none">
              <a:solidFill>
                <a:srgbClr val="000000"/>
              </a:solidFill>
              <a:latin typeface="Arial"/>
              <a:ea typeface="Arial"/>
              <a:cs typeface="Arial"/>
              <a:sym typeface="Arial"/>
            </a:endParaRPr>
          </a:p>
        </p:txBody>
      </p:sp>
      <p:sp>
        <p:nvSpPr>
          <p:cNvPr id="444" name="Google Shape;444;p23"/>
          <p:cNvSpPr/>
          <p:nvPr/>
        </p:nvSpPr>
        <p:spPr>
          <a:xfrm>
            <a:off x="135300" y="1539325"/>
            <a:ext cx="3924000" cy="4512000"/>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45" name="Google Shape;445;p23">
            <a:hlinkClick r:id="rId4"/>
          </p:cNvPr>
          <p:cNvPicPr preferRelativeResize="0"/>
          <p:nvPr/>
        </p:nvPicPr>
        <p:blipFill rotWithShape="1">
          <a:blip r:embed="rId5">
            <a:alphaModFix/>
          </a:blip>
          <a:srcRect l="31249" t="16782" r="31380" b="18792"/>
          <a:stretch/>
        </p:blipFill>
        <p:spPr>
          <a:xfrm>
            <a:off x="587040" y="6051337"/>
            <a:ext cx="580461" cy="562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Font typeface="Calibri"/>
              <a:buNone/>
            </a:pPr>
            <a:r>
              <a:rPr lang="en-GB" sz="3600" b="1">
                <a:latin typeface="Calibri"/>
                <a:ea typeface="Calibri"/>
                <a:cs typeface="Calibri"/>
                <a:sym typeface="Calibri"/>
              </a:rPr>
              <a:t>Tour de Table / Introduction</a:t>
            </a:r>
            <a:endParaRPr/>
          </a:p>
        </p:txBody>
      </p:sp>
      <p:sp>
        <p:nvSpPr>
          <p:cNvPr id="105" name="Google Shape;105;p3"/>
          <p:cNvSpPr/>
          <p:nvPr/>
        </p:nvSpPr>
        <p:spPr>
          <a:xfrm>
            <a:off x="827585" y="2132856"/>
            <a:ext cx="7416824" cy="2664296"/>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ctr"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Qu’est ce qui vous intéresse dans le fait de devenir arbitre?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24"/>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b="1" i="0" u="none" strike="noStrike" cap="none">
                <a:solidFill>
                  <a:schemeClr val="dk1"/>
                </a:solidFill>
                <a:latin typeface="Calibri"/>
                <a:ea typeface="Calibri"/>
                <a:cs typeface="Calibri"/>
                <a:sym typeface="Calibri"/>
              </a:rPr>
              <a:t>MODULE 5</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a:latin typeface="Calibri"/>
                <a:ea typeface="Calibri"/>
                <a:cs typeface="Calibri"/>
                <a:sym typeface="Calibri"/>
              </a:rPr>
              <a:t>CHANGEMENT DE POSSESSION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2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Lorsque les “choses” tournent mal</a:t>
            </a:r>
            <a:endParaRPr/>
          </a:p>
        </p:txBody>
      </p:sp>
      <p:graphicFrame>
        <p:nvGraphicFramePr>
          <p:cNvPr id="456" name="Google Shape;456;p25"/>
          <p:cNvGraphicFramePr/>
          <p:nvPr/>
        </p:nvGraphicFramePr>
        <p:xfrm>
          <a:off x="683568" y="2095276"/>
          <a:ext cx="7812000" cy="2624255"/>
        </p:xfrm>
        <a:graphic>
          <a:graphicData uri="http://schemas.openxmlformats.org/drawingml/2006/table">
            <a:tbl>
              <a:tblPr firstRow="1" bandRow="1">
                <a:noFill/>
                <a:tableStyleId>{AA344890-EE33-4206-B17F-DED8ED89C641}</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Fautes / erreurs techniques</a:t>
                      </a:r>
                      <a:endParaRPr/>
                    </a:p>
                  </a:txBody>
                  <a:tcPr marL="91450" marR="91450" marT="45725" marB="45725" anchor="ctr">
                    <a:lnL w="12700" cap="flat" cmpd="sng">
                      <a:solidFill>
                        <a:schemeClr val="dk1"/>
                      </a:solidFill>
                      <a:prstDash val="solid"/>
                      <a:round/>
                      <a:headEnd type="none" w="sm" len="sm"/>
                      <a:tailEnd type="none" w="sm" len="sm"/>
                    </a:lnL>
                    <a:lnT w="12700" cap="flat" cmpd="sng">
                      <a:solidFill>
                        <a:schemeClr val="dk1"/>
                      </a:solidFill>
                      <a:prstDash val="solid"/>
                      <a:round/>
                      <a:headEnd type="none" w="sm" len="sm"/>
                      <a:tailEnd type="none" w="sm" len="sm"/>
                    </a:lnT>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T w="12700" cap="flat" cmpd="sng">
                      <a:solidFill>
                        <a:schemeClr val="dk1"/>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Infraction à la règle</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solidFill>
                      <a:srgbClr val="1B305B"/>
                    </a:solidFill>
                  </a:tcPr>
                </a:tc>
                <a:extLst>
                  <a:ext uri="{0D108BD9-81ED-4DB2-BD59-A6C34878D82A}">
                    <a16:rowId xmlns:a16="http://schemas.microsoft.com/office/drawing/2014/main" val="10000"/>
                  </a:ext>
                </a:extLst>
              </a:tr>
              <a:tr h="734475">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L w="12700" cap="flat" cmpd="sng">
                      <a:solidFill>
                        <a:schemeClr val="dk1"/>
                      </a:solidFill>
                      <a:prstDash val="solid"/>
                      <a:round/>
                      <a:headEnd type="none" w="sm" len="sm"/>
                      <a:tailEnd type="none" w="sm" len="sm"/>
                    </a:ln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solidFill>
                            <a:srgbClr val="1B305B"/>
                          </a:solidFill>
                          <a:latin typeface="Calibri"/>
                          <a:ea typeface="Calibri"/>
                          <a:cs typeface="Calibri"/>
                          <a:sym typeface="Calibri"/>
                        </a:rPr>
                        <a:t>↓</a:t>
                      </a:r>
                      <a:endParaRPr sz="2800" b="0" u="none" strike="noStrike" cap="none">
                        <a:solidFill>
                          <a:srgbClr val="1B305B"/>
                        </a:solidFill>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tcPr>
                </a:tc>
                <a:extLst>
                  <a:ext uri="{0D108BD9-81ED-4DB2-BD59-A6C34878D82A}">
                    <a16:rowId xmlns:a16="http://schemas.microsoft.com/office/drawing/2014/main" val="10001"/>
                  </a:ext>
                </a:extLst>
              </a:tr>
              <a:tr h="734475">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Changement de possession</a:t>
                      </a:r>
                      <a:endParaRPr sz="2800" u="none" strike="noStrike" cap="none"/>
                    </a:p>
                  </a:txBody>
                  <a:tcPr marL="91450" marR="91450" marT="45725" marB="45725" anchor="ctr">
                    <a:lnL w="12700" cap="flat" cmpd="sng">
                      <a:solidFill>
                        <a:schemeClr val="dk1"/>
                      </a:solidFill>
                      <a:prstDash val="solid"/>
                      <a:round/>
                      <a:headEnd type="none" w="sm" len="sm"/>
                      <a:tailEnd type="none" w="sm" len="sm"/>
                    </a:lnL>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Pénalité</a:t>
                      </a:r>
                      <a:endParaRPr sz="2800" b="0" u="none" strike="noStrike" cap="none">
                        <a:latin typeface="Calibri"/>
                        <a:ea typeface="Calibri"/>
                        <a:cs typeface="Calibri"/>
                        <a:sym typeface="Calibri"/>
                      </a:endParaRPr>
                    </a:p>
                  </a:txBody>
                  <a:tcPr marL="91450" marR="91450" marT="45725" marB="45725" anchor="ctr">
                    <a:lnR w="12700" cap="flat" cmpd="sng">
                      <a:solidFill>
                        <a:schemeClr val="dk1"/>
                      </a:solidFill>
                      <a:prstDash val="solid"/>
                      <a:round/>
                      <a:headEnd type="none" w="sm" len="sm"/>
                      <a:tailEnd type="none" w="sm" len="sm"/>
                    </a:lnR>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457" name="Google Shape;457;p25"/>
          <p:cNvSpPr txBox="1">
            <a:spLocks noGrp="1"/>
          </p:cNvSpPr>
          <p:nvPr>
            <p:ph type="body" idx="1"/>
          </p:nvPr>
        </p:nvSpPr>
        <p:spPr>
          <a:xfrm>
            <a:off x="806896" y="5733256"/>
            <a:ext cx="3765104" cy="57606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n-GB" sz="2800" b="0" i="1" u="none" strike="noStrike" cap="none">
                <a:solidFill>
                  <a:schemeClr val="dk1"/>
                </a:solidFill>
                <a:latin typeface="Calibri"/>
                <a:ea typeface="Calibri"/>
                <a:cs typeface="Calibri"/>
                <a:sym typeface="Calibri"/>
              </a:rPr>
              <a:t>(sanction proportionnée)</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2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Changement de possession : </a:t>
            </a:r>
            <a:br>
              <a:rPr lang="en-GB" sz="3600" b="1">
                <a:latin typeface="Calibri"/>
                <a:ea typeface="Calibri"/>
                <a:cs typeface="Calibri"/>
                <a:sym typeface="Calibri"/>
              </a:rPr>
            </a:br>
            <a:r>
              <a:rPr lang="en-GB" sz="3600" b="1">
                <a:latin typeface="Calibri"/>
                <a:ea typeface="Calibri"/>
                <a:cs typeface="Calibri"/>
                <a:sym typeface="Calibri"/>
              </a:rPr>
              <a:t>situations</a:t>
            </a:r>
            <a:endParaRPr/>
          </a:p>
        </p:txBody>
      </p:sp>
      <p:sp>
        <p:nvSpPr>
          <p:cNvPr id="464" name="Google Shape;464;p26"/>
          <p:cNvSpPr/>
          <p:nvPr/>
        </p:nvSpPr>
        <p:spPr>
          <a:xfrm>
            <a:off x="755576" y="1723620"/>
            <a:ext cx="7272808" cy="3682394"/>
          </a:xfrm>
          <a:prstGeom prst="rect">
            <a:avLst/>
          </a:prstGeom>
          <a:solidFill>
            <a:schemeClr val="dk2"/>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6</a:t>
            </a:r>
            <a:r>
              <a:rPr lang="en-GB" sz="2800" b="0" i="0" u="none" strike="noStrike" cap="none" baseline="30000">
                <a:solidFill>
                  <a:schemeClr val="lt1"/>
                </a:solidFill>
                <a:latin typeface="Calibri"/>
                <a:ea typeface="Calibri"/>
                <a:cs typeface="Calibri"/>
                <a:sym typeface="Calibri"/>
              </a:rPr>
              <a:t>ième</a:t>
            </a:r>
            <a:r>
              <a:rPr lang="en-GB" sz="2800" b="0" i="0" u="none" strike="noStrike" cap="none">
                <a:solidFill>
                  <a:schemeClr val="lt1"/>
                </a:solidFill>
                <a:latin typeface="Calibri"/>
                <a:ea typeface="Calibri"/>
                <a:cs typeface="Calibri"/>
                <a:sym typeface="Calibri"/>
              </a:rPr>
              <a:t> touch</a:t>
            </a: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Hors des limites du terrain</a:t>
            </a: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Ballon tombé</a:t>
            </a: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Rollball incorrect </a:t>
            </a:r>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Demi touché</a:t>
            </a: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800"/>
              <a:buFont typeface="Arial"/>
              <a:buChar char="•"/>
            </a:pPr>
            <a:r>
              <a:rPr lang="en-GB" sz="2800" b="0" i="0" u="none" strike="noStrike" cap="none">
                <a:solidFill>
                  <a:schemeClr val="lt1"/>
                </a:solidFill>
                <a:latin typeface="Calibri"/>
                <a:ea typeface="Calibri"/>
                <a:cs typeface="Calibri"/>
                <a:sym typeface="Calibri"/>
              </a:rPr>
              <a:t>Demi tente de marquer</a:t>
            </a:r>
            <a:endParaRPr sz="2800" b="0" i="0" u="none" strike="noStrike" cap="none">
              <a:solidFill>
                <a:schemeClr val="lt1"/>
              </a:solidFill>
              <a:latin typeface="Arial"/>
              <a:ea typeface="Arial"/>
              <a:cs typeface="Arial"/>
              <a:sym typeface="Arial"/>
            </a:endParaRPr>
          </a:p>
        </p:txBody>
      </p:sp>
      <p:pic>
        <p:nvPicPr>
          <p:cNvPr id="465" name="Google Shape;465;p26">
            <a:hlinkClick r:id="rId3"/>
          </p:cNvPr>
          <p:cNvPicPr preferRelativeResize="0"/>
          <p:nvPr/>
        </p:nvPicPr>
        <p:blipFill rotWithShape="1">
          <a:blip r:embed="rId4">
            <a:alphaModFix/>
          </a:blip>
          <a:srcRect l="31249" t="16782" r="31380" b="18792"/>
          <a:stretch/>
        </p:blipFill>
        <p:spPr>
          <a:xfrm>
            <a:off x="5857775" y="2277878"/>
            <a:ext cx="444250" cy="430800"/>
          </a:xfrm>
          <a:prstGeom prst="rect">
            <a:avLst/>
          </a:prstGeom>
          <a:noFill/>
          <a:ln>
            <a:noFill/>
          </a:ln>
        </p:spPr>
      </p:pic>
      <p:pic>
        <p:nvPicPr>
          <p:cNvPr id="466" name="Google Shape;466;p26">
            <a:hlinkClick r:id="rId5"/>
          </p:cNvPr>
          <p:cNvPicPr preferRelativeResize="0"/>
          <p:nvPr/>
        </p:nvPicPr>
        <p:blipFill rotWithShape="1">
          <a:blip r:embed="rId4">
            <a:alphaModFix/>
          </a:blip>
          <a:srcRect l="31249" t="16782" r="31380" b="18792"/>
          <a:stretch/>
        </p:blipFill>
        <p:spPr>
          <a:xfrm>
            <a:off x="5857775" y="2708665"/>
            <a:ext cx="444250" cy="430800"/>
          </a:xfrm>
          <a:prstGeom prst="rect">
            <a:avLst/>
          </a:prstGeom>
          <a:noFill/>
          <a:ln>
            <a:noFill/>
          </a:ln>
        </p:spPr>
      </p:pic>
      <p:pic>
        <p:nvPicPr>
          <p:cNvPr id="467" name="Google Shape;467;p26">
            <a:hlinkClick r:id="rId5"/>
          </p:cNvPr>
          <p:cNvPicPr preferRelativeResize="0"/>
          <p:nvPr/>
        </p:nvPicPr>
        <p:blipFill rotWithShape="1">
          <a:blip r:embed="rId4">
            <a:alphaModFix/>
          </a:blip>
          <a:srcRect l="31249" t="16782" r="31380" b="18792"/>
          <a:stretch/>
        </p:blipFill>
        <p:spPr>
          <a:xfrm>
            <a:off x="5857775" y="3141228"/>
            <a:ext cx="444250" cy="430800"/>
          </a:xfrm>
          <a:prstGeom prst="rect">
            <a:avLst/>
          </a:prstGeom>
          <a:noFill/>
          <a:ln>
            <a:noFill/>
          </a:ln>
        </p:spPr>
      </p:pic>
      <p:pic>
        <p:nvPicPr>
          <p:cNvPr id="468" name="Google Shape;468;p26">
            <a:hlinkClick r:id="rId5"/>
          </p:cNvPr>
          <p:cNvPicPr preferRelativeResize="0"/>
          <p:nvPr/>
        </p:nvPicPr>
        <p:blipFill rotWithShape="1">
          <a:blip r:embed="rId4">
            <a:alphaModFix/>
          </a:blip>
          <a:srcRect l="31249" t="16782" r="31380" b="18792"/>
          <a:stretch/>
        </p:blipFill>
        <p:spPr>
          <a:xfrm>
            <a:off x="5857775" y="3573778"/>
            <a:ext cx="444250" cy="430800"/>
          </a:xfrm>
          <a:prstGeom prst="rect">
            <a:avLst/>
          </a:prstGeom>
          <a:noFill/>
          <a:ln>
            <a:noFill/>
          </a:ln>
        </p:spPr>
      </p:pic>
      <p:pic>
        <p:nvPicPr>
          <p:cNvPr id="469" name="Google Shape;469;p26">
            <a:hlinkClick r:id="rId5"/>
          </p:cNvPr>
          <p:cNvPicPr preferRelativeResize="0"/>
          <p:nvPr/>
        </p:nvPicPr>
        <p:blipFill rotWithShape="1">
          <a:blip r:embed="rId4">
            <a:alphaModFix/>
          </a:blip>
          <a:srcRect l="31249" t="16782" r="31380" b="18792"/>
          <a:stretch/>
        </p:blipFill>
        <p:spPr>
          <a:xfrm>
            <a:off x="5857775" y="4004578"/>
            <a:ext cx="444250" cy="430800"/>
          </a:xfrm>
          <a:prstGeom prst="rect">
            <a:avLst/>
          </a:prstGeom>
          <a:noFill/>
          <a:ln>
            <a:noFill/>
          </a:ln>
        </p:spPr>
      </p:pic>
      <p:pic>
        <p:nvPicPr>
          <p:cNvPr id="470" name="Google Shape;470;p26">
            <a:hlinkClick r:id="rId5"/>
          </p:cNvPr>
          <p:cNvPicPr preferRelativeResize="0"/>
          <p:nvPr/>
        </p:nvPicPr>
        <p:blipFill rotWithShape="1">
          <a:blip r:embed="rId4">
            <a:alphaModFix/>
          </a:blip>
          <a:srcRect l="31249" t="16782" r="31380" b="18792"/>
          <a:stretch/>
        </p:blipFill>
        <p:spPr>
          <a:xfrm>
            <a:off x="5857775" y="4435378"/>
            <a:ext cx="444250" cy="4308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2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Changement de possession : </a:t>
            </a:r>
            <a:br>
              <a:rPr lang="en-GB" sz="3600" b="1">
                <a:latin typeface="Calibri"/>
                <a:ea typeface="Calibri"/>
                <a:cs typeface="Calibri"/>
                <a:sym typeface="Calibri"/>
              </a:rPr>
            </a:br>
            <a:r>
              <a:rPr lang="en-GB" sz="3600" b="1">
                <a:latin typeface="Calibri"/>
                <a:ea typeface="Calibri"/>
                <a:cs typeface="Calibri"/>
                <a:sym typeface="Calibri"/>
              </a:rPr>
              <a:t>et après ?</a:t>
            </a:r>
            <a:endParaRPr/>
          </a:p>
        </p:txBody>
      </p:sp>
      <p:graphicFrame>
        <p:nvGraphicFramePr>
          <p:cNvPr id="477" name="Google Shape;477;p27"/>
          <p:cNvGraphicFramePr/>
          <p:nvPr/>
        </p:nvGraphicFramePr>
        <p:xfrm>
          <a:off x="683568" y="1663228"/>
          <a:ext cx="7812000" cy="4467610"/>
        </p:xfrm>
        <a:graphic>
          <a:graphicData uri="http://schemas.openxmlformats.org/drawingml/2006/table">
            <a:tbl>
              <a:tblPr firstRow="1" bandRow="1">
                <a:noFill/>
                <a:tableStyleId>{AA344890-EE33-4206-B17F-DED8ED89C641}</a:tableStyleId>
              </a:tblPr>
              <a:tblGrid>
                <a:gridCol w="3600000">
                  <a:extLst>
                    <a:ext uri="{9D8B030D-6E8A-4147-A177-3AD203B41FA5}">
                      <a16:colId xmlns:a16="http://schemas.microsoft.com/office/drawing/2014/main" val="20000"/>
                    </a:ext>
                  </a:extLst>
                </a:gridCol>
                <a:gridCol w="612000">
                  <a:extLst>
                    <a:ext uri="{9D8B030D-6E8A-4147-A177-3AD203B41FA5}">
                      <a16:colId xmlns:a16="http://schemas.microsoft.com/office/drawing/2014/main" val="20001"/>
                    </a:ext>
                  </a:extLst>
                </a:gridCol>
                <a:gridCol w="3600000">
                  <a:extLst>
                    <a:ext uri="{9D8B030D-6E8A-4147-A177-3AD203B41FA5}">
                      <a16:colId xmlns:a16="http://schemas.microsoft.com/office/drawing/2014/main" val="20002"/>
                    </a:ext>
                  </a:extLst>
                </a:gridCol>
              </a:tblGrid>
              <a:tr h="936000">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Pour les joueurs</a:t>
                      </a:r>
                      <a:endParaRPr sz="2800" u="none" strike="noStrike" cap="none"/>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tc>
                  <a:txBody>
                    <a:bodyPr/>
                    <a:lstStyle/>
                    <a:p>
                      <a:pPr marL="0" marR="0" lvl="0" indent="0" algn="ctr" rtl="0">
                        <a:lnSpc>
                          <a:spcPct val="100000"/>
                        </a:lnSpc>
                        <a:spcBef>
                          <a:spcPts val="0"/>
                        </a:spcBef>
                        <a:spcAft>
                          <a:spcPts val="0"/>
                        </a:spcAft>
                        <a:buClr>
                          <a:srgbClr val="000000"/>
                        </a:buClr>
                        <a:buSzPts val="2800"/>
                        <a:buFont typeface="Arial"/>
                        <a:buNone/>
                      </a:pP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800"/>
                        <a:buFont typeface="Arial"/>
                        <a:buNone/>
                      </a:pPr>
                      <a:r>
                        <a:rPr lang="en-GB" sz="2800" b="0" u="none" strike="noStrike" cap="none">
                          <a:latin typeface="Calibri"/>
                          <a:ea typeface="Calibri"/>
                          <a:cs typeface="Calibri"/>
                          <a:sym typeface="Calibri"/>
                        </a:rPr>
                        <a:t>Pour les arbitres</a:t>
                      </a:r>
                      <a:endParaRPr sz="2800" b="0" u="none" strike="noStrike" cap="none">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1B305B"/>
                    </a:solidFill>
                  </a:tcPr>
                </a:tc>
                <a:extLst>
                  <a:ext uri="{0D108BD9-81ED-4DB2-BD59-A6C34878D82A}">
                    <a16:rowId xmlns:a16="http://schemas.microsoft.com/office/drawing/2014/main" val="10000"/>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rollball…</a:t>
                      </a:r>
                      <a:endParaRPr sz="1400" u="none" strike="noStrike" cap="none"/>
                    </a:p>
                    <a:p>
                      <a:pPr marL="0" marR="0" lvl="0" indent="0" algn="l" rtl="0">
                        <a:lnSpc>
                          <a:spcPct val="100000"/>
                        </a:lnSpc>
                        <a:spcBef>
                          <a:spcPts val="0"/>
                        </a:spcBef>
                        <a:spcAft>
                          <a:spcPts val="0"/>
                        </a:spcAft>
                        <a:buClr>
                          <a:srgbClr val="000000"/>
                        </a:buClr>
                        <a:buSzPts val="2800"/>
                        <a:buFont typeface="Arial"/>
                        <a:buNone/>
                      </a:pPr>
                      <a:r>
                        <a:rPr lang="en-GB" sz="2800" b="0" u="none" strike="noStrike" cap="none">
                          <a:solidFill>
                            <a:schemeClr val="dk1"/>
                          </a:solidFill>
                          <a:latin typeface="Calibri"/>
                          <a:ea typeface="Calibri"/>
                          <a:cs typeface="Calibri"/>
                          <a:sym typeface="Calibri"/>
                        </a:rPr>
                        <a:t>              …sur la marque</a:t>
                      </a: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Où est la marque ?</a:t>
                      </a:r>
                      <a:endParaRPr sz="2800" b="0" i="1" u="none" strike="noStrike" cap="none">
                        <a:solidFill>
                          <a:schemeClr val="dk1"/>
                        </a:solidFill>
                        <a:latin typeface="Calibri"/>
                        <a:ea typeface="Calibri"/>
                        <a:cs typeface="Calibri"/>
                        <a:sym typeface="Calibri"/>
                      </a:endParaRPr>
                    </a:p>
                  </a:txBody>
                  <a:tcPr marL="91450" marR="91450" marT="45725" marB="45725"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Le nombre de touchers recommence</a:t>
                      </a: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Combien de touchers ?</a:t>
                      </a:r>
                      <a:endParaRPr sz="2800" b="0" i="1" u="none" strike="noStrike" cap="none">
                        <a:solidFill>
                          <a:schemeClr val="dk1"/>
                        </a:solidFill>
                        <a:latin typeface="Calibri"/>
                        <a:ea typeface="Calibri"/>
                        <a:cs typeface="Calibri"/>
                        <a:sym typeface="Calibri"/>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080000">
                <a:tc>
                  <a:txBody>
                    <a:bodyPr/>
                    <a:lstStyle/>
                    <a:p>
                      <a:pPr marL="457200" marR="0" lvl="0" indent="-457200" algn="l" rtl="0">
                        <a:lnSpc>
                          <a:spcPct val="100000"/>
                        </a:lnSpc>
                        <a:spcBef>
                          <a:spcPts val="0"/>
                        </a:spcBef>
                        <a:spcAft>
                          <a:spcPts val="0"/>
                        </a:spcAft>
                        <a:buClr>
                          <a:schemeClr val="dk1"/>
                        </a:buClr>
                        <a:buSzPts val="2800"/>
                        <a:buFont typeface="Arial"/>
                        <a:buChar char="•"/>
                      </a:pPr>
                      <a:r>
                        <a:rPr lang="en-GB" sz="2800" b="0" u="none" strike="noStrike" cap="none">
                          <a:solidFill>
                            <a:schemeClr val="dk1"/>
                          </a:solidFill>
                          <a:latin typeface="Calibri"/>
                          <a:ea typeface="Calibri"/>
                          <a:cs typeface="Calibri"/>
                          <a:sym typeface="Calibri"/>
                        </a:rPr>
                        <a:t>La défense se met en-jeu</a:t>
                      </a:r>
                      <a:endParaRPr sz="14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endParaRPr sz="2800" b="0"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Quelle distance ?</a:t>
                      </a:r>
                      <a:endParaRPr sz="1400" u="none" strike="noStrike" cap="none"/>
                    </a:p>
                    <a:p>
                      <a:pPr marL="0" marR="0" lvl="0" indent="0" algn="l" rtl="0">
                        <a:lnSpc>
                          <a:spcPct val="100000"/>
                        </a:lnSpc>
                        <a:spcBef>
                          <a:spcPts val="0"/>
                        </a:spcBef>
                        <a:spcAft>
                          <a:spcPts val="0"/>
                        </a:spcAft>
                        <a:buClr>
                          <a:srgbClr val="000000"/>
                        </a:buClr>
                        <a:buSzPts val="2800"/>
                        <a:buFont typeface="Arial"/>
                        <a:buNone/>
                      </a:pPr>
                      <a:r>
                        <a:rPr lang="en-GB" sz="2800" b="0" i="1" u="none" strike="noStrike" cap="none">
                          <a:solidFill>
                            <a:schemeClr val="dk1"/>
                          </a:solidFill>
                          <a:latin typeface="Calibri"/>
                          <a:ea typeface="Calibri"/>
                          <a:cs typeface="Calibri"/>
                          <a:sym typeface="Calibri"/>
                        </a:rPr>
                        <a:t>Où est l’arbitre ?</a:t>
                      </a:r>
                      <a:endParaRPr sz="2800" b="0" i="1" u="none" strike="noStrike" cap="none">
                        <a:solidFill>
                          <a:schemeClr val="dk1"/>
                        </a:solidFill>
                        <a:latin typeface="Calibri"/>
                        <a:ea typeface="Calibri"/>
                        <a:cs typeface="Calibri"/>
                        <a:sym typeface="Calibri"/>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478" name="Google Shape;478;p27">
            <a:hlinkClick r:id="rId3"/>
          </p:cNvPr>
          <p:cNvPicPr preferRelativeResize="0"/>
          <p:nvPr/>
        </p:nvPicPr>
        <p:blipFill rotWithShape="1">
          <a:blip r:embed="rId4">
            <a:alphaModFix/>
          </a:blip>
          <a:srcRect l="31249" t="16782" r="31380" b="18792"/>
          <a:stretch/>
        </p:blipFill>
        <p:spPr>
          <a:xfrm>
            <a:off x="626775" y="6433878"/>
            <a:ext cx="444250" cy="430800"/>
          </a:xfrm>
          <a:prstGeom prst="rect">
            <a:avLst/>
          </a:prstGeom>
          <a:noFill/>
          <a:ln>
            <a:noFill/>
          </a:ln>
        </p:spPr>
      </p:pic>
      <p:pic>
        <p:nvPicPr>
          <p:cNvPr id="479" name="Google Shape;479;p27">
            <a:hlinkClick r:id="rId5"/>
          </p:cNvPr>
          <p:cNvPicPr preferRelativeResize="0"/>
          <p:nvPr/>
        </p:nvPicPr>
        <p:blipFill rotWithShape="1">
          <a:blip r:embed="rId4">
            <a:alphaModFix/>
          </a:blip>
          <a:srcRect l="31249" t="16782" r="31380" b="18792"/>
          <a:stretch/>
        </p:blipFill>
        <p:spPr>
          <a:xfrm>
            <a:off x="1459725" y="6433878"/>
            <a:ext cx="444250" cy="4308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gbfa25765ab_0_47"/>
          <p:cNvSpPr txBox="1">
            <a:spLocks noGrp="1"/>
          </p:cNvSpPr>
          <p:nvPr>
            <p:ph type="title"/>
          </p:nvPr>
        </p:nvSpPr>
        <p:spPr>
          <a:xfrm>
            <a:off x="917746" y="274638"/>
            <a:ext cx="6534600" cy="10953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GB"/>
              <a:t>Mise en situation</a:t>
            </a:r>
            <a:endParaRPr/>
          </a:p>
        </p:txBody>
      </p:sp>
      <p:sp>
        <p:nvSpPr>
          <p:cNvPr id="486" name="Google Shape;486;gbfa25765ab_0_47"/>
          <p:cNvSpPr txBox="1">
            <a:spLocks noGrp="1"/>
          </p:cNvSpPr>
          <p:nvPr>
            <p:ph type="body" idx="1"/>
          </p:nvPr>
        </p:nvSpPr>
        <p:spPr>
          <a:xfrm>
            <a:off x="457200" y="1600200"/>
            <a:ext cx="8229600" cy="4526100"/>
          </a:xfrm>
          <a:prstGeom prst="rect">
            <a:avLst/>
          </a:prstGeom>
        </p:spPr>
        <p:txBody>
          <a:bodyPr spcFirstLastPara="1" wrap="square" lIns="91425" tIns="45700" rIns="91425" bIns="45700" anchor="t" anchorCtr="0">
            <a:noAutofit/>
          </a:bodyPr>
          <a:lstStyle/>
          <a:p>
            <a:pPr marL="0" lvl="0" indent="0" algn="l" rtl="0">
              <a:spcBef>
                <a:spcPts val="640"/>
              </a:spcBef>
              <a:spcAft>
                <a:spcPts val="0"/>
              </a:spcAft>
              <a:buNone/>
            </a:pPr>
            <a:endParaRPr/>
          </a:p>
        </p:txBody>
      </p:sp>
      <p:pic>
        <p:nvPicPr>
          <p:cNvPr id="487" name="Google Shape;487;gbfa25765ab_0_47"/>
          <p:cNvPicPr preferRelativeResize="0"/>
          <p:nvPr/>
        </p:nvPicPr>
        <p:blipFill>
          <a:blip r:embed="rId3">
            <a:alphaModFix/>
          </a:blip>
          <a:stretch>
            <a:fillRect/>
          </a:stretch>
        </p:blipFill>
        <p:spPr>
          <a:xfrm>
            <a:off x="532900" y="1600200"/>
            <a:ext cx="8078203" cy="45261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29"/>
          <p:cNvSpPr txBox="1">
            <a:spLocks noGrp="1"/>
          </p:cNvSpPr>
          <p:nvPr>
            <p:ph type="title"/>
          </p:nvPr>
        </p:nvSpPr>
        <p:spPr>
          <a:xfrm>
            <a:off x="924732" y="2069913"/>
            <a:ext cx="7128792" cy="135908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b="1" i="0" u="none" strike="noStrike" cap="none">
                <a:solidFill>
                  <a:schemeClr val="dk1"/>
                </a:solidFill>
                <a:latin typeface="Calibri"/>
                <a:ea typeface="Calibri"/>
                <a:cs typeface="Calibri"/>
                <a:sym typeface="Calibri"/>
              </a:rPr>
              <a:t>MODULE 6</a:t>
            </a:r>
            <a:br>
              <a:rPr lang="en-GB" sz="3600" b="1" i="0" u="none" strike="noStrike" cap="none">
                <a:solidFill>
                  <a:schemeClr val="dk1"/>
                </a:solidFill>
                <a:latin typeface="Arial"/>
                <a:ea typeface="Arial"/>
                <a:cs typeface="Arial"/>
                <a:sym typeface="Arial"/>
              </a:rPr>
            </a:br>
            <a:br>
              <a:rPr lang="en-GB" sz="3600" b="1" i="0" u="none" strike="noStrike" cap="none">
                <a:solidFill>
                  <a:schemeClr val="dk1"/>
                </a:solidFill>
                <a:latin typeface="Calibri"/>
                <a:ea typeface="Calibri"/>
                <a:cs typeface="Calibri"/>
                <a:sym typeface="Calibri"/>
              </a:rPr>
            </a:br>
            <a:r>
              <a:rPr lang="en-GB" sz="3600">
                <a:latin typeface="Calibri"/>
                <a:ea typeface="Calibri"/>
                <a:cs typeface="Calibri"/>
                <a:sym typeface="Calibri"/>
              </a:rPr>
              <a:t>PÉNALITÉS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3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Pénalités</a:t>
            </a:r>
            <a:endParaRPr/>
          </a:p>
        </p:txBody>
      </p:sp>
      <p:sp>
        <p:nvSpPr>
          <p:cNvPr id="499" name="Google Shape;499;p30"/>
          <p:cNvSpPr/>
          <p:nvPr/>
        </p:nvSpPr>
        <p:spPr>
          <a:xfrm>
            <a:off x="2866350" y="1556800"/>
            <a:ext cx="6083100" cy="3262800"/>
          </a:xfrm>
          <a:prstGeom prst="rect">
            <a:avLst/>
          </a:prstGeom>
          <a:solidFill>
            <a:schemeClr val="dk2"/>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L’équipe non-fautive reprend par un tapball à la marque indiquée par l‘arbitre.</a:t>
            </a:r>
            <a:endParaRPr sz="2400" b="0" i="0" u="none" strike="noStrike" cap="none">
              <a:solidFill>
                <a:srgbClr val="000000"/>
              </a:solidFill>
              <a:latin typeface="Arial"/>
              <a:ea typeface="Arial"/>
              <a:cs typeface="Arial"/>
              <a:sym typeface="Arial"/>
            </a:endParaRPr>
          </a:p>
          <a:p>
            <a:pPr marL="342900" marR="0" lvl="0" indent="-190500" algn="just" rtl="0">
              <a:lnSpc>
                <a:spcPct val="100000"/>
              </a:lnSpc>
              <a:spcBef>
                <a:spcPts val="0"/>
              </a:spcBef>
              <a:spcAft>
                <a:spcPts val="0"/>
              </a:spcAft>
              <a:buClr>
                <a:schemeClr val="lt1"/>
              </a:buClr>
              <a:buSzPts val="2400"/>
              <a:buFont typeface="Arial"/>
              <a:buNone/>
            </a:pPr>
            <a:endParaRPr sz="2400" b="0" i="0" u="none" strike="noStrike" cap="none">
              <a:solidFill>
                <a:schemeClr val="lt1"/>
              </a:solidFill>
              <a:latin typeface="Arial"/>
              <a:ea typeface="Arial"/>
              <a:cs typeface="Arial"/>
              <a:sym typeface="Arial"/>
            </a:endParaRPr>
          </a:p>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L’équipe fautive doit se placer 10 mètres en retrait de la </a:t>
            </a:r>
            <a:r>
              <a:rPr lang="en-GB" sz="2400" b="0" i="0" u="sng" strike="noStrike" cap="none">
                <a:solidFill>
                  <a:schemeClr val="lt1"/>
                </a:solidFill>
                <a:latin typeface="Arial"/>
                <a:ea typeface="Arial"/>
                <a:cs typeface="Arial"/>
                <a:sym typeface="Arial"/>
              </a:rPr>
              <a:t>marque</a:t>
            </a:r>
            <a:r>
              <a:rPr lang="en-GB" sz="2400" b="0" i="0" u="none" strike="noStrike" cap="none">
                <a:solidFill>
                  <a:schemeClr val="lt1"/>
                </a:solidFill>
                <a:latin typeface="Arial"/>
                <a:ea typeface="Arial"/>
                <a:cs typeface="Arial"/>
                <a:sym typeface="Arial"/>
              </a:rPr>
              <a:t>.</a:t>
            </a:r>
            <a:endParaRPr sz="2200" b="1" i="0" u="none" strike="noStrike" cap="none">
              <a:solidFill>
                <a:schemeClr val="lt1"/>
              </a:solidFill>
              <a:latin typeface="Arial"/>
              <a:ea typeface="Arial"/>
              <a:cs typeface="Arial"/>
              <a:sym typeface="Arial"/>
            </a:endParaRPr>
          </a:p>
          <a:p>
            <a:pPr marL="0" marR="0" lvl="0" indent="0" algn="just" rtl="0">
              <a:lnSpc>
                <a:spcPct val="100000"/>
              </a:lnSpc>
              <a:spcBef>
                <a:spcPts val="0"/>
              </a:spcBef>
              <a:spcAft>
                <a:spcPts val="0"/>
              </a:spcAft>
              <a:buClr>
                <a:schemeClr val="lt1"/>
              </a:buClr>
              <a:buSzPts val="2200"/>
              <a:buFont typeface="Arial"/>
              <a:buNone/>
            </a:pPr>
            <a:endParaRPr sz="2200" b="1" i="0" u="none" strike="noStrike" cap="none">
              <a:solidFill>
                <a:schemeClr val="lt1"/>
              </a:solidFill>
              <a:latin typeface="Arial"/>
              <a:ea typeface="Arial"/>
              <a:cs typeface="Arial"/>
              <a:sym typeface="Arial"/>
            </a:endParaRPr>
          </a:p>
        </p:txBody>
      </p:sp>
      <p:pic>
        <p:nvPicPr>
          <p:cNvPr id="500" name="Google Shape;500;p30"/>
          <p:cNvPicPr preferRelativeResize="0"/>
          <p:nvPr/>
        </p:nvPicPr>
        <p:blipFill rotWithShape="1">
          <a:blip r:embed="rId3">
            <a:alphaModFix/>
          </a:blip>
          <a:srcRect/>
          <a:stretch/>
        </p:blipFill>
        <p:spPr>
          <a:xfrm>
            <a:off x="148725" y="1556800"/>
            <a:ext cx="2562317" cy="3262801"/>
          </a:xfrm>
          <a:prstGeom prst="rect">
            <a:avLst/>
          </a:prstGeom>
          <a:noFill/>
          <a:ln>
            <a:noFill/>
          </a:ln>
        </p:spPr>
      </p:pic>
      <p:sp>
        <p:nvSpPr>
          <p:cNvPr id="501" name="Google Shape;501;p30"/>
          <p:cNvSpPr/>
          <p:nvPr/>
        </p:nvSpPr>
        <p:spPr>
          <a:xfrm>
            <a:off x="135300" y="1539325"/>
            <a:ext cx="2562300" cy="3262800"/>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02" name="Google Shape;502;p30">
            <a:hlinkClick r:id="rId4"/>
          </p:cNvPr>
          <p:cNvPicPr preferRelativeResize="0"/>
          <p:nvPr/>
        </p:nvPicPr>
        <p:blipFill rotWithShape="1">
          <a:blip r:embed="rId5">
            <a:alphaModFix/>
          </a:blip>
          <a:srcRect l="31249" t="16782" r="31380" b="18792"/>
          <a:stretch/>
        </p:blipFill>
        <p:spPr>
          <a:xfrm>
            <a:off x="148724" y="4963619"/>
            <a:ext cx="1002200" cy="97189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3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Pénalités</a:t>
            </a:r>
            <a:endParaRPr/>
          </a:p>
        </p:txBody>
      </p:sp>
      <p:sp>
        <p:nvSpPr>
          <p:cNvPr id="509" name="Google Shape;509;p31"/>
          <p:cNvSpPr/>
          <p:nvPr/>
        </p:nvSpPr>
        <p:spPr>
          <a:xfrm>
            <a:off x="323528" y="1988840"/>
            <a:ext cx="8424936" cy="1080120"/>
          </a:xfrm>
          <a:prstGeom prst="rect">
            <a:avLst/>
          </a:prstGeom>
          <a:solidFill>
            <a:srgbClr val="17365D">
              <a:alpha val="52549"/>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Arial"/>
                <a:ea typeface="Arial"/>
                <a:cs typeface="Arial"/>
                <a:sym typeface="Arial"/>
              </a:rPr>
              <a:t> Quelles actions/situations donnent lieu à une pénalité ?</a:t>
            </a:r>
            <a:endParaRPr sz="2200" b="1" i="0" u="none" strike="noStrike" cap="none">
              <a:solidFill>
                <a:schemeClr val="lt1"/>
              </a:solidFill>
              <a:latin typeface="Arial"/>
              <a:ea typeface="Arial"/>
              <a:cs typeface="Arial"/>
              <a:sym typeface="Arial"/>
            </a:endParaRPr>
          </a:p>
        </p:txBody>
      </p:sp>
      <p:graphicFrame>
        <p:nvGraphicFramePr>
          <p:cNvPr id="510" name="Google Shape;510;p31"/>
          <p:cNvGraphicFramePr/>
          <p:nvPr/>
        </p:nvGraphicFramePr>
        <p:xfrm>
          <a:off x="806896" y="3274276"/>
          <a:ext cx="7276400" cy="2592350"/>
        </p:xfrm>
        <a:graphic>
          <a:graphicData uri="http://schemas.openxmlformats.org/drawingml/2006/table">
            <a:tbl>
              <a:tblPr firstRow="1" firstCol="1" bandRow="1">
                <a:noFill/>
                <a:tableStyleId>{FA41D454-62FB-487A-9230-B81D8BFC7455}</a:tableStyleId>
              </a:tblPr>
              <a:tblGrid>
                <a:gridCol w="3638700">
                  <a:extLst>
                    <a:ext uri="{9D8B030D-6E8A-4147-A177-3AD203B41FA5}">
                      <a16:colId xmlns:a16="http://schemas.microsoft.com/office/drawing/2014/main" val="20000"/>
                    </a:ext>
                  </a:extLst>
                </a:gridCol>
                <a:gridCol w="3637700">
                  <a:extLst>
                    <a:ext uri="{9D8B030D-6E8A-4147-A177-3AD203B41FA5}">
                      <a16:colId xmlns:a16="http://schemas.microsoft.com/office/drawing/2014/main" val="20001"/>
                    </a:ext>
                  </a:extLst>
                </a:gridCol>
              </a:tblGrid>
              <a:tr h="234925">
                <a:tc>
                  <a:txBody>
                    <a:bodyPr/>
                    <a:lstStyle/>
                    <a:p>
                      <a:pPr marL="0" marR="0" lvl="0" indent="0" algn="ctr" rtl="0">
                        <a:lnSpc>
                          <a:spcPct val="115000"/>
                        </a:lnSpc>
                        <a:spcBef>
                          <a:spcPts val="0"/>
                        </a:spcBef>
                        <a:spcAft>
                          <a:spcPts val="0"/>
                        </a:spcAft>
                        <a:buClr>
                          <a:srgbClr val="000000"/>
                        </a:buClr>
                        <a:buSzPts val="1400"/>
                        <a:buFont typeface="Arial"/>
                        <a:buNone/>
                      </a:pPr>
                      <a:r>
                        <a:rPr lang="en-GB" sz="1400" b="1" u="none" strike="noStrike" cap="none"/>
                        <a:t>Situation</a:t>
                      </a:r>
                      <a:endParaRPr sz="1400" b="1" u="none" strike="noStrike" cap="none">
                        <a:latin typeface="Calibri"/>
                        <a:ea typeface="Calibri"/>
                        <a:cs typeface="Calibri"/>
                        <a:sym typeface="Calibri"/>
                      </a:endParaRPr>
                    </a:p>
                  </a:txBody>
                  <a:tcPr marL="68575" marR="68575" marT="0" marB="0"/>
                </a:tc>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a:t>Conséquence</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latin typeface="Arial"/>
                          <a:ea typeface="Arial"/>
                          <a:cs typeface="Arial"/>
                          <a:sym typeface="Arial"/>
                        </a:rPr>
                        <a:t>Changement incorrect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Pénalité</a:t>
                      </a:r>
                      <a:endParaRPr sz="1400" u="none" strike="noStrike" cap="none">
                        <a:latin typeface="Calibri"/>
                        <a:ea typeface="Calibri"/>
                        <a:cs typeface="Calibri"/>
                        <a:sym typeface="Calibri"/>
                      </a:endParaRPr>
                    </a:p>
                  </a:txBody>
                  <a:tcPr marL="68575" marR="68575" marT="0" marB="0"/>
                </a:tc>
                <a:extLst>
                  <a:ext uri="{0D108BD9-81ED-4DB2-BD59-A6C34878D82A}">
                    <a16:rowId xmlns:a16="http://schemas.microsoft.com/office/drawing/2014/main" val="10001"/>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Touch and Pass / Late pass</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2"/>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Passe en avant</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3"/>
                  </a:ext>
                </a:extLst>
              </a:tr>
              <a:tr h="2431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Rollball pas sur la marque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4"/>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Obstruction</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5"/>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Toucher rugueux</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6"/>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Phantom touch</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7"/>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Hors-jeu</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8"/>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Rollball volontaire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09"/>
                  </a:ext>
                </a:extLst>
              </a:tr>
              <a:tr h="23492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Mauvais comportement (ex impertinence)</a:t>
                      </a:r>
                      <a:endParaRPr sz="1400" u="none" strike="noStrike" cap="none">
                        <a:latin typeface="Calibri"/>
                        <a:ea typeface="Calibri"/>
                        <a:cs typeface="Calibri"/>
                        <a:sym typeface="Calibri"/>
                      </a:endParaRPr>
                    </a:p>
                  </a:txBody>
                  <a:tcPr marL="68575" marR="68575" marT="0" marB="0"/>
                </a:tc>
                <a:tc>
                  <a:txBody>
                    <a:bodyPr/>
                    <a:lstStyle/>
                    <a:p>
                      <a:pPr marL="0" marR="0" lvl="0" indent="0" algn="l" rtl="0">
                        <a:lnSpc>
                          <a:spcPct val="115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Pénalité</a:t>
                      </a:r>
                      <a:endParaRPr sz="1400" b="0" i="0" u="none" strike="noStrike" cap="none">
                        <a:solidFill>
                          <a:srgbClr val="000000"/>
                        </a:solidFill>
                        <a:latin typeface="Calibri"/>
                        <a:ea typeface="Calibri"/>
                        <a:cs typeface="Calibri"/>
                        <a:sym typeface="Calibri"/>
                      </a:endParaRPr>
                    </a:p>
                  </a:txBody>
                  <a:tcPr marL="68575" marR="68575" marT="0" marB="0"/>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0"/>
                                        </p:tgtEl>
                                        <p:attrNameLst>
                                          <p:attrName>style.visibility</p:attrName>
                                        </p:attrNameLst>
                                      </p:cBhvr>
                                      <p:to>
                                        <p:strVal val="visible"/>
                                      </p:to>
                                    </p:set>
                                    <p:animEffect transition="in" filter="fade">
                                      <p:cBhvr>
                                        <p:cTn id="7" dur="500"/>
                                        <p:tgtEl>
                                          <p:spTgt spid="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32"/>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7</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REMPLACEMENTS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pic>
        <p:nvPicPr>
          <p:cNvPr id="521" name="Google Shape;521;p33"/>
          <p:cNvPicPr preferRelativeResize="0"/>
          <p:nvPr/>
        </p:nvPicPr>
        <p:blipFill rotWithShape="1">
          <a:blip r:embed="rId3">
            <a:alphaModFix/>
          </a:blip>
          <a:srcRect/>
          <a:stretch/>
        </p:blipFill>
        <p:spPr>
          <a:xfrm rot="-506180">
            <a:off x="381651" y="3336261"/>
            <a:ext cx="5555172" cy="3046623"/>
          </a:xfrm>
          <a:prstGeom prst="rect">
            <a:avLst/>
          </a:prstGeom>
          <a:noFill/>
          <a:ln>
            <a:noFill/>
          </a:ln>
        </p:spPr>
      </p:pic>
      <p:sp>
        <p:nvSpPr>
          <p:cNvPr id="522" name="Google Shape;522;p3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Remplacements</a:t>
            </a:r>
            <a:endParaRPr/>
          </a:p>
        </p:txBody>
      </p:sp>
      <p:sp>
        <p:nvSpPr>
          <p:cNvPr id="523" name="Google Shape;523;p33"/>
          <p:cNvSpPr/>
          <p:nvPr/>
        </p:nvSpPr>
        <p:spPr>
          <a:xfrm rot="-506237">
            <a:off x="380356" y="3327429"/>
            <a:ext cx="5555224" cy="3046472"/>
          </a:xfrm>
          <a:prstGeom prst="rect">
            <a:avLst/>
          </a:prstGeom>
          <a:solidFill>
            <a:srgbClr val="FFFFFF">
              <a:alpha val="5254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33"/>
          <p:cNvSpPr/>
          <p:nvPr/>
        </p:nvSpPr>
        <p:spPr>
          <a:xfrm>
            <a:off x="827575" y="1415000"/>
            <a:ext cx="8145300" cy="20988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200" b="0" i="0" u="none" strike="noStrike" cap="none">
                <a:solidFill>
                  <a:srgbClr val="FFFFFF"/>
                </a:solidFill>
                <a:latin typeface="Calibri"/>
                <a:ea typeface="Calibri"/>
                <a:cs typeface="Calibri"/>
                <a:sym typeface="Calibri"/>
              </a:rPr>
              <a:t>Les joueurs ont besoin de remplacements – les arbitres aussi !</a:t>
            </a:r>
            <a:endParaRPr/>
          </a:p>
          <a:p>
            <a:pPr marL="0" marR="0" lvl="0" indent="0" algn="l" rtl="0">
              <a:lnSpc>
                <a:spcPct val="100000"/>
              </a:lnSpc>
              <a:spcBef>
                <a:spcPts val="0"/>
              </a:spcBef>
              <a:spcAft>
                <a:spcPts val="0"/>
              </a:spcAft>
              <a:buNone/>
            </a:pPr>
            <a:r>
              <a:rPr lang="en-GB" sz="2200" b="0" i="0" u="none" strike="noStrike" cap="none">
                <a:solidFill>
                  <a:schemeClr val="lt1"/>
                </a:solidFill>
                <a:latin typeface="Calibri"/>
                <a:ea typeface="Calibri"/>
                <a:cs typeface="Calibri"/>
                <a:sym typeface="Calibri"/>
              </a:rPr>
              <a:t>Pourquoi ?</a:t>
            </a:r>
            <a:endParaRPr sz="22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200" b="0" i="0" u="none" strike="noStrike" cap="none">
                <a:solidFill>
                  <a:schemeClr val="lt1"/>
                </a:solidFill>
                <a:latin typeface="Calibri"/>
                <a:ea typeface="Calibri"/>
                <a:cs typeface="Calibri"/>
                <a:sym typeface="Calibri"/>
              </a:rPr>
              <a:t>Se répartir la charge</a:t>
            </a:r>
            <a:endParaRPr sz="22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200" b="0" i="0" u="none" strike="noStrike" cap="none">
                <a:solidFill>
                  <a:schemeClr val="lt1"/>
                </a:solidFill>
                <a:latin typeface="Calibri"/>
                <a:ea typeface="Calibri"/>
                <a:cs typeface="Calibri"/>
                <a:sym typeface="Calibri"/>
              </a:rPr>
              <a:t>Eviter la fatigue / améliorer la capacité de prise de décision</a:t>
            </a:r>
            <a:endParaRPr/>
          </a:p>
          <a:p>
            <a:pPr marL="800100" marR="0" lvl="1" indent="-342900" algn="l" rtl="0">
              <a:lnSpc>
                <a:spcPct val="100000"/>
              </a:lnSpc>
              <a:spcBef>
                <a:spcPts val="0"/>
              </a:spcBef>
              <a:spcAft>
                <a:spcPts val="0"/>
              </a:spcAft>
              <a:buClr>
                <a:schemeClr val="lt1"/>
              </a:buClr>
              <a:buSzPts val="2160"/>
              <a:buFont typeface="Arial"/>
              <a:buChar char="•"/>
            </a:pPr>
            <a:r>
              <a:rPr lang="en-GB" sz="2200" b="0" i="0" u="none" strike="noStrike" cap="none">
                <a:solidFill>
                  <a:schemeClr val="lt1"/>
                </a:solidFill>
                <a:latin typeface="Calibri"/>
                <a:ea typeface="Calibri"/>
                <a:cs typeface="Calibri"/>
                <a:sym typeface="Calibri"/>
              </a:rPr>
              <a:t>Travail d’équipe – le touch est un sport unique où tous les arbitres seront a un moment donné arbitre central.</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78"/>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Font typeface="Calibri"/>
              <a:buNone/>
            </a:pPr>
            <a:r>
              <a:rPr lang="en-GB" sz="3600" b="1">
                <a:latin typeface="Calibri"/>
                <a:ea typeface="Calibri"/>
                <a:cs typeface="Calibri"/>
                <a:sym typeface="Calibri"/>
              </a:rPr>
              <a:t>Objectifs</a:t>
            </a:r>
            <a:endParaRPr/>
          </a:p>
        </p:txBody>
      </p:sp>
      <p:sp>
        <p:nvSpPr>
          <p:cNvPr id="111" name="Google Shape;111;p78"/>
          <p:cNvSpPr/>
          <p:nvPr/>
        </p:nvSpPr>
        <p:spPr>
          <a:xfrm>
            <a:off x="827585" y="2132856"/>
            <a:ext cx="7416824" cy="2664296"/>
          </a:xfrm>
          <a:prstGeom prst="rect">
            <a:avLst/>
          </a:prstGeom>
          <a:solidFill>
            <a:schemeClr val="dk2"/>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Calibri"/>
                <a:ea typeface="Calibri"/>
                <a:cs typeface="Calibri"/>
                <a:sym typeface="Calibri"/>
              </a:rPr>
              <a:t>Informer les cadres des équipes sur les règles fondamentales du jeu</a:t>
            </a:r>
            <a:endParaRPr/>
          </a:p>
          <a:p>
            <a:pPr marL="800100" marR="0" lvl="1"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Calibri"/>
                <a:ea typeface="Calibri"/>
                <a:cs typeface="Calibri"/>
                <a:sym typeface="Calibri"/>
              </a:rPr>
              <a:t>Entrer dans le cursus arbitral</a:t>
            </a:r>
            <a:endParaRPr/>
          </a:p>
          <a:p>
            <a:pPr marL="800100" marR="0" lvl="1"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Calibri"/>
                <a:ea typeface="Calibri"/>
                <a:cs typeface="Calibri"/>
                <a:sym typeface="Calibri"/>
              </a:rPr>
              <a:t>Être capable de transmettre aux coéquipiers les règles élémentaires du jeu, et mieux comprendre les décisions arbitrales.</a:t>
            </a:r>
            <a:endParaRPr/>
          </a:p>
          <a:p>
            <a:pPr marL="800100" marR="0" lvl="1" indent="-342900" algn="l" rtl="0">
              <a:lnSpc>
                <a:spcPct val="100000"/>
              </a:lnSpc>
              <a:spcBef>
                <a:spcPts val="0"/>
              </a:spcBef>
              <a:spcAft>
                <a:spcPts val="0"/>
              </a:spcAft>
              <a:buClr>
                <a:schemeClr val="lt1"/>
              </a:buClr>
              <a:buSzPts val="2400"/>
              <a:buFont typeface="Arial"/>
              <a:buChar char="•"/>
            </a:pPr>
            <a:r>
              <a:rPr lang="en-GB" sz="2400" b="0" i="0" u="none" strike="noStrike" cap="none">
                <a:solidFill>
                  <a:schemeClr val="lt1"/>
                </a:solidFill>
                <a:latin typeface="Calibri"/>
                <a:ea typeface="Calibri"/>
                <a:cs typeface="Calibri"/>
                <a:sym typeface="Calibri"/>
              </a:rPr>
              <a:t>Répondre aux questions de chacun.</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Remplacements</a:t>
            </a:r>
            <a:endParaRPr/>
          </a:p>
        </p:txBody>
      </p:sp>
      <p:pic>
        <p:nvPicPr>
          <p:cNvPr id="531" name="Google Shape;531;p34" descr="http://www.google.co.uk/url?sa=i&amp;source=images&amp;cd=&amp;ved=0CAUQjBw&amp;url=http%3A%2F%2Fi.istockimg.com%2Ffile_thumbview_approve%2F12764922%2F3%2Fstock-illustration-12764922-iso-icon-game-plan.jpg&amp;ei=gcYqVbmNOYjJPdDZgPgK&amp;psig=AFQjCNFDe0jA3SBprryPGtkiCqFlZUUG5Q&amp;ust=1428953090017062"/>
          <p:cNvPicPr preferRelativeResize="0"/>
          <p:nvPr/>
        </p:nvPicPr>
        <p:blipFill rotWithShape="1">
          <a:blip r:embed="rId3">
            <a:alphaModFix/>
          </a:blip>
          <a:srcRect/>
          <a:stretch/>
        </p:blipFill>
        <p:spPr>
          <a:xfrm>
            <a:off x="3982560" y="764704"/>
            <a:ext cx="5004854" cy="4715104"/>
          </a:xfrm>
          <a:prstGeom prst="rect">
            <a:avLst/>
          </a:prstGeom>
          <a:noFill/>
          <a:ln>
            <a:noFill/>
          </a:ln>
        </p:spPr>
      </p:pic>
      <p:sp>
        <p:nvSpPr>
          <p:cNvPr id="532" name="Google Shape;532;p34"/>
          <p:cNvSpPr/>
          <p:nvPr/>
        </p:nvSpPr>
        <p:spPr>
          <a:xfrm>
            <a:off x="299030" y="1963000"/>
            <a:ext cx="4492426" cy="22323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800" b="0" i="0" u="none" strike="noStrike" cap="none">
                <a:solidFill>
                  <a:schemeClr val="lt1"/>
                </a:solidFill>
                <a:latin typeface="Calibri"/>
                <a:ea typeface="Calibri"/>
                <a:cs typeface="Calibri"/>
                <a:sym typeface="Calibri"/>
              </a:rPr>
              <a:t>Quand ?</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Après un essai</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Changement de possession</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Pénalité</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Remplacement de joueurs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3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Remplacements</a:t>
            </a:r>
            <a:endParaRPr/>
          </a:p>
        </p:txBody>
      </p:sp>
      <p:sp>
        <p:nvSpPr>
          <p:cNvPr id="539" name="Google Shape;539;p35"/>
          <p:cNvSpPr/>
          <p:nvPr/>
        </p:nvSpPr>
        <p:spPr>
          <a:xfrm>
            <a:off x="899592" y="1399848"/>
            <a:ext cx="7992888" cy="661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i="0" u="none" strike="noStrike" cap="none">
                <a:solidFill>
                  <a:srgbClr val="FFFFFF"/>
                </a:solidFill>
                <a:latin typeface="Calibri"/>
                <a:ea typeface="Calibri"/>
                <a:cs typeface="Calibri"/>
                <a:sym typeface="Calibri"/>
              </a:rPr>
              <a:t>Où ?</a:t>
            </a:r>
            <a:endParaRPr sz="1400" i="0" u="none" strike="noStrike" cap="none">
              <a:solidFill>
                <a:srgbClr val="FFFFFF"/>
              </a:solidFill>
              <a:latin typeface="Calibri"/>
              <a:ea typeface="Calibri"/>
              <a:cs typeface="Calibri"/>
              <a:sym typeface="Calibri"/>
            </a:endParaRPr>
          </a:p>
        </p:txBody>
      </p:sp>
      <p:grpSp>
        <p:nvGrpSpPr>
          <p:cNvPr id="540" name="Google Shape;540;p35"/>
          <p:cNvGrpSpPr/>
          <p:nvPr/>
        </p:nvGrpSpPr>
        <p:grpSpPr>
          <a:xfrm>
            <a:off x="1996739" y="2914442"/>
            <a:ext cx="4412688" cy="2419747"/>
            <a:chOff x="1331913" y="2927349"/>
            <a:chExt cx="5760000" cy="3600000"/>
          </a:xfrm>
        </p:grpSpPr>
        <p:sp>
          <p:nvSpPr>
            <p:cNvPr id="541" name="Google Shape;541;p35"/>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oogle Shape;542;p35"/>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35"/>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35"/>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35"/>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46" name="Google Shape;546;p35"/>
          <p:cNvSpPr/>
          <p:nvPr/>
        </p:nvSpPr>
        <p:spPr>
          <a:xfrm>
            <a:off x="3651496" y="5414150"/>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547" name="Google Shape;547;p35"/>
          <p:cNvSpPr/>
          <p:nvPr/>
        </p:nvSpPr>
        <p:spPr>
          <a:xfrm>
            <a:off x="3651497" y="2682814"/>
            <a:ext cx="1103172" cy="14518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nvGrpSpPr>
          <p:cNvPr id="548" name="Google Shape;548;p35"/>
          <p:cNvGrpSpPr/>
          <p:nvPr/>
        </p:nvGrpSpPr>
        <p:grpSpPr>
          <a:xfrm>
            <a:off x="231085" y="2901988"/>
            <a:ext cx="5902550" cy="2438769"/>
            <a:chOff x="231085" y="2901988"/>
            <a:chExt cx="5902550" cy="2438769"/>
          </a:xfrm>
        </p:grpSpPr>
        <p:grpSp>
          <p:nvGrpSpPr>
            <p:cNvPr id="549" name="Google Shape;549;p35"/>
            <p:cNvGrpSpPr/>
            <p:nvPr/>
          </p:nvGrpSpPr>
          <p:grpSpPr>
            <a:xfrm>
              <a:off x="231085" y="2901988"/>
              <a:ext cx="5902550" cy="2438769"/>
              <a:chOff x="231085" y="2901988"/>
              <a:chExt cx="5902550" cy="2438769"/>
            </a:xfrm>
          </p:grpSpPr>
          <p:sp>
            <p:nvSpPr>
              <p:cNvPr id="550" name="Google Shape;550;p35"/>
              <p:cNvSpPr/>
              <p:nvPr/>
            </p:nvSpPr>
            <p:spPr>
              <a:xfrm>
                <a:off x="2272533" y="2934011"/>
                <a:ext cx="3861102" cy="586468"/>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cxnSp>
            <p:nvCxnSpPr>
              <p:cNvPr id="551" name="Google Shape;551;p35"/>
              <p:cNvCxnSpPr/>
              <p:nvPr/>
            </p:nvCxnSpPr>
            <p:spPr>
              <a:xfrm>
                <a:off x="1708030" y="2901988"/>
                <a:ext cx="8627" cy="618491"/>
              </a:xfrm>
              <a:prstGeom prst="straightConnector1">
                <a:avLst/>
              </a:prstGeom>
              <a:noFill/>
              <a:ln w="9525" cap="flat" cmpd="sng">
                <a:solidFill>
                  <a:srgbClr val="4A7DBA"/>
                </a:solidFill>
                <a:prstDash val="solid"/>
                <a:round/>
                <a:headEnd type="triangle" w="med" len="med"/>
                <a:tailEnd type="triangle" w="med" len="med"/>
              </a:ln>
            </p:spPr>
          </p:cxnSp>
          <p:sp>
            <p:nvSpPr>
              <p:cNvPr id="552" name="Google Shape;552;p35"/>
              <p:cNvSpPr txBox="1"/>
              <p:nvPr/>
            </p:nvSpPr>
            <p:spPr>
              <a:xfrm>
                <a:off x="231085" y="2949623"/>
                <a:ext cx="1402992" cy="52318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10m de la ligne de touche</a:t>
                </a:r>
                <a:endParaRPr sz="1400" b="0" i="0" u="none" strike="noStrike" cap="none">
                  <a:solidFill>
                    <a:srgbClr val="000000"/>
                  </a:solidFill>
                  <a:latin typeface="Arial"/>
                  <a:ea typeface="Arial"/>
                  <a:cs typeface="Arial"/>
                  <a:sym typeface="Arial"/>
                </a:endParaRPr>
              </a:p>
            </p:txBody>
          </p:sp>
          <p:sp>
            <p:nvSpPr>
              <p:cNvPr id="553" name="Google Shape;553;p35"/>
              <p:cNvSpPr/>
              <p:nvPr/>
            </p:nvSpPr>
            <p:spPr>
              <a:xfrm>
                <a:off x="2272532" y="4754289"/>
                <a:ext cx="3861102" cy="586468"/>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grpSp>
        <p:sp>
          <p:nvSpPr>
            <p:cNvPr id="554" name="Google Shape;554;p35"/>
            <p:cNvSpPr txBox="1"/>
            <p:nvPr/>
          </p:nvSpPr>
          <p:spPr>
            <a:xfrm>
              <a:off x="2272531" y="2980400"/>
              <a:ext cx="386110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chemeClr val="accent2"/>
                  </a:solidFill>
                  <a:latin typeface="Arial"/>
                  <a:ea typeface="Arial"/>
                  <a:cs typeface="Arial"/>
                  <a:sym typeface="Arial"/>
                </a:rPr>
                <a:t>Zone de Remplacement</a:t>
              </a:r>
              <a:endParaRPr sz="1400" b="0" i="0" u="none" strike="noStrike" cap="none">
                <a:solidFill>
                  <a:srgbClr val="000000"/>
                </a:solidFill>
                <a:latin typeface="Arial"/>
                <a:ea typeface="Arial"/>
                <a:cs typeface="Arial"/>
                <a:sym typeface="Arial"/>
              </a:endParaRPr>
            </a:p>
          </p:txBody>
        </p:sp>
        <p:sp>
          <p:nvSpPr>
            <p:cNvPr id="555" name="Google Shape;555;p35"/>
            <p:cNvSpPr txBox="1"/>
            <p:nvPr/>
          </p:nvSpPr>
          <p:spPr>
            <a:xfrm>
              <a:off x="2272531" y="4842395"/>
              <a:ext cx="3861102"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2400" b="1" i="0" u="none" strike="noStrike" cap="none">
                  <a:solidFill>
                    <a:schemeClr val="accent2"/>
                  </a:solidFill>
                  <a:latin typeface="Arial"/>
                  <a:ea typeface="Arial"/>
                  <a:cs typeface="Arial"/>
                  <a:sym typeface="Arial"/>
                </a:rPr>
                <a:t>Zone de Remplacement</a:t>
              </a:r>
              <a:endParaRPr sz="14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be0afc94c1_0_62"/>
          <p:cNvSpPr txBox="1">
            <a:spLocks noGrp="1"/>
          </p:cNvSpPr>
          <p:nvPr>
            <p:ph type="body" idx="1"/>
          </p:nvPr>
        </p:nvSpPr>
        <p:spPr>
          <a:xfrm>
            <a:off x="457200" y="2163075"/>
            <a:ext cx="8229600" cy="4526100"/>
          </a:xfrm>
          <a:prstGeom prst="rect">
            <a:avLst/>
          </a:prstGeom>
        </p:spPr>
        <p:txBody>
          <a:bodyPr spcFirstLastPara="1" wrap="square" lIns="91425" tIns="45700" rIns="91425" bIns="45700" anchor="t" anchorCtr="0">
            <a:noAutofit/>
          </a:bodyPr>
          <a:lstStyle/>
          <a:p>
            <a:pPr marL="0" lvl="0" indent="0" algn="ctr" rtl="0">
              <a:spcBef>
                <a:spcPts val="640"/>
              </a:spcBef>
              <a:spcAft>
                <a:spcPts val="0"/>
              </a:spcAft>
              <a:buNone/>
            </a:pPr>
            <a:r>
              <a:rPr lang="en-GB" sz="3000">
                <a:latin typeface="Calibri"/>
                <a:ea typeface="Calibri"/>
                <a:cs typeface="Calibri"/>
                <a:sym typeface="Calibri"/>
              </a:rPr>
              <a:t>6ème touché				Ballon tombé</a:t>
            </a:r>
            <a:endParaRPr sz="3000">
              <a:latin typeface="Calibri"/>
              <a:ea typeface="Calibri"/>
              <a:cs typeface="Calibri"/>
              <a:sym typeface="Calibri"/>
            </a:endParaRPr>
          </a:p>
        </p:txBody>
      </p:sp>
      <p:pic>
        <p:nvPicPr>
          <p:cNvPr id="562" name="Google Shape;562;gbe0afc94c1_0_62">
            <a:hlinkClick r:id="rId3"/>
          </p:cNvPr>
          <p:cNvPicPr preferRelativeResize="0"/>
          <p:nvPr/>
        </p:nvPicPr>
        <p:blipFill rotWithShape="1">
          <a:blip r:embed="rId4">
            <a:alphaModFix/>
          </a:blip>
          <a:srcRect l="31249" t="16782" r="31380" b="18792"/>
          <a:stretch/>
        </p:blipFill>
        <p:spPr>
          <a:xfrm>
            <a:off x="1985425" y="2889925"/>
            <a:ext cx="1347275" cy="1306525"/>
          </a:xfrm>
          <a:prstGeom prst="rect">
            <a:avLst/>
          </a:prstGeom>
          <a:noFill/>
          <a:ln>
            <a:noFill/>
          </a:ln>
        </p:spPr>
      </p:pic>
      <p:pic>
        <p:nvPicPr>
          <p:cNvPr id="563" name="Google Shape;563;gbe0afc94c1_0_62">
            <a:hlinkClick r:id="rId5"/>
          </p:cNvPr>
          <p:cNvPicPr preferRelativeResize="0"/>
          <p:nvPr/>
        </p:nvPicPr>
        <p:blipFill rotWithShape="1">
          <a:blip r:embed="rId4">
            <a:alphaModFix/>
          </a:blip>
          <a:srcRect l="31249" t="16782" r="31380" b="18792"/>
          <a:stretch/>
        </p:blipFill>
        <p:spPr>
          <a:xfrm>
            <a:off x="5749550" y="2889925"/>
            <a:ext cx="1347275" cy="1306525"/>
          </a:xfrm>
          <a:prstGeom prst="rect">
            <a:avLst/>
          </a:prstGeom>
          <a:noFill/>
          <a:ln>
            <a:noFill/>
          </a:ln>
        </p:spPr>
      </p:pic>
      <p:sp>
        <p:nvSpPr>
          <p:cNvPr id="564" name="Google Shape;564;gbe0afc94c1_0_62"/>
          <p:cNvSpPr txBox="1">
            <a:spLocks noGrp="1"/>
          </p:cNvSpPr>
          <p:nvPr>
            <p:ph type="title"/>
          </p:nvPr>
        </p:nvSpPr>
        <p:spPr>
          <a:xfrm>
            <a:off x="806896" y="591270"/>
            <a:ext cx="8229600" cy="8214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Remplacements</a:t>
            </a:r>
            <a:endParaRPr/>
          </a:p>
        </p:txBody>
      </p:sp>
      <p:sp>
        <p:nvSpPr>
          <p:cNvPr id="565" name="Google Shape;565;gbe0afc94c1_0_62"/>
          <p:cNvSpPr/>
          <p:nvPr/>
        </p:nvSpPr>
        <p:spPr>
          <a:xfrm>
            <a:off x="899592" y="1399848"/>
            <a:ext cx="7992900" cy="6609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a:solidFill>
                  <a:srgbClr val="FFFFFF"/>
                </a:solidFill>
                <a:latin typeface="Calibri"/>
                <a:ea typeface="Calibri"/>
                <a:cs typeface="Calibri"/>
                <a:sym typeface="Calibri"/>
              </a:rPr>
              <a:t>Exemples de situations</a:t>
            </a:r>
            <a:endParaRPr sz="1400" i="0" u="none" strike="noStrike" cap="none">
              <a:solidFill>
                <a:srgbClr val="FFFFFF"/>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36"/>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8</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MARQUER</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37"/>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Marquer</a:t>
            </a:r>
            <a:endParaRPr/>
          </a:p>
        </p:txBody>
      </p:sp>
      <p:pic>
        <p:nvPicPr>
          <p:cNvPr id="577" name="Google Shape;577;p37" descr="http://www.englandtouch.org.uk/wp/wp-content/uploads/Clipboard02.png"/>
          <p:cNvPicPr preferRelativeResize="0"/>
          <p:nvPr/>
        </p:nvPicPr>
        <p:blipFill rotWithShape="1">
          <a:blip r:embed="rId3">
            <a:alphaModFix/>
          </a:blip>
          <a:srcRect t="10814" r="14021" b="22428"/>
          <a:stretch/>
        </p:blipFill>
        <p:spPr>
          <a:xfrm>
            <a:off x="1143000" y="3199225"/>
            <a:ext cx="6167951" cy="3184825"/>
          </a:xfrm>
          <a:prstGeom prst="rect">
            <a:avLst/>
          </a:prstGeom>
          <a:noFill/>
          <a:ln>
            <a:noFill/>
          </a:ln>
        </p:spPr>
      </p:pic>
      <p:sp>
        <p:nvSpPr>
          <p:cNvPr id="578" name="Google Shape;578;p37"/>
          <p:cNvSpPr/>
          <p:nvPr/>
        </p:nvSpPr>
        <p:spPr>
          <a:xfrm>
            <a:off x="609750" y="1366400"/>
            <a:ext cx="8229600" cy="1765500"/>
          </a:xfrm>
          <a:prstGeom prst="rect">
            <a:avLst/>
          </a:prstGeom>
          <a:solidFill>
            <a:schemeClr val="dk2"/>
          </a:solidFill>
          <a:ln>
            <a:noFill/>
          </a:ln>
        </p:spPr>
        <p:txBody>
          <a:bodyPr spcFirstLastPara="1" wrap="square" lIns="91425" tIns="45700" rIns="91425" bIns="45700" anchor="ctr" anchorCtr="0">
            <a:noAutofit/>
          </a:bodyPr>
          <a:lstStyle/>
          <a:p>
            <a:pPr marL="342900" marR="0" lvl="1" indent="-342900" algn="l" rtl="0">
              <a:lnSpc>
                <a:spcPct val="100000"/>
              </a:lnSpc>
              <a:spcBef>
                <a:spcPts val="0"/>
              </a:spcBef>
              <a:spcAft>
                <a:spcPts val="0"/>
              </a:spcAft>
              <a:buClr>
                <a:schemeClr val="lt1"/>
              </a:buClr>
              <a:buSzPts val="2200"/>
              <a:buFont typeface="Arial"/>
              <a:buChar char="•"/>
            </a:pPr>
            <a:r>
              <a:rPr lang="en-GB" sz="2200" b="0" i="0" u="none" strike="noStrike" cap="none" dirty="0">
                <a:solidFill>
                  <a:schemeClr val="lt1"/>
                </a:solidFill>
                <a:latin typeface="Arial"/>
                <a:ea typeface="Arial"/>
                <a:cs typeface="Arial"/>
                <a:sym typeface="Arial"/>
              </a:rPr>
              <a:t>Un </a:t>
            </a:r>
            <a:r>
              <a:rPr lang="en-GB" sz="2200" b="0" i="0" u="none" strike="noStrike" cap="none" dirty="0" err="1">
                <a:solidFill>
                  <a:schemeClr val="lt1"/>
                </a:solidFill>
                <a:latin typeface="Arial"/>
                <a:ea typeface="Arial"/>
                <a:cs typeface="Arial"/>
                <a:sym typeface="Arial"/>
              </a:rPr>
              <a:t>essai</a:t>
            </a:r>
            <a:r>
              <a:rPr lang="en-GB" sz="2200" b="0" i="0" u="none" strike="noStrike" cap="none" dirty="0">
                <a:solidFill>
                  <a:schemeClr val="lt1"/>
                </a:solidFill>
                <a:latin typeface="Arial"/>
                <a:ea typeface="Arial"/>
                <a:cs typeface="Arial"/>
                <a:sym typeface="Arial"/>
              </a:rPr>
              <a:t> est </a:t>
            </a:r>
            <a:r>
              <a:rPr lang="en-GB" sz="2200" b="0" i="0" u="none" strike="noStrike" cap="none" dirty="0" err="1">
                <a:solidFill>
                  <a:schemeClr val="lt1"/>
                </a:solidFill>
                <a:latin typeface="Arial"/>
                <a:ea typeface="Arial"/>
                <a:cs typeface="Arial"/>
                <a:sym typeface="Arial"/>
              </a:rPr>
              <a:t>marqué</a:t>
            </a:r>
            <a:r>
              <a:rPr lang="en-GB" sz="2200" b="0" i="0" u="none" strike="noStrike" cap="none" dirty="0">
                <a:solidFill>
                  <a:schemeClr val="lt1"/>
                </a:solidFill>
                <a:latin typeface="Arial"/>
                <a:ea typeface="Arial"/>
                <a:cs typeface="Arial"/>
                <a:sym typeface="Arial"/>
              </a:rPr>
              <a:t> </a:t>
            </a:r>
            <a:r>
              <a:rPr lang="en-GB" sz="2200" b="0" i="0" u="none" strike="noStrike" cap="none" dirty="0" err="1">
                <a:solidFill>
                  <a:schemeClr val="lt1"/>
                </a:solidFill>
                <a:latin typeface="Arial"/>
                <a:ea typeface="Arial"/>
                <a:cs typeface="Arial"/>
                <a:sym typeface="Arial"/>
              </a:rPr>
              <a:t>lorsque</a:t>
            </a:r>
            <a:r>
              <a:rPr lang="en-GB" sz="2200" b="0" i="0" u="none" strike="noStrike" cap="none" dirty="0">
                <a:solidFill>
                  <a:schemeClr val="lt1"/>
                </a:solidFill>
                <a:latin typeface="Arial"/>
                <a:ea typeface="Arial"/>
                <a:cs typeface="Arial"/>
                <a:sym typeface="Arial"/>
              </a:rPr>
              <a:t> le ballon est </a:t>
            </a:r>
            <a:r>
              <a:rPr lang="en-GB" sz="2200" b="0" i="0" u="none" strike="noStrike" cap="none" dirty="0" err="1">
                <a:solidFill>
                  <a:schemeClr val="lt1"/>
                </a:solidFill>
                <a:latin typeface="Arial"/>
                <a:ea typeface="Arial"/>
                <a:cs typeface="Arial"/>
                <a:sym typeface="Arial"/>
              </a:rPr>
              <a:t>placé</a:t>
            </a:r>
            <a:r>
              <a:rPr lang="en-GB" sz="2200" b="0" i="0" u="none" strike="noStrike" cap="none" dirty="0">
                <a:solidFill>
                  <a:schemeClr val="lt1"/>
                </a:solidFill>
                <a:latin typeface="Arial"/>
                <a:ea typeface="Arial"/>
                <a:cs typeface="Arial"/>
                <a:sym typeface="Arial"/>
              </a:rPr>
              <a:t> au sol dans la zone d’essai de manière </a:t>
            </a:r>
            <a:r>
              <a:rPr lang="en-GB" sz="2200" dirty="0" err="1">
                <a:solidFill>
                  <a:schemeClr val="lt1"/>
                </a:solidFill>
              </a:rPr>
              <a:t>maîtrisée</a:t>
            </a:r>
            <a:r>
              <a:rPr lang="en-GB" sz="2200" b="0" i="0" u="none" strike="noStrike" cap="none" dirty="0">
                <a:solidFill>
                  <a:schemeClr val="lt1"/>
                </a:solidFill>
                <a:latin typeface="Arial"/>
                <a:ea typeface="Arial"/>
                <a:cs typeface="Arial"/>
                <a:sym typeface="Arial"/>
              </a:rPr>
              <a:t>.</a:t>
            </a:r>
            <a:endParaRPr dirty="0"/>
          </a:p>
          <a:p>
            <a:pPr marL="342900" marR="0" lvl="1" indent="-342900" algn="l" rtl="0">
              <a:lnSpc>
                <a:spcPct val="100000"/>
              </a:lnSpc>
              <a:spcBef>
                <a:spcPts val="0"/>
              </a:spcBef>
              <a:spcAft>
                <a:spcPts val="0"/>
              </a:spcAft>
              <a:buClr>
                <a:schemeClr val="lt1"/>
              </a:buClr>
              <a:buSzPts val="2200"/>
              <a:buFont typeface="Arial"/>
              <a:buChar char="•"/>
            </a:pPr>
            <a:r>
              <a:rPr lang="en-GB" sz="2200" b="0" i="0" u="none" strike="noStrike" cap="none" dirty="0">
                <a:solidFill>
                  <a:schemeClr val="lt1"/>
                </a:solidFill>
                <a:latin typeface="Arial"/>
                <a:ea typeface="Arial"/>
                <a:cs typeface="Arial"/>
                <a:sym typeface="Arial"/>
              </a:rPr>
              <a:t>Un </a:t>
            </a:r>
            <a:r>
              <a:rPr lang="en-GB" sz="2200" b="0" i="0" u="none" strike="noStrike" cap="none" dirty="0" err="1">
                <a:solidFill>
                  <a:schemeClr val="lt1"/>
                </a:solidFill>
                <a:latin typeface="Arial"/>
                <a:ea typeface="Arial"/>
                <a:cs typeface="Arial"/>
                <a:sym typeface="Arial"/>
              </a:rPr>
              <a:t>essai</a:t>
            </a:r>
            <a:r>
              <a:rPr lang="en-GB" sz="2200" b="0" i="0" u="none" strike="noStrike" cap="none" dirty="0">
                <a:solidFill>
                  <a:schemeClr val="lt1"/>
                </a:solidFill>
                <a:latin typeface="Arial"/>
                <a:ea typeface="Arial"/>
                <a:cs typeface="Arial"/>
                <a:sym typeface="Arial"/>
              </a:rPr>
              <a:t> </a:t>
            </a:r>
            <a:r>
              <a:rPr lang="en-GB" sz="2200" b="0" i="0" u="none" strike="noStrike" cap="none" dirty="0" err="1">
                <a:solidFill>
                  <a:schemeClr val="lt1"/>
                </a:solidFill>
                <a:latin typeface="Arial"/>
                <a:ea typeface="Arial"/>
                <a:cs typeface="Arial"/>
                <a:sym typeface="Arial"/>
              </a:rPr>
              <a:t>rapporte</a:t>
            </a:r>
            <a:r>
              <a:rPr lang="en-GB" sz="2200" b="0" i="0" u="none" strike="noStrike" cap="none" dirty="0">
                <a:solidFill>
                  <a:schemeClr val="lt1"/>
                </a:solidFill>
                <a:latin typeface="Arial"/>
                <a:ea typeface="Arial"/>
                <a:cs typeface="Arial"/>
                <a:sym typeface="Arial"/>
              </a:rPr>
              <a:t> 1 point</a:t>
            </a:r>
            <a:endParaRPr sz="22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chemeClr val="lt1"/>
              </a:buClr>
              <a:buSzPts val="2200"/>
              <a:buFont typeface="Arial"/>
              <a:buChar char="•"/>
            </a:pPr>
            <a:r>
              <a:rPr lang="en-GB" sz="2200" b="0" i="0" u="none" strike="noStrike" cap="none" dirty="0">
                <a:solidFill>
                  <a:schemeClr val="lt1"/>
                </a:solidFill>
                <a:latin typeface="Arial"/>
                <a:ea typeface="Arial"/>
                <a:cs typeface="Arial"/>
                <a:sym typeface="Arial"/>
              </a:rPr>
              <a:t>Le demi ne </a:t>
            </a:r>
            <a:r>
              <a:rPr lang="en-GB" sz="2200" b="0" i="0" u="none" strike="noStrike" cap="none" dirty="0" err="1">
                <a:solidFill>
                  <a:schemeClr val="lt1"/>
                </a:solidFill>
                <a:latin typeface="Arial"/>
                <a:ea typeface="Arial"/>
                <a:cs typeface="Arial"/>
                <a:sym typeface="Arial"/>
              </a:rPr>
              <a:t>peut</a:t>
            </a:r>
            <a:r>
              <a:rPr lang="en-GB" sz="2200" b="0" i="0" u="none" strike="noStrike" cap="none" dirty="0">
                <a:solidFill>
                  <a:schemeClr val="lt1"/>
                </a:solidFill>
                <a:latin typeface="Arial"/>
                <a:ea typeface="Arial"/>
                <a:cs typeface="Arial"/>
                <a:sym typeface="Arial"/>
              </a:rPr>
              <a:t> pas </a:t>
            </a:r>
            <a:r>
              <a:rPr lang="en-GB" sz="2200" b="0" i="0" u="none" strike="noStrike" cap="none" dirty="0" err="1">
                <a:solidFill>
                  <a:schemeClr val="lt1"/>
                </a:solidFill>
                <a:latin typeface="Arial"/>
                <a:ea typeface="Arial"/>
                <a:cs typeface="Arial"/>
                <a:sym typeface="Arial"/>
              </a:rPr>
              <a:t>marquer</a:t>
            </a:r>
            <a:r>
              <a:rPr lang="en-GB" dirty="0"/>
              <a:t> </a:t>
            </a:r>
            <a:r>
              <a:rPr lang="en-GB" sz="1800" dirty="0">
                <a:solidFill>
                  <a:schemeClr val="bg1"/>
                </a:solidFill>
                <a:sym typeface="Wingdings" panose="05000000000000000000" pitchFamily="2" charset="2"/>
              </a:rPr>
              <a:t></a:t>
            </a:r>
            <a:r>
              <a:rPr lang="en-GB" dirty="0"/>
              <a:t> </a:t>
            </a:r>
            <a:r>
              <a:rPr lang="en-GB" sz="2200" b="0" i="0" u="none" strike="noStrike" cap="none" dirty="0" err="1">
                <a:solidFill>
                  <a:schemeClr val="lt1"/>
                </a:solidFill>
                <a:latin typeface="Arial"/>
                <a:ea typeface="Arial"/>
                <a:cs typeface="Arial"/>
                <a:sym typeface="Arial"/>
              </a:rPr>
              <a:t>Changement</a:t>
            </a:r>
            <a:r>
              <a:rPr lang="en-GB" sz="2200" b="0" i="0" u="none" strike="noStrike" cap="none" dirty="0">
                <a:solidFill>
                  <a:schemeClr val="lt1"/>
                </a:solidFill>
                <a:latin typeface="Arial"/>
                <a:ea typeface="Arial"/>
                <a:cs typeface="Arial"/>
                <a:sym typeface="Arial"/>
              </a:rPr>
              <a:t> de possession</a:t>
            </a:r>
            <a:endParaRPr dirty="0"/>
          </a:p>
        </p:txBody>
      </p:sp>
      <p:pic>
        <p:nvPicPr>
          <p:cNvPr id="579" name="Google Shape;579;p37">
            <a:hlinkClick r:id="rId4"/>
          </p:cNvPr>
          <p:cNvPicPr preferRelativeResize="0"/>
          <p:nvPr/>
        </p:nvPicPr>
        <p:blipFill rotWithShape="1">
          <a:blip r:embed="rId5">
            <a:alphaModFix/>
          </a:blip>
          <a:srcRect l="31249" t="16782" r="31380" b="18792"/>
          <a:stretch/>
        </p:blipFill>
        <p:spPr>
          <a:xfrm>
            <a:off x="7701875" y="3525500"/>
            <a:ext cx="970525" cy="9411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pic>
        <p:nvPicPr>
          <p:cNvPr id="585" name="Google Shape;585;p38" descr="https://encrypted-tbn2.gstatic.com/images?q=tbn:ANd9GcTK5r2dEQ94RbMPS_teR5AzZn99M8buhVMcMk6IyuSm1QxdqJUg"/>
          <p:cNvPicPr preferRelativeResize="0"/>
          <p:nvPr/>
        </p:nvPicPr>
        <p:blipFill rotWithShape="1">
          <a:blip r:embed="rId3">
            <a:alphaModFix/>
          </a:blip>
          <a:srcRect/>
          <a:stretch/>
        </p:blipFill>
        <p:spPr>
          <a:xfrm>
            <a:off x="5131893" y="3933056"/>
            <a:ext cx="2410372" cy="1728192"/>
          </a:xfrm>
          <a:prstGeom prst="rect">
            <a:avLst/>
          </a:prstGeom>
          <a:noFill/>
          <a:ln>
            <a:noFill/>
          </a:ln>
        </p:spPr>
      </p:pic>
      <p:sp>
        <p:nvSpPr>
          <p:cNvPr id="586" name="Google Shape;586;p38"/>
          <p:cNvSpPr txBox="1"/>
          <p:nvPr/>
        </p:nvSpPr>
        <p:spPr>
          <a:xfrm>
            <a:off x="806896" y="591270"/>
            <a:ext cx="8229600" cy="1079524"/>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None/>
            </a:pPr>
            <a:r>
              <a:rPr lang="en-GB" sz="4400" b="1" i="0" u="none" strike="noStrike" cap="none">
                <a:solidFill>
                  <a:schemeClr val="dk1"/>
                </a:solidFill>
                <a:latin typeface="Calibri"/>
                <a:ea typeface="Calibri"/>
                <a:cs typeface="Calibri"/>
                <a:sym typeface="Calibri"/>
              </a:rPr>
              <a:t>Défense sur la ligne d’essai</a:t>
            </a:r>
            <a:endParaRPr sz="4400" b="0" i="0" u="none" strike="noStrike" cap="none">
              <a:solidFill>
                <a:srgbClr val="000000"/>
              </a:solidFill>
              <a:latin typeface="Arial"/>
              <a:ea typeface="Arial"/>
              <a:cs typeface="Arial"/>
              <a:sym typeface="Arial"/>
            </a:endParaRPr>
          </a:p>
          <a:p>
            <a:pPr marL="0" marR="0" lvl="0" indent="0" algn="l" rtl="0">
              <a:lnSpc>
                <a:spcPct val="80000"/>
              </a:lnSpc>
              <a:spcBef>
                <a:spcPts val="0"/>
              </a:spcBef>
              <a:spcAft>
                <a:spcPts val="0"/>
              </a:spcAft>
              <a:buClr>
                <a:schemeClr val="dk1"/>
              </a:buClr>
              <a:buSzPts val="2790"/>
              <a:buFont typeface="Calibri"/>
              <a:buNone/>
            </a:pPr>
            <a:r>
              <a:rPr lang="en-GB" sz="2400" b="1" i="0" u="none" strike="noStrike" cap="none">
                <a:solidFill>
                  <a:schemeClr val="dk1"/>
                </a:solidFill>
                <a:latin typeface="Calibri"/>
                <a:ea typeface="Calibri"/>
                <a:cs typeface="Calibri"/>
                <a:sym typeface="Calibri"/>
              </a:rPr>
              <a:t>(aka Mexican Standoff)</a:t>
            </a:r>
            <a:endParaRPr sz="1200" b="0" i="0" u="none" strike="noStrike" cap="none">
              <a:solidFill>
                <a:srgbClr val="000000"/>
              </a:solidFill>
              <a:latin typeface="Arial"/>
              <a:ea typeface="Arial"/>
              <a:cs typeface="Arial"/>
              <a:sym typeface="Arial"/>
            </a:endParaRPr>
          </a:p>
        </p:txBody>
      </p:sp>
      <p:sp>
        <p:nvSpPr>
          <p:cNvPr id="587" name="Google Shape;587;p38"/>
          <p:cNvSpPr/>
          <p:nvPr/>
        </p:nvSpPr>
        <p:spPr>
          <a:xfrm>
            <a:off x="643141" y="1644522"/>
            <a:ext cx="8145253" cy="1510959"/>
          </a:xfrm>
          <a:prstGeom prst="rect">
            <a:avLst/>
          </a:prstGeom>
          <a:solidFill>
            <a:srgbClr val="1F497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lt1"/>
                </a:solidFill>
                <a:latin typeface="Arial"/>
                <a:ea typeface="Arial"/>
                <a:cs typeface="Arial"/>
                <a:sym typeface="Arial"/>
              </a:rPr>
              <a:t>Lorsque les défenseurs défendent depuis leur Zone des 7m et que l’attaque sort le ballon de la zone des 7m, l’équipe en défense DOIT avancer de manière continue, et avec une vitesse raisonnable, jusqu’à </a:t>
            </a:r>
            <a:r>
              <a:rPr lang="en-GB" sz="2000" b="0" i="0" u="sng" strike="noStrike" cap="none">
                <a:solidFill>
                  <a:schemeClr val="lt1"/>
                </a:solidFill>
                <a:latin typeface="Arial"/>
                <a:ea typeface="Arial"/>
                <a:cs typeface="Arial"/>
                <a:sym typeface="Arial"/>
              </a:rPr>
              <a:t>l’imminence</a:t>
            </a:r>
            <a:r>
              <a:rPr lang="en-GB" sz="2000" b="0" i="0" u="none" strike="noStrike" cap="none">
                <a:solidFill>
                  <a:schemeClr val="lt1"/>
                </a:solidFill>
                <a:latin typeface="Arial"/>
                <a:ea typeface="Arial"/>
                <a:cs typeface="Arial"/>
                <a:sym typeface="Arial"/>
              </a:rPr>
              <a:t> du toucher.</a:t>
            </a:r>
            <a:endParaRPr sz="1600" b="0" i="0" u="none" strike="noStrike" cap="none">
              <a:solidFill>
                <a:schemeClr val="lt1"/>
              </a:solidFill>
              <a:latin typeface="Arial"/>
              <a:ea typeface="Arial"/>
              <a:cs typeface="Arial"/>
              <a:sym typeface="Arial"/>
            </a:endParaRPr>
          </a:p>
        </p:txBody>
      </p:sp>
      <p:pic>
        <p:nvPicPr>
          <p:cNvPr id="588" name="Google Shape;588;p38"/>
          <p:cNvPicPr preferRelativeResize="0"/>
          <p:nvPr/>
        </p:nvPicPr>
        <p:blipFill rotWithShape="1">
          <a:blip r:embed="rId4">
            <a:alphaModFix/>
          </a:blip>
          <a:srcRect l="551" b="4878"/>
          <a:stretch/>
        </p:blipFill>
        <p:spPr>
          <a:xfrm rot="-5400000">
            <a:off x="502063" y="3172107"/>
            <a:ext cx="3391622" cy="3407139"/>
          </a:xfrm>
          <a:prstGeom prst="rect">
            <a:avLst/>
          </a:prstGeom>
          <a:noFill/>
          <a:ln>
            <a:noFill/>
          </a:ln>
        </p:spPr>
      </p:pic>
      <p:pic>
        <p:nvPicPr>
          <p:cNvPr id="589" name="Google Shape;589;p38">
            <a:hlinkClick r:id="rId5"/>
          </p:cNvPr>
          <p:cNvPicPr preferRelativeResize="0"/>
          <p:nvPr/>
        </p:nvPicPr>
        <p:blipFill rotWithShape="1">
          <a:blip r:embed="rId6">
            <a:alphaModFix/>
          </a:blip>
          <a:srcRect l="31249" t="16782" r="31380" b="18792"/>
          <a:stretch/>
        </p:blipFill>
        <p:spPr>
          <a:xfrm>
            <a:off x="7786199" y="3808269"/>
            <a:ext cx="1002200" cy="971898"/>
          </a:xfrm>
          <a:prstGeom prst="rect">
            <a:avLst/>
          </a:prstGeom>
          <a:noFill/>
          <a:ln>
            <a:noFill/>
          </a:ln>
        </p:spPr>
      </p:pic>
      <p:sp>
        <p:nvSpPr>
          <p:cNvPr id="590" name="Google Shape;590;p38"/>
          <p:cNvSpPr txBox="1"/>
          <p:nvPr/>
        </p:nvSpPr>
        <p:spPr>
          <a:xfrm>
            <a:off x="4844588" y="3344163"/>
            <a:ext cx="298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https://youtu.be/ojuYYObzBMQ</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39"/>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9</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PLACEMENT DES ARBITRES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pic>
        <p:nvPicPr>
          <p:cNvPr id="601" name="Google Shape;601;p40"/>
          <p:cNvPicPr preferRelativeResize="0"/>
          <p:nvPr/>
        </p:nvPicPr>
        <p:blipFill rotWithShape="1">
          <a:blip r:embed="rId3">
            <a:alphaModFix/>
          </a:blip>
          <a:srcRect/>
          <a:stretch/>
        </p:blipFill>
        <p:spPr>
          <a:xfrm>
            <a:off x="3543575" y="1714250"/>
            <a:ext cx="5138475" cy="3529202"/>
          </a:xfrm>
          <a:prstGeom prst="rect">
            <a:avLst/>
          </a:prstGeom>
          <a:noFill/>
          <a:ln>
            <a:noFill/>
          </a:ln>
        </p:spPr>
      </p:pic>
      <p:sp>
        <p:nvSpPr>
          <p:cNvPr id="602" name="Google Shape;602;p40"/>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a:latin typeface="Calibri"/>
                <a:ea typeface="Calibri"/>
                <a:cs typeface="Calibri"/>
                <a:sym typeface="Calibri"/>
              </a:rPr>
              <a:t>Placement</a:t>
            </a:r>
            <a:endParaRPr/>
          </a:p>
        </p:txBody>
      </p:sp>
      <p:sp>
        <p:nvSpPr>
          <p:cNvPr id="603" name="Google Shape;603;p40"/>
          <p:cNvSpPr/>
          <p:nvPr/>
        </p:nvSpPr>
        <p:spPr>
          <a:xfrm>
            <a:off x="3506413" y="1714250"/>
            <a:ext cx="5212800" cy="3529200"/>
          </a:xfrm>
          <a:prstGeom prst="rect">
            <a:avLst/>
          </a:prstGeom>
          <a:solidFill>
            <a:srgbClr val="17365D">
              <a:alpha val="52549"/>
            </a:srgbClr>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Il y a trois situations où le positionnement des arbitres est </a:t>
            </a:r>
            <a:r>
              <a:rPr lang="en-GB" sz="2400" b="0" i="0" u="sng" strike="noStrike" cap="none">
                <a:solidFill>
                  <a:schemeClr val="lt1"/>
                </a:solidFill>
                <a:latin typeface="Arial"/>
                <a:ea typeface="Arial"/>
                <a:cs typeface="Arial"/>
                <a:sym typeface="Arial"/>
              </a:rPr>
              <a:t>critique</a:t>
            </a:r>
            <a:r>
              <a:rPr lang="en-GB" sz="2400" b="0" i="0" u="none" strike="noStrike" cap="none">
                <a:solidFill>
                  <a:schemeClr val="lt1"/>
                </a:solidFill>
                <a:latin typeface="Arial"/>
                <a:ea typeface="Arial"/>
                <a:cs typeface="Arial"/>
                <a:sym typeface="Arial"/>
              </a:rPr>
              <a:t> pour avoir un impact positif sur le jeu :</a:t>
            </a:r>
            <a:endParaRPr sz="1400" b="0" i="0" u="none" strike="noStrike" cap="none">
              <a:solidFill>
                <a:srgbClr val="000000"/>
              </a:solidFill>
              <a:latin typeface="Arial"/>
              <a:ea typeface="Arial"/>
              <a:cs typeface="Arial"/>
              <a:sym typeface="Arial"/>
            </a:endParaRPr>
          </a:p>
          <a:p>
            <a:pPr marL="800100" marR="0" lvl="1" indent="-205740" algn="l" rtl="0">
              <a:lnSpc>
                <a:spcPct val="100000"/>
              </a:lnSpc>
              <a:spcBef>
                <a:spcPts val="0"/>
              </a:spcBef>
              <a:spcAft>
                <a:spcPts val="0"/>
              </a:spcAft>
              <a:buClr>
                <a:schemeClr val="dk1"/>
              </a:buClr>
              <a:buSzPts val="2160"/>
              <a:buFont typeface="Arial"/>
              <a:buNone/>
            </a:pPr>
            <a:endParaRPr sz="2400" b="0" i="0" u="none" strike="noStrike" cap="none">
              <a:solidFill>
                <a:schemeClr val="lt1"/>
              </a:solidFill>
              <a:latin typeface="Calibri"/>
              <a:ea typeface="Calibri"/>
              <a:cs typeface="Calibri"/>
              <a:sym typeface="Calibri"/>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Ligne de hors-jeu des 7m (marquer et contrôler)</a:t>
            </a:r>
            <a:endParaRPr sz="1400" b="0" i="0" u="none" strike="noStrike" cap="none">
              <a:solidFill>
                <a:srgbClr val="000000"/>
              </a:solidFill>
              <a:latin typeface="Arial"/>
              <a:ea typeface="Arial"/>
              <a:cs typeface="Arial"/>
              <a:sym typeface="Arial"/>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Ligne d’essai</a:t>
            </a:r>
            <a:endParaRPr sz="2400" b="0" i="0" u="none" strike="noStrike" cap="none">
              <a:solidFill>
                <a:schemeClr val="lt1"/>
              </a:solidFill>
              <a:latin typeface="Calibri"/>
              <a:ea typeface="Calibri"/>
              <a:cs typeface="Calibri"/>
              <a:sym typeface="Calibri"/>
            </a:endParaRPr>
          </a:p>
          <a:p>
            <a:pPr marL="914400" marR="0" lvl="5" indent="-457200" algn="l" rtl="0">
              <a:lnSpc>
                <a:spcPct val="100000"/>
              </a:lnSpc>
              <a:spcBef>
                <a:spcPts val="0"/>
              </a:spcBef>
              <a:spcAft>
                <a:spcPts val="0"/>
              </a:spcAft>
              <a:buClr>
                <a:schemeClr val="lt1"/>
              </a:buClr>
              <a:buSzPts val="2160"/>
              <a:buFont typeface="Calibri"/>
              <a:buAutoNum type="arabicPeriod"/>
            </a:pPr>
            <a:r>
              <a:rPr lang="en-GB" sz="2400" b="0" i="0" u="none" strike="noStrike" cap="none">
                <a:solidFill>
                  <a:schemeClr val="lt1"/>
                </a:solidFill>
                <a:latin typeface="Calibri"/>
                <a:ea typeface="Calibri"/>
                <a:cs typeface="Calibri"/>
                <a:sym typeface="Calibri"/>
              </a:rPr>
              <a:t>Ligne de touche</a:t>
            </a:r>
            <a:endParaRPr sz="2400" b="0" i="0" u="none" strike="noStrike" cap="none">
              <a:solidFill>
                <a:schemeClr val="lt1"/>
              </a:solidFill>
              <a:latin typeface="Calibri"/>
              <a:ea typeface="Calibri"/>
              <a:cs typeface="Calibri"/>
              <a:sym typeface="Calibri"/>
            </a:endParaRPr>
          </a:p>
        </p:txBody>
      </p:sp>
      <p:grpSp>
        <p:nvGrpSpPr>
          <p:cNvPr id="604" name="Google Shape;604;p40"/>
          <p:cNvGrpSpPr/>
          <p:nvPr/>
        </p:nvGrpSpPr>
        <p:grpSpPr>
          <a:xfrm rot="5400000">
            <a:off x="-306239" y="2186797"/>
            <a:ext cx="4281054" cy="3336073"/>
            <a:chOff x="1764248" y="2220297"/>
            <a:chExt cx="5760000" cy="4279570"/>
          </a:xfrm>
        </p:grpSpPr>
        <p:grpSp>
          <p:nvGrpSpPr>
            <p:cNvPr id="605" name="Google Shape;605;p40"/>
            <p:cNvGrpSpPr/>
            <p:nvPr/>
          </p:nvGrpSpPr>
          <p:grpSpPr>
            <a:xfrm>
              <a:off x="1764248" y="2564904"/>
              <a:ext cx="5760000" cy="3600000"/>
              <a:chOff x="1331913" y="2927349"/>
              <a:chExt cx="5760000" cy="3600000"/>
            </a:xfrm>
          </p:grpSpPr>
          <p:sp>
            <p:nvSpPr>
              <p:cNvPr id="606" name="Google Shape;606;p40"/>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7" name="Google Shape;607;p40"/>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8" name="Google Shape;608;p40"/>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40"/>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0" name="Google Shape;610;p40"/>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11" name="Google Shape;611;p40"/>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612" name="Google Shape;612;p40"/>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Google Shape;618;p7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a:latin typeface="Calibri"/>
                <a:ea typeface="Calibri"/>
                <a:cs typeface="Calibri"/>
                <a:sym typeface="Calibri"/>
              </a:rPr>
              <a:t>Placement</a:t>
            </a:r>
            <a:endParaRPr/>
          </a:p>
        </p:txBody>
      </p:sp>
      <p:sp>
        <p:nvSpPr>
          <p:cNvPr id="619" name="Google Shape;619;p79"/>
          <p:cNvSpPr/>
          <p:nvPr/>
        </p:nvSpPr>
        <p:spPr>
          <a:xfrm>
            <a:off x="3602578" y="1438656"/>
            <a:ext cx="5433918" cy="3950208"/>
          </a:xfrm>
          <a:prstGeom prst="rect">
            <a:avLst/>
          </a:prstGeom>
          <a:solidFill>
            <a:srgbClr val="1F497D"/>
          </a:solidFill>
          <a:ln>
            <a:noFill/>
          </a:ln>
        </p:spPr>
        <p:txBody>
          <a:bodyPr spcFirstLastPara="1" wrap="square" lIns="91425" tIns="45700" rIns="91425" bIns="45700" anchor="ctr" anchorCtr="0">
            <a:noAutofit/>
          </a:bodyPr>
          <a:lstStyle/>
          <a:p>
            <a:pPr marL="45085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Etre le premier au bon endroit</a:t>
            </a:r>
            <a:endParaRPr/>
          </a:p>
          <a:p>
            <a:pPr marL="714375" marR="0" lvl="2" indent="-342900" algn="l" rtl="0">
              <a:lnSpc>
                <a:spcPct val="100000"/>
              </a:lnSpc>
              <a:spcBef>
                <a:spcPts val="0"/>
              </a:spcBef>
              <a:spcAft>
                <a:spcPts val="0"/>
              </a:spcAft>
              <a:buClr>
                <a:schemeClr val="lt1"/>
              </a:buClr>
              <a:buSzPts val="2160"/>
              <a:buFont typeface="Noto Sans Symbols"/>
              <a:buChar char="✔"/>
            </a:pPr>
            <a:r>
              <a:rPr lang="en-GB" sz="2400" b="0" i="0" u="none" strike="noStrike" cap="none">
                <a:solidFill>
                  <a:schemeClr val="lt1"/>
                </a:solidFill>
                <a:latin typeface="Calibri"/>
                <a:ea typeface="Calibri"/>
                <a:cs typeface="Calibri"/>
                <a:sym typeface="Calibri"/>
              </a:rPr>
              <a:t>Derrière la défense</a:t>
            </a:r>
            <a:endParaRPr/>
          </a:p>
          <a:p>
            <a:pPr marL="714375" marR="0" lvl="2" indent="-342900" algn="l" rtl="0">
              <a:lnSpc>
                <a:spcPct val="100000"/>
              </a:lnSpc>
              <a:spcBef>
                <a:spcPts val="0"/>
              </a:spcBef>
              <a:spcAft>
                <a:spcPts val="0"/>
              </a:spcAft>
              <a:buClr>
                <a:schemeClr val="lt1"/>
              </a:buClr>
              <a:buSzPts val="2160"/>
              <a:buFont typeface="Noto Sans Symbols"/>
              <a:buChar char="✔"/>
            </a:pPr>
            <a:r>
              <a:rPr lang="en-GB" sz="2400" b="0" i="0" u="none" strike="noStrike" cap="none">
                <a:solidFill>
                  <a:schemeClr val="lt1"/>
                </a:solidFill>
                <a:latin typeface="Calibri"/>
                <a:ea typeface="Calibri"/>
                <a:cs typeface="Calibri"/>
                <a:sym typeface="Calibri"/>
              </a:rPr>
              <a:t> Décalé de l’axe du ballon (45°), placé grand coté</a:t>
            </a:r>
            <a:endParaRPr/>
          </a:p>
          <a:p>
            <a:pPr marL="714375" marR="0" lvl="2" indent="-342900" algn="l" rtl="0">
              <a:lnSpc>
                <a:spcPct val="100000"/>
              </a:lnSpc>
              <a:spcBef>
                <a:spcPts val="0"/>
              </a:spcBef>
              <a:spcAft>
                <a:spcPts val="0"/>
              </a:spcAft>
              <a:buClr>
                <a:schemeClr val="lt1"/>
              </a:buClr>
              <a:buSzPts val="2160"/>
              <a:buFont typeface="Noto Sans Symbols"/>
              <a:buChar char="✔"/>
            </a:pPr>
            <a:r>
              <a:rPr lang="en-GB" sz="2400" b="0" i="0" u="none" strike="noStrike" cap="none">
                <a:solidFill>
                  <a:schemeClr val="lt1"/>
                </a:solidFill>
                <a:latin typeface="Calibri"/>
                <a:ea typeface="Calibri"/>
                <a:cs typeface="Calibri"/>
                <a:sym typeface="Calibri"/>
              </a:rPr>
              <a:t> Entre 7 et 10m du ballon (élastique)</a:t>
            </a:r>
            <a:endParaRPr sz="2400" b="0" i="0" u="none" strike="noStrike" cap="none">
              <a:solidFill>
                <a:schemeClr val="lt1"/>
              </a:solidFill>
              <a:latin typeface="Calibri"/>
              <a:ea typeface="Calibri"/>
              <a:cs typeface="Calibri"/>
              <a:sym typeface="Calibri"/>
            </a:endParaRPr>
          </a:p>
          <a:p>
            <a:pPr marL="45085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 Avoir les yeux sur le ballon</a:t>
            </a:r>
            <a:endParaRPr/>
          </a:p>
          <a:p>
            <a:pPr marL="45085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 Avoir le maximum de joueurs dans son champ de vision</a:t>
            </a:r>
            <a:endParaRPr/>
          </a:p>
          <a:p>
            <a:pPr marL="450850" marR="0" lvl="0"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Calibri"/>
                <a:ea typeface="Calibri"/>
                <a:cs typeface="Calibri"/>
                <a:sym typeface="Calibri"/>
              </a:rPr>
              <a:t> Retarder son coup de sifflet pour être placé à la fin du sifflement.</a:t>
            </a:r>
            <a:endParaRPr/>
          </a:p>
        </p:txBody>
      </p:sp>
      <p:grpSp>
        <p:nvGrpSpPr>
          <p:cNvPr id="620" name="Google Shape;620;p79"/>
          <p:cNvGrpSpPr/>
          <p:nvPr/>
        </p:nvGrpSpPr>
        <p:grpSpPr>
          <a:xfrm rot="5400000">
            <a:off x="-306239" y="2186797"/>
            <a:ext cx="4281054" cy="3336073"/>
            <a:chOff x="1764248" y="2220297"/>
            <a:chExt cx="5760000" cy="4279570"/>
          </a:xfrm>
        </p:grpSpPr>
        <p:grpSp>
          <p:nvGrpSpPr>
            <p:cNvPr id="621" name="Google Shape;621;p79"/>
            <p:cNvGrpSpPr/>
            <p:nvPr/>
          </p:nvGrpSpPr>
          <p:grpSpPr>
            <a:xfrm>
              <a:off x="1764248" y="2564904"/>
              <a:ext cx="5760000" cy="3600000"/>
              <a:chOff x="1331913" y="2927349"/>
              <a:chExt cx="5760000" cy="3600000"/>
            </a:xfrm>
          </p:grpSpPr>
          <p:sp>
            <p:nvSpPr>
              <p:cNvPr id="622" name="Google Shape;622;p79"/>
              <p:cNvSpPr/>
              <p:nvPr/>
            </p:nvSpPr>
            <p:spPr>
              <a:xfrm>
                <a:off x="1331913" y="2927349"/>
                <a:ext cx="5760000" cy="3600000"/>
              </a:xfrm>
              <a:prstGeom prst="rect">
                <a:avLst/>
              </a:prstGeom>
              <a:solidFill>
                <a:srgbClr val="92D050"/>
              </a:solid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79"/>
              <p:cNvSpPr/>
              <p:nvPr/>
            </p:nvSpPr>
            <p:spPr>
              <a:xfrm>
                <a:off x="1691913" y="2927349"/>
                <a:ext cx="504000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4" name="Google Shape;624;p79"/>
              <p:cNvSpPr/>
              <p:nvPr/>
            </p:nvSpPr>
            <p:spPr>
              <a:xfrm>
                <a:off x="2051913" y="2927349"/>
                <a:ext cx="432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5" name="Google Shape;625;p79"/>
              <p:cNvSpPr/>
              <p:nvPr/>
            </p:nvSpPr>
            <p:spPr>
              <a:xfrm>
                <a:off x="3491913" y="2927349"/>
                <a:ext cx="1440000" cy="3600000"/>
              </a:xfrm>
              <a:prstGeom prst="rect">
                <a:avLst/>
              </a:prstGeom>
              <a:noFill/>
              <a:ln w="28575" cap="flat" cmpd="sng">
                <a:solidFill>
                  <a:schemeClr val="dk1"/>
                </a:solidFill>
                <a:prstDash val="lgDash"/>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6" name="Google Shape;626;p79"/>
              <p:cNvSpPr/>
              <p:nvPr/>
            </p:nvSpPr>
            <p:spPr>
              <a:xfrm>
                <a:off x="4211913" y="2927349"/>
                <a:ext cx="0" cy="3600000"/>
              </a:xfrm>
              <a:prstGeom prst="rect">
                <a:avLst/>
              </a:prstGeom>
              <a:noFill/>
              <a:ln w="2857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27" name="Google Shape;627;p79"/>
            <p:cNvSpPr/>
            <p:nvPr/>
          </p:nvSpPr>
          <p:spPr>
            <a:xfrm>
              <a:off x="3924247" y="628386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
          <p:nvSpPr>
            <p:cNvPr id="628" name="Google Shape;628;p79"/>
            <p:cNvSpPr/>
            <p:nvPr/>
          </p:nvSpPr>
          <p:spPr>
            <a:xfrm>
              <a:off x="3924248" y="2220297"/>
              <a:ext cx="1440000" cy="216000"/>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4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10</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COMMUNICATION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62"/>
          <p:cNvSpPr txBox="1"/>
          <p:nvPr/>
        </p:nvSpPr>
        <p:spPr>
          <a:xfrm>
            <a:off x="1259632" y="3009"/>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600"/>
              <a:buFont typeface="Calibri"/>
              <a:buNone/>
            </a:pPr>
            <a:r>
              <a:rPr lang="en-GB" sz="3600" b="1" i="0" u="none" strike="noStrike" cap="none">
                <a:solidFill>
                  <a:srgbClr val="000000"/>
                </a:solidFill>
                <a:latin typeface="Calibri"/>
                <a:ea typeface="Calibri"/>
                <a:cs typeface="Calibri"/>
                <a:sym typeface="Calibri"/>
              </a:rPr>
              <a:t>Niveaux d’Arbitre Touch Europe</a:t>
            </a:r>
            <a:endParaRPr sz="1400" b="0" i="0" u="none" strike="noStrike" cap="none">
              <a:solidFill>
                <a:srgbClr val="000000"/>
              </a:solidFill>
              <a:latin typeface="Arial"/>
              <a:ea typeface="Arial"/>
              <a:cs typeface="Arial"/>
              <a:sym typeface="Arial"/>
            </a:endParaRPr>
          </a:p>
        </p:txBody>
      </p:sp>
      <p:sp>
        <p:nvSpPr>
          <p:cNvPr id="119" name="Google Shape;119;p62"/>
          <p:cNvSpPr txBox="1"/>
          <p:nvPr/>
        </p:nvSpPr>
        <p:spPr>
          <a:xfrm>
            <a:off x="2045116" y="1371600"/>
            <a:ext cx="6096000" cy="4957763"/>
          </a:xfrm>
          <a:prstGeom prst="rect">
            <a:avLst/>
          </a:prstGeom>
          <a:noFill/>
          <a:ln>
            <a:noFill/>
          </a:ln>
        </p:spPr>
        <p:txBody>
          <a:bodyPr spcFirstLastPara="1" wrap="square" lIns="90000" tIns="46800" rIns="90000" bIns="46800" anchor="t" anchorCtr="0">
            <a:spAutoFit/>
          </a:bodyPr>
          <a:lstStyle/>
          <a:p>
            <a:pPr marL="0" marR="0" lvl="0" indent="-91440" algn="l" rtl="0">
              <a:lnSpc>
                <a:spcPct val="100000"/>
              </a:lnSpc>
              <a:spcBef>
                <a:spcPts val="0"/>
              </a:spcBef>
              <a:spcAft>
                <a:spcPts val="0"/>
              </a:spcAft>
              <a:buClr>
                <a:srgbClr val="0066CC"/>
              </a:buClr>
              <a:buSzPts val="1440"/>
              <a:buFont typeface="Noto Sans Symbols"/>
              <a:buChar char="■"/>
            </a:pPr>
            <a:r>
              <a:rPr lang="en-GB" sz="2400" b="0" i="0" u="none" strike="noStrike" cap="none">
                <a:solidFill>
                  <a:srgbClr val="FFFFFF"/>
                </a:solidFill>
                <a:latin typeface="Verdana"/>
                <a:ea typeface="Verdana"/>
                <a:cs typeface="Verdana"/>
                <a:sym typeface="Verdana"/>
              </a:rPr>
              <a:t> </a:t>
            </a:r>
            <a:r>
              <a:rPr lang="en-GB" sz="2400" b="0" i="0" u="none" strike="noStrike" cap="none">
                <a:solidFill>
                  <a:srgbClr val="000000"/>
                </a:solidFill>
                <a:latin typeface="Verdana"/>
                <a:ea typeface="Verdana"/>
                <a:cs typeface="Verdana"/>
                <a:sym typeface="Verdana"/>
              </a:rPr>
              <a:t>Niv1 : Local  / National</a:t>
            </a:r>
            <a:endParaRPr/>
          </a:p>
          <a:p>
            <a:pPr marL="0" marR="0" lvl="0" indent="0" algn="l" rtl="0">
              <a:lnSpc>
                <a:spcPct val="100000"/>
              </a:lnSpc>
              <a:spcBef>
                <a:spcPts val="1500"/>
              </a:spcBef>
              <a:spcAft>
                <a:spcPts val="0"/>
              </a:spcAft>
              <a:buClr>
                <a:srgbClr val="FFFFFF"/>
              </a:buClr>
              <a:buSzPts val="2400"/>
              <a:buFont typeface="Arial"/>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500"/>
              </a:spcBef>
              <a:spcAft>
                <a:spcPts val="0"/>
              </a:spcAft>
              <a:buClr>
                <a:srgbClr val="009999"/>
              </a:buClr>
              <a:buSzPts val="1440"/>
              <a:buFont typeface="Noto Sans Symbols"/>
              <a:buChar char="■"/>
            </a:pPr>
            <a:r>
              <a:rPr lang="en-GB" sz="2400" b="0" i="0" u="none" strike="noStrike" cap="none">
                <a:solidFill>
                  <a:srgbClr val="000000"/>
                </a:solidFill>
                <a:latin typeface="Verdana"/>
                <a:ea typeface="Verdana"/>
                <a:cs typeface="Verdana"/>
                <a:sym typeface="Verdana"/>
              </a:rPr>
              <a:t> Niv2 : International / Européen 1</a:t>
            </a:r>
            <a:endParaRPr/>
          </a:p>
          <a:p>
            <a:pPr marL="0" marR="0" lvl="0" indent="0" algn="l" rtl="0">
              <a:lnSpc>
                <a:spcPct val="100000"/>
              </a:lnSpc>
              <a:spcBef>
                <a:spcPts val="1500"/>
              </a:spcBef>
              <a:spcAft>
                <a:spcPts val="0"/>
              </a:spcAft>
              <a:buClr>
                <a:srgbClr val="FFFFFF"/>
              </a:buClr>
              <a:buSzPts val="2400"/>
              <a:buFont typeface="Arial"/>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500"/>
              </a:spcBef>
              <a:spcAft>
                <a:spcPts val="0"/>
              </a:spcAft>
              <a:buClr>
                <a:srgbClr val="FFFF00"/>
              </a:buClr>
              <a:buSzPts val="1440"/>
              <a:buFont typeface="Noto Sans Symbols"/>
              <a:buChar char="■"/>
            </a:pPr>
            <a:r>
              <a:rPr lang="en-GB" sz="2400" b="0" i="0" u="none" strike="noStrike" cap="none">
                <a:solidFill>
                  <a:srgbClr val="000000"/>
                </a:solidFill>
                <a:latin typeface="Verdana"/>
                <a:ea typeface="Verdana"/>
                <a:cs typeface="Verdana"/>
                <a:sym typeface="Verdana"/>
              </a:rPr>
              <a:t> Niv3 : International / Européen 2</a:t>
            </a:r>
            <a:endParaRPr/>
          </a:p>
          <a:p>
            <a:pPr marL="0" marR="0" lvl="0" indent="0" algn="l" rtl="0">
              <a:lnSpc>
                <a:spcPct val="100000"/>
              </a:lnSpc>
              <a:spcBef>
                <a:spcPts val="1500"/>
              </a:spcBef>
              <a:spcAft>
                <a:spcPts val="0"/>
              </a:spcAft>
              <a:buClr>
                <a:srgbClr val="FFFFFF"/>
              </a:buClr>
              <a:buSzPts val="2400"/>
              <a:buFont typeface="Arial"/>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500"/>
              </a:spcBef>
              <a:spcAft>
                <a:spcPts val="0"/>
              </a:spcAft>
              <a:buClr>
                <a:srgbClr val="FF3300"/>
              </a:buClr>
              <a:buSzPts val="1440"/>
              <a:buFont typeface="Noto Sans Symbols"/>
              <a:buChar char="■"/>
            </a:pPr>
            <a:r>
              <a:rPr lang="en-GB" sz="2400" b="0" i="0" u="none" strike="noStrike" cap="none">
                <a:solidFill>
                  <a:srgbClr val="000000"/>
                </a:solidFill>
                <a:latin typeface="Verdana"/>
                <a:ea typeface="Verdana"/>
                <a:cs typeface="Verdana"/>
                <a:sym typeface="Verdana"/>
              </a:rPr>
              <a:t> Niv 4 : International / Mondial 1</a:t>
            </a:r>
            <a:endParaRPr/>
          </a:p>
          <a:p>
            <a:pPr marL="0" marR="0" lvl="0" indent="0" algn="l" rtl="0">
              <a:lnSpc>
                <a:spcPct val="100000"/>
              </a:lnSpc>
              <a:spcBef>
                <a:spcPts val="1500"/>
              </a:spcBef>
              <a:spcAft>
                <a:spcPts val="0"/>
              </a:spcAft>
              <a:buClr>
                <a:srgbClr val="FFFFFF"/>
              </a:buClr>
              <a:buSzPts val="2400"/>
              <a:buFont typeface="Arial"/>
              <a:buNone/>
            </a:pPr>
            <a:endParaRPr sz="2400" b="0" i="0" u="none" strike="noStrike" cap="none">
              <a:solidFill>
                <a:srgbClr val="000000"/>
              </a:solidFill>
              <a:latin typeface="Verdana"/>
              <a:ea typeface="Verdana"/>
              <a:cs typeface="Verdana"/>
              <a:sym typeface="Verdana"/>
            </a:endParaRPr>
          </a:p>
          <a:p>
            <a:pPr marL="0" marR="0" lvl="0" indent="-91440" algn="l" rtl="0">
              <a:lnSpc>
                <a:spcPct val="100000"/>
              </a:lnSpc>
              <a:spcBef>
                <a:spcPts val="1500"/>
              </a:spcBef>
              <a:spcAft>
                <a:spcPts val="0"/>
              </a:spcAft>
              <a:buClr>
                <a:srgbClr val="000000"/>
              </a:buClr>
              <a:buSzPts val="1440"/>
              <a:buFont typeface="Noto Sans Symbols"/>
              <a:buChar char="■"/>
            </a:pPr>
            <a:r>
              <a:rPr lang="en-GB" sz="2400" b="0" i="0" u="none" strike="noStrike" cap="none">
                <a:solidFill>
                  <a:srgbClr val="000000"/>
                </a:solidFill>
                <a:latin typeface="Verdana"/>
                <a:ea typeface="Verdana"/>
                <a:cs typeface="Verdana"/>
                <a:sym typeface="Verdana"/>
              </a:rPr>
              <a:t> Niv 5 : International / Mondial 2</a:t>
            </a:r>
            <a:endParaRPr sz="1800" b="0" i="0" u="none" strike="noStrike" cap="none">
              <a:solidFill>
                <a:srgbClr val="FFFFFF"/>
              </a:solidFill>
              <a:latin typeface="Verdana"/>
              <a:ea typeface="Verdana"/>
              <a:cs typeface="Verdana"/>
              <a:sym typeface="Verdana"/>
            </a:endParaRPr>
          </a:p>
        </p:txBody>
      </p:sp>
      <p:pic>
        <p:nvPicPr>
          <p:cNvPr id="120" name="Google Shape;120;p62"/>
          <p:cNvPicPr preferRelativeResize="0"/>
          <p:nvPr/>
        </p:nvPicPr>
        <p:blipFill rotWithShape="1">
          <a:blip r:embed="rId3">
            <a:alphaModFix/>
          </a:blip>
          <a:srcRect/>
          <a:stretch/>
        </p:blipFill>
        <p:spPr>
          <a:xfrm>
            <a:off x="381000" y="1066800"/>
            <a:ext cx="1524000" cy="1036638"/>
          </a:xfrm>
          <a:prstGeom prst="rect">
            <a:avLst/>
          </a:prstGeom>
          <a:noFill/>
          <a:ln>
            <a:noFill/>
          </a:ln>
        </p:spPr>
      </p:pic>
      <p:pic>
        <p:nvPicPr>
          <p:cNvPr id="121" name="Google Shape;121;p62"/>
          <p:cNvPicPr preferRelativeResize="0"/>
          <p:nvPr/>
        </p:nvPicPr>
        <p:blipFill rotWithShape="1">
          <a:blip r:embed="rId4">
            <a:alphaModFix/>
          </a:blip>
          <a:srcRect/>
          <a:stretch/>
        </p:blipFill>
        <p:spPr>
          <a:xfrm>
            <a:off x="381000" y="4343400"/>
            <a:ext cx="1524000" cy="1179513"/>
          </a:xfrm>
          <a:prstGeom prst="rect">
            <a:avLst/>
          </a:prstGeom>
          <a:noFill/>
          <a:ln>
            <a:noFill/>
          </a:ln>
        </p:spPr>
      </p:pic>
      <p:pic>
        <p:nvPicPr>
          <p:cNvPr id="122" name="Google Shape;122;p62"/>
          <p:cNvPicPr preferRelativeResize="0"/>
          <p:nvPr/>
        </p:nvPicPr>
        <p:blipFill rotWithShape="1">
          <a:blip r:embed="rId5">
            <a:alphaModFix/>
          </a:blip>
          <a:srcRect/>
          <a:stretch/>
        </p:blipFill>
        <p:spPr>
          <a:xfrm>
            <a:off x="381000" y="5486400"/>
            <a:ext cx="1524000" cy="1190625"/>
          </a:xfrm>
          <a:prstGeom prst="rect">
            <a:avLst/>
          </a:prstGeom>
          <a:noFill/>
          <a:ln>
            <a:noFill/>
          </a:ln>
        </p:spPr>
      </p:pic>
      <p:pic>
        <p:nvPicPr>
          <p:cNvPr id="123" name="Google Shape;123;p62"/>
          <p:cNvPicPr preferRelativeResize="0"/>
          <p:nvPr/>
        </p:nvPicPr>
        <p:blipFill rotWithShape="1">
          <a:blip r:embed="rId6">
            <a:alphaModFix/>
          </a:blip>
          <a:srcRect/>
          <a:stretch/>
        </p:blipFill>
        <p:spPr>
          <a:xfrm>
            <a:off x="381000" y="2057400"/>
            <a:ext cx="1524000" cy="1187450"/>
          </a:xfrm>
          <a:prstGeom prst="rect">
            <a:avLst/>
          </a:prstGeom>
          <a:noFill/>
          <a:ln>
            <a:noFill/>
          </a:ln>
        </p:spPr>
      </p:pic>
      <p:pic>
        <p:nvPicPr>
          <p:cNvPr id="124" name="Google Shape;124;p62"/>
          <p:cNvPicPr preferRelativeResize="0"/>
          <p:nvPr/>
        </p:nvPicPr>
        <p:blipFill rotWithShape="1">
          <a:blip r:embed="rId7">
            <a:alphaModFix/>
          </a:blip>
          <a:srcRect/>
          <a:stretch/>
        </p:blipFill>
        <p:spPr>
          <a:xfrm>
            <a:off x="381000" y="3200400"/>
            <a:ext cx="1524000" cy="117475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4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3600"/>
              <a:buNone/>
            </a:pPr>
            <a:r>
              <a:rPr lang="en-GB" sz="3600" b="1">
                <a:latin typeface="Calibri"/>
                <a:ea typeface="Calibri"/>
                <a:cs typeface="Calibri"/>
                <a:sym typeface="Calibri"/>
              </a:rPr>
              <a:t>APERÇU</a:t>
            </a:r>
            <a:endParaRPr/>
          </a:p>
        </p:txBody>
      </p:sp>
      <p:sp>
        <p:nvSpPr>
          <p:cNvPr id="639" name="Google Shape;639;p42"/>
          <p:cNvSpPr txBox="1">
            <a:spLocks noGrp="1"/>
          </p:cNvSpPr>
          <p:nvPr>
            <p:ph type="body" idx="1"/>
          </p:nvPr>
        </p:nvSpPr>
        <p:spPr>
          <a:xfrm>
            <a:off x="827584" y="1484784"/>
            <a:ext cx="7330008" cy="4680520"/>
          </a:xfrm>
          <a:prstGeom prst="rect">
            <a:avLst/>
          </a:prstGeom>
          <a:noFill/>
          <a:ln>
            <a:noFill/>
          </a:ln>
        </p:spPr>
        <p:txBody>
          <a:bodyPr spcFirstLastPara="1" wrap="square" lIns="91425" tIns="45700" rIns="91425" bIns="45700" anchor="t" anchorCtr="0">
            <a:noAutofit/>
          </a:bodyPr>
          <a:lstStyle/>
          <a:p>
            <a:pPr marL="342900" lvl="0" indent="-342900" algn="l" rtl="0">
              <a:lnSpc>
                <a:spcPct val="150000"/>
              </a:lnSpc>
              <a:spcBef>
                <a:spcPts val="0"/>
              </a:spcBef>
              <a:spcAft>
                <a:spcPts val="0"/>
              </a:spcAft>
              <a:buSzPts val="2520"/>
              <a:buChar char="•"/>
            </a:pPr>
            <a:r>
              <a:rPr lang="en-GB" sz="2800" i="1">
                <a:latin typeface="Calibri"/>
                <a:ea typeface="Calibri"/>
                <a:cs typeface="Calibri"/>
                <a:sym typeface="Calibri"/>
              </a:rPr>
              <a:t>Définitions</a:t>
            </a:r>
            <a:endParaRPr sz="2800"/>
          </a:p>
          <a:p>
            <a:pPr marL="342900" lvl="0" indent="-342900" algn="l" rtl="0">
              <a:lnSpc>
                <a:spcPct val="150000"/>
              </a:lnSpc>
              <a:spcBef>
                <a:spcPts val="560"/>
              </a:spcBef>
              <a:spcAft>
                <a:spcPts val="0"/>
              </a:spcAft>
              <a:buSzPts val="2520"/>
              <a:buChar char="•"/>
            </a:pPr>
            <a:r>
              <a:rPr lang="en-GB" sz="2800" i="1">
                <a:latin typeface="Calibri"/>
                <a:ea typeface="Calibri"/>
                <a:cs typeface="Calibri"/>
                <a:sym typeface="Calibri"/>
              </a:rPr>
              <a:t>Différents types de communication</a:t>
            </a:r>
            <a:endParaRPr sz="2800"/>
          </a:p>
          <a:p>
            <a:pPr marL="342900" lvl="0" indent="-342900" algn="l" rtl="0">
              <a:lnSpc>
                <a:spcPct val="150000"/>
              </a:lnSpc>
              <a:spcBef>
                <a:spcPts val="560"/>
              </a:spcBef>
              <a:spcAft>
                <a:spcPts val="0"/>
              </a:spcAft>
              <a:buSzPts val="2520"/>
              <a:buChar char="•"/>
            </a:pPr>
            <a:r>
              <a:rPr lang="en-GB" sz="2800" i="1">
                <a:latin typeface="Calibri"/>
                <a:ea typeface="Calibri"/>
                <a:cs typeface="Calibri"/>
                <a:sym typeface="Calibri"/>
              </a:rPr>
              <a:t>Communication efficace</a:t>
            </a:r>
            <a:endParaRPr sz="2800"/>
          </a:p>
          <a:p>
            <a:pPr marL="342900" lvl="0" indent="-342900" algn="l" rtl="0">
              <a:lnSpc>
                <a:spcPct val="150000"/>
              </a:lnSpc>
              <a:spcBef>
                <a:spcPts val="560"/>
              </a:spcBef>
              <a:spcAft>
                <a:spcPts val="0"/>
              </a:spcAft>
              <a:buSzPts val="2520"/>
              <a:buChar char="•"/>
            </a:pPr>
            <a:r>
              <a:rPr lang="en-GB" sz="2800" i="1">
                <a:latin typeface="Calibri"/>
                <a:ea typeface="Calibri"/>
                <a:cs typeface="Calibri"/>
                <a:sym typeface="Calibri"/>
              </a:rPr>
              <a:t>Impacts et résultats</a:t>
            </a:r>
            <a:endParaRPr sz="2800"/>
          </a:p>
          <a:p>
            <a:pPr marL="342900" lvl="0" indent="-342900" algn="l" rtl="0">
              <a:lnSpc>
                <a:spcPct val="100000"/>
              </a:lnSpc>
              <a:spcBef>
                <a:spcPts val="560"/>
              </a:spcBef>
              <a:spcAft>
                <a:spcPts val="0"/>
              </a:spcAft>
              <a:buSzPts val="2520"/>
              <a:buChar char="•"/>
            </a:pPr>
            <a:r>
              <a:rPr lang="en-GB" sz="2800" i="1">
                <a:latin typeface="Calibri"/>
                <a:ea typeface="Calibri"/>
                <a:cs typeface="Calibri"/>
                <a:sym typeface="Calibri"/>
              </a:rPr>
              <a:t>Test</a:t>
            </a:r>
            <a:endParaRPr sz="2800"/>
          </a:p>
          <a:p>
            <a:pPr marL="342900" marR="0" lvl="0" indent="-236220" algn="l" rtl="0">
              <a:lnSpc>
                <a:spcPct val="100000"/>
              </a:lnSpc>
              <a:spcBef>
                <a:spcPts val="560"/>
              </a:spcBef>
              <a:spcAft>
                <a:spcPts val="0"/>
              </a:spcAft>
              <a:buClr>
                <a:schemeClr val="dk1"/>
              </a:buClr>
              <a:buSzPts val="168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4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Définitions</a:t>
            </a:r>
            <a:endParaRPr/>
          </a:p>
        </p:txBody>
      </p:sp>
      <p:sp>
        <p:nvSpPr>
          <p:cNvPr id="645" name="Google Shape;645;p43"/>
          <p:cNvSpPr/>
          <p:nvPr/>
        </p:nvSpPr>
        <p:spPr>
          <a:xfrm>
            <a:off x="570034" y="1556792"/>
            <a:ext cx="8145253" cy="3816424"/>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000" b="0" i="0" u="sng" strike="noStrike" cap="none">
                <a:solidFill>
                  <a:schemeClr val="lt1"/>
                </a:solidFill>
                <a:latin typeface="Arial"/>
                <a:ea typeface="Arial"/>
                <a:cs typeface="Arial"/>
                <a:sym typeface="Arial"/>
              </a:rPr>
              <a:t>Communiquer</a:t>
            </a:r>
            <a:endParaRPr/>
          </a:p>
          <a:p>
            <a:pPr marL="0" marR="0" lvl="0" indent="0" algn="l" rtl="0">
              <a:lnSpc>
                <a:spcPct val="100000"/>
              </a:lnSpc>
              <a:spcBef>
                <a:spcPts val="0"/>
              </a:spcBef>
              <a:spcAft>
                <a:spcPts val="0"/>
              </a:spcAft>
              <a:buNone/>
            </a:pPr>
            <a:r>
              <a:rPr lang="en-GB" sz="2000" b="0" i="1" u="none" strike="noStrike" cap="none">
                <a:solidFill>
                  <a:schemeClr val="lt1"/>
                </a:solidFill>
                <a:latin typeface="Arial"/>
                <a:ea typeface="Arial"/>
                <a:cs typeface="Arial"/>
                <a:sym typeface="Arial"/>
              </a:rPr>
              <a:t>Transmettre et échanger des informations en parlant, écrivant ou par tout autre média.</a:t>
            </a:r>
            <a:endParaRPr/>
          </a:p>
          <a:p>
            <a:pPr marL="0" marR="0" lvl="0" indent="0" algn="l" rtl="0">
              <a:lnSpc>
                <a:spcPct val="100000"/>
              </a:lnSpc>
              <a:spcBef>
                <a:spcPts val="0"/>
              </a:spcBef>
              <a:spcAft>
                <a:spcPts val="0"/>
              </a:spcAft>
              <a:buNone/>
            </a:pPr>
            <a:endParaRPr sz="20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000" b="0" i="0" u="sng" strike="noStrike" cap="none">
                <a:solidFill>
                  <a:schemeClr val="lt1"/>
                </a:solidFill>
                <a:latin typeface="Arial"/>
                <a:ea typeface="Arial"/>
                <a:cs typeface="Arial"/>
                <a:sym typeface="Arial"/>
              </a:rPr>
              <a:t>Transmettre :</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2000" b="0" i="1" u="none" strike="noStrike" cap="none">
                <a:solidFill>
                  <a:schemeClr val="lt1"/>
                </a:solidFill>
                <a:latin typeface="Arial"/>
                <a:ea typeface="Arial"/>
                <a:cs typeface="Arial"/>
                <a:sym typeface="Arial"/>
              </a:rPr>
              <a:t>Faire savoir.</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0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2000" b="0" i="0" u="sng" strike="noStrike" cap="none">
                <a:solidFill>
                  <a:schemeClr val="lt1"/>
                </a:solidFill>
                <a:latin typeface="Arial"/>
                <a:ea typeface="Arial"/>
                <a:cs typeface="Arial"/>
                <a:sym typeface="Arial"/>
              </a:rPr>
              <a:t>Échanger</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2000" b="0" i="1" u="none" strike="noStrike" cap="none">
                <a:solidFill>
                  <a:schemeClr val="lt1"/>
                </a:solidFill>
                <a:latin typeface="Arial"/>
                <a:ea typeface="Arial"/>
                <a:cs typeface="Arial"/>
                <a:sym typeface="Arial"/>
              </a:rPr>
              <a:t>C’est donner quelque chose et recevoir une autre chose (de la même nature) en retour.</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44"/>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Les Filtres de Perception</a:t>
            </a:r>
            <a:endParaRPr/>
          </a:p>
        </p:txBody>
      </p:sp>
      <p:pic>
        <p:nvPicPr>
          <p:cNvPr id="651" name="Google Shape;651;p44" descr="filters (put on orange)_PP.eps"/>
          <p:cNvPicPr preferRelativeResize="0"/>
          <p:nvPr/>
        </p:nvPicPr>
        <p:blipFill rotWithShape="1">
          <a:blip r:embed="rId3">
            <a:alphaModFix/>
          </a:blip>
          <a:srcRect/>
          <a:stretch/>
        </p:blipFill>
        <p:spPr>
          <a:xfrm>
            <a:off x="733367" y="1916832"/>
            <a:ext cx="7223009" cy="3662370"/>
          </a:xfrm>
          <a:prstGeom prst="rect">
            <a:avLst/>
          </a:prstGeom>
          <a:noFill/>
          <a:ln>
            <a:noFill/>
          </a:ln>
        </p:spPr>
      </p:pic>
      <p:sp>
        <p:nvSpPr>
          <p:cNvPr id="652" name="Google Shape;652;p44"/>
          <p:cNvSpPr/>
          <p:nvPr/>
        </p:nvSpPr>
        <p:spPr>
          <a:xfrm>
            <a:off x="1954060" y="2517732"/>
            <a:ext cx="651354" cy="125260"/>
          </a:xfrm>
          <a:prstGeom prst="rect">
            <a:avLst/>
          </a:prstGeom>
          <a:solidFill>
            <a:srgbClr val="8320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Filtre</a:t>
            </a:r>
            <a:endParaRPr/>
          </a:p>
        </p:txBody>
      </p:sp>
      <p:sp>
        <p:nvSpPr>
          <p:cNvPr id="653" name="Google Shape;653;p44"/>
          <p:cNvSpPr/>
          <p:nvPr/>
        </p:nvSpPr>
        <p:spPr>
          <a:xfrm>
            <a:off x="4436301" y="1992338"/>
            <a:ext cx="1162833" cy="672079"/>
          </a:xfrm>
          <a:prstGeom prst="rect">
            <a:avLst/>
          </a:prstGeom>
          <a:solidFill>
            <a:srgbClr val="8320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Visualiser</a:t>
            </a:r>
            <a:endParaRPr/>
          </a:p>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Ecouter</a:t>
            </a:r>
            <a:endParaRPr/>
          </a:p>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Ressentir</a:t>
            </a:r>
            <a:endParaRPr/>
          </a:p>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Se parler</a:t>
            </a:r>
            <a:endParaRPr/>
          </a:p>
        </p:txBody>
      </p:sp>
      <p:sp>
        <p:nvSpPr>
          <p:cNvPr id="654" name="Google Shape;654;p44"/>
          <p:cNvSpPr/>
          <p:nvPr/>
        </p:nvSpPr>
        <p:spPr>
          <a:xfrm>
            <a:off x="4436301" y="4727210"/>
            <a:ext cx="1162833" cy="672079"/>
          </a:xfrm>
          <a:prstGeom prst="rect">
            <a:avLst/>
          </a:prstGeom>
          <a:solidFill>
            <a:srgbClr val="8320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Attitude</a:t>
            </a:r>
            <a:endParaRPr/>
          </a:p>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Posture</a:t>
            </a:r>
            <a:endParaRPr/>
          </a:p>
          <a:p>
            <a:pPr marL="0" marR="0" lvl="0" indent="0" algn="ctr" rtl="0">
              <a:lnSpc>
                <a:spcPct val="100000"/>
              </a:lnSpc>
              <a:spcBef>
                <a:spcPts val="0"/>
              </a:spcBef>
              <a:spcAft>
                <a:spcPts val="0"/>
              </a:spcAft>
              <a:buNone/>
            </a:pPr>
            <a:r>
              <a:rPr lang="en-GB" sz="1200" b="0" i="0" u="none" strike="noStrike" cap="none">
                <a:solidFill>
                  <a:schemeClr val="lt1"/>
                </a:solidFill>
                <a:latin typeface="Arial"/>
                <a:ea typeface="Arial"/>
                <a:cs typeface="Arial"/>
                <a:sym typeface="Arial"/>
              </a:rPr>
              <a:t>Expression du visage</a:t>
            </a:r>
            <a:endParaRPr/>
          </a:p>
        </p:txBody>
      </p:sp>
      <p:grpSp>
        <p:nvGrpSpPr>
          <p:cNvPr id="655" name="Google Shape;655;p44"/>
          <p:cNvGrpSpPr/>
          <p:nvPr/>
        </p:nvGrpSpPr>
        <p:grpSpPr>
          <a:xfrm>
            <a:off x="1572016" y="2768578"/>
            <a:ext cx="1415441" cy="1095375"/>
            <a:chOff x="-192811" y="2067455"/>
            <a:chExt cx="1415441" cy="1095375"/>
          </a:xfrm>
        </p:grpSpPr>
        <p:sp>
          <p:nvSpPr>
            <p:cNvPr id="656" name="Google Shape;656;p44"/>
            <p:cNvSpPr/>
            <p:nvPr/>
          </p:nvSpPr>
          <p:spPr>
            <a:xfrm rot="10800000">
              <a:off x="-192811" y="2067455"/>
              <a:ext cx="1415441" cy="1095375"/>
            </a:xfrm>
            <a:prstGeom prst="triangle">
              <a:avLst>
                <a:gd name="adj" fmla="val 50000"/>
              </a:avLst>
            </a:prstGeom>
            <a:solidFill>
              <a:srgbClr val="FDDE99"/>
            </a:solidFill>
            <a:ln w="25400" cap="flat" cmpd="sng">
              <a:solidFill>
                <a:srgbClr val="FDDE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050" b="0" i="0" u="none" strike="noStrike" cap="none">
                  <a:solidFill>
                    <a:srgbClr val="832022"/>
                  </a:solidFill>
                  <a:latin typeface="Arial"/>
                  <a:ea typeface="Arial"/>
                  <a:cs typeface="Arial"/>
                  <a:sym typeface="Arial"/>
                </a:rPr>
                <a:t>    </a:t>
              </a:r>
              <a:endParaRPr/>
            </a:p>
          </p:txBody>
        </p:sp>
        <p:sp>
          <p:nvSpPr>
            <p:cNvPr id="657" name="Google Shape;657;p44"/>
            <p:cNvSpPr/>
            <p:nvPr/>
          </p:nvSpPr>
          <p:spPr>
            <a:xfrm>
              <a:off x="117623" y="2067455"/>
              <a:ext cx="794573" cy="575189"/>
            </a:xfrm>
            <a:prstGeom prst="rect">
              <a:avLst/>
            </a:prstGeom>
            <a:noFill/>
            <a:ln>
              <a:noFill/>
            </a:ln>
          </p:spPr>
          <p:txBody>
            <a:bodyPr spcFirstLastPara="1" wrap="square" lIns="36000" tIns="45700" rIns="36000" bIns="45700" anchor="ctr" anchorCtr="0">
              <a:noAutofit/>
            </a:bodyPr>
            <a:lstStyle/>
            <a:p>
              <a:pPr marL="0" marR="0" lvl="0" indent="0" algn="ctr" rtl="0">
                <a:lnSpc>
                  <a:spcPct val="100000"/>
                </a:lnSpc>
                <a:spcBef>
                  <a:spcPts val="0"/>
                </a:spcBef>
                <a:spcAft>
                  <a:spcPts val="0"/>
                </a:spcAft>
                <a:buNone/>
              </a:pPr>
              <a:r>
                <a:rPr lang="en-GB" sz="1050" b="0" i="0" u="none" strike="noStrike" cap="none">
                  <a:solidFill>
                    <a:srgbClr val="832022"/>
                  </a:solidFill>
                  <a:latin typeface="Arial"/>
                  <a:ea typeface="Arial"/>
                  <a:cs typeface="Arial"/>
                  <a:sym typeface="Arial"/>
                </a:rPr>
                <a:t>Généralise</a:t>
              </a:r>
              <a:endParaRPr/>
            </a:p>
            <a:p>
              <a:pPr marL="0" marR="0" lvl="0" indent="0" algn="ctr" rtl="0">
                <a:lnSpc>
                  <a:spcPct val="100000"/>
                </a:lnSpc>
                <a:spcBef>
                  <a:spcPts val="0"/>
                </a:spcBef>
                <a:spcAft>
                  <a:spcPts val="0"/>
                </a:spcAft>
                <a:buNone/>
              </a:pPr>
              <a:r>
                <a:rPr lang="en-GB" sz="1050" b="0" i="0" u="none" strike="noStrike" cap="none">
                  <a:solidFill>
                    <a:srgbClr val="832022"/>
                  </a:solidFill>
                  <a:latin typeface="Arial"/>
                  <a:ea typeface="Arial"/>
                  <a:cs typeface="Arial"/>
                  <a:sym typeface="Arial"/>
                </a:rPr>
                <a:t>Déforme</a:t>
              </a:r>
              <a:endParaRPr/>
            </a:p>
            <a:p>
              <a:pPr marL="0" marR="0" lvl="0" indent="0" algn="ctr" rtl="0">
                <a:lnSpc>
                  <a:spcPct val="100000"/>
                </a:lnSpc>
                <a:spcBef>
                  <a:spcPts val="0"/>
                </a:spcBef>
                <a:spcAft>
                  <a:spcPts val="0"/>
                </a:spcAft>
                <a:buNone/>
              </a:pPr>
              <a:r>
                <a:rPr lang="en-GB" sz="1050" b="0" i="0" u="none" strike="noStrike" cap="none">
                  <a:solidFill>
                    <a:srgbClr val="832022"/>
                  </a:solidFill>
                  <a:latin typeface="Arial"/>
                  <a:ea typeface="Arial"/>
                  <a:cs typeface="Arial"/>
                  <a:sym typeface="Arial"/>
                </a:rPr>
                <a:t>supprime</a:t>
              </a:r>
              <a:endParaRPr/>
            </a:p>
          </p:txBody>
        </p:sp>
      </p:grpSp>
      <p:sp>
        <p:nvSpPr>
          <p:cNvPr id="658" name="Google Shape;658;p44"/>
          <p:cNvSpPr/>
          <p:nvPr/>
        </p:nvSpPr>
        <p:spPr>
          <a:xfrm>
            <a:off x="1671595" y="1970913"/>
            <a:ext cx="1162833" cy="38798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rgbClr val="832022"/>
                </a:solidFill>
                <a:latin typeface="Arial"/>
                <a:ea typeface="Arial"/>
                <a:cs typeface="Arial"/>
                <a:sym typeface="Arial"/>
              </a:rPr>
              <a:t>Evènement</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45"/>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240"/>
              <a:buFont typeface="Arial"/>
              <a:buNone/>
            </a:pPr>
            <a:r>
              <a:rPr lang="en-GB" sz="3240" b="0" i="0" u="none" strike="noStrike" cap="none">
                <a:solidFill>
                  <a:schemeClr val="dk1"/>
                </a:solidFill>
                <a:latin typeface="Arial"/>
                <a:ea typeface="Arial"/>
                <a:cs typeface="Arial"/>
                <a:sym typeface="Arial"/>
              </a:rPr>
              <a:t>Les gens verront des choses différemment</a:t>
            </a:r>
            <a:endParaRPr/>
          </a:p>
        </p:txBody>
      </p:sp>
      <p:pic>
        <p:nvPicPr>
          <p:cNvPr id="665" name="Google Shape;665;p45" descr="bird in the bush"/>
          <p:cNvPicPr preferRelativeResize="0">
            <a:picLocks noGrp="1"/>
          </p:cNvPicPr>
          <p:nvPr>
            <p:ph type="body" idx="1"/>
          </p:nvPr>
        </p:nvPicPr>
        <p:blipFill rotWithShape="1">
          <a:blip r:embed="rId3">
            <a:alphaModFix/>
          </a:blip>
          <a:srcRect/>
          <a:stretch/>
        </p:blipFill>
        <p:spPr>
          <a:xfrm>
            <a:off x="1939464" y="1679202"/>
            <a:ext cx="5251450" cy="41719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46"/>
          <p:cNvSpPr txBox="1">
            <a:spLocks noGrp="1"/>
          </p:cNvSpPr>
          <p:nvPr>
            <p:ph type="title"/>
          </p:nvPr>
        </p:nvSpPr>
        <p:spPr>
          <a:xfrm>
            <a:off x="878904"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Types de </a:t>
            </a:r>
            <a:r>
              <a:rPr lang="en-GB"/>
              <a:t>C</a:t>
            </a:r>
            <a:r>
              <a:rPr lang="en-GB" sz="4400" b="0" i="0" u="none" strike="noStrike" cap="none">
                <a:solidFill>
                  <a:schemeClr val="dk1"/>
                </a:solidFill>
                <a:latin typeface="Arial"/>
                <a:ea typeface="Arial"/>
                <a:cs typeface="Arial"/>
                <a:sym typeface="Arial"/>
              </a:rPr>
              <a:t>ommunication</a:t>
            </a:r>
            <a:endParaRPr/>
          </a:p>
        </p:txBody>
      </p:sp>
      <p:pic>
        <p:nvPicPr>
          <p:cNvPr id="672" name="Google Shape;672;p46"/>
          <p:cNvPicPr preferRelativeResize="0"/>
          <p:nvPr/>
        </p:nvPicPr>
        <p:blipFill rotWithShape="1">
          <a:blip r:embed="rId3">
            <a:alphaModFix/>
          </a:blip>
          <a:srcRect/>
          <a:stretch/>
        </p:blipFill>
        <p:spPr>
          <a:xfrm>
            <a:off x="2183130" y="1256919"/>
            <a:ext cx="4533900" cy="45148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47"/>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a:t>Impacts et Résultats</a:t>
            </a:r>
            <a:endParaRPr/>
          </a:p>
        </p:txBody>
      </p:sp>
      <p:sp>
        <p:nvSpPr>
          <p:cNvPr id="678" name="Google Shape;678;p47"/>
          <p:cNvSpPr/>
          <p:nvPr/>
        </p:nvSpPr>
        <p:spPr>
          <a:xfrm>
            <a:off x="570034" y="1556792"/>
            <a:ext cx="8145253" cy="2808312"/>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679" name="Google Shape;679;p47"/>
          <p:cNvSpPr txBox="1">
            <a:spLocks noGrp="1"/>
          </p:cNvSpPr>
          <p:nvPr>
            <p:ph type="body" idx="1"/>
          </p:nvPr>
        </p:nvSpPr>
        <p:spPr>
          <a:xfrm>
            <a:off x="683568" y="1600200"/>
            <a:ext cx="8003232" cy="452596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000"/>
              <a:buNone/>
            </a:pPr>
            <a:r>
              <a:rPr lang="en-GB" sz="2000">
                <a:solidFill>
                  <a:schemeClr val="lt1"/>
                </a:solidFill>
              </a:rPr>
              <a:t>En tant qu’arbitres on regarde le résultat et comment cela impacte le jeu. </a:t>
            </a:r>
            <a:endParaRPr/>
          </a:p>
          <a:p>
            <a:pPr marL="0" lvl="0" indent="0" algn="l" rtl="0">
              <a:lnSpc>
                <a:spcPct val="100000"/>
              </a:lnSpc>
              <a:spcBef>
                <a:spcPts val="0"/>
              </a:spcBef>
              <a:spcAft>
                <a:spcPts val="0"/>
              </a:spcAft>
              <a:buClr>
                <a:schemeClr val="lt1"/>
              </a:buClr>
              <a:buSzPts val="2000"/>
              <a:buNone/>
            </a:pPr>
            <a:r>
              <a:rPr lang="en-GB" sz="2000">
                <a:solidFill>
                  <a:schemeClr val="lt1"/>
                </a:solidFill>
              </a:rPr>
              <a:t>En tant qu’arbitres nous essayons de rester discrets et presque invisibles lorsque nous effectuons notre mission.</a:t>
            </a:r>
            <a:endParaRPr sz="2000"/>
          </a:p>
          <a:p>
            <a:pPr marL="342900" lvl="0" indent="-342900" algn="l" rtl="0">
              <a:lnSpc>
                <a:spcPct val="100000"/>
              </a:lnSpc>
              <a:spcBef>
                <a:spcPts val="400"/>
              </a:spcBef>
              <a:spcAft>
                <a:spcPts val="0"/>
              </a:spcAft>
              <a:buSzPts val="2000"/>
              <a:buNone/>
            </a:pPr>
            <a:endParaRPr sz="2000">
              <a:solidFill>
                <a:schemeClr val="lt1"/>
              </a:solidFill>
            </a:endParaRPr>
          </a:p>
          <a:p>
            <a:pPr marL="0" lvl="0" indent="0" algn="l" rtl="0">
              <a:lnSpc>
                <a:spcPct val="100000"/>
              </a:lnSpc>
              <a:spcBef>
                <a:spcPts val="400"/>
              </a:spcBef>
              <a:spcAft>
                <a:spcPts val="0"/>
              </a:spcAft>
              <a:buClr>
                <a:schemeClr val="lt1"/>
              </a:buClr>
              <a:buSzPts val="2000"/>
              <a:buNone/>
            </a:pPr>
            <a:r>
              <a:rPr lang="en-GB" sz="2000">
                <a:solidFill>
                  <a:schemeClr val="lt1"/>
                </a:solidFill>
              </a:rPr>
              <a:t>Voici quelques situations dont les conséquences dépendent de notre communication selon si elle est positive ou négative.</a:t>
            </a:r>
            <a:endParaRPr sz="2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48"/>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Scénarios</a:t>
            </a:r>
            <a:endParaRPr/>
          </a:p>
        </p:txBody>
      </p:sp>
      <p:sp>
        <p:nvSpPr>
          <p:cNvPr id="686" name="Google Shape;686;p48"/>
          <p:cNvSpPr/>
          <p:nvPr/>
        </p:nvSpPr>
        <p:spPr>
          <a:xfrm>
            <a:off x="395525" y="1556796"/>
            <a:ext cx="8162400" cy="13095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687" name="Google Shape;687;p48"/>
          <p:cNvSpPr txBox="1">
            <a:spLocks noGrp="1"/>
          </p:cNvSpPr>
          <p:nvPr>
            <p:ph type="body" idx="1"/>
          </p:nvPr>
        </p:nvSpPr>
        <p:spPr>
          <a:xfrm>
            <a:off x="457200" y="1600200"/>
            <a:ext cx="8147100" cy="12660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Situation</a:t>
            </a:r>
            <a:endParaRPr/>
          </a:p>
          <a:p>
            <a:pPr marL="0" marR="0" lvl="0" indent="0" algn="l" rtl="0">
              <a:lnSpc>
                <a:spcPct val="100000"/>
              </a:lnSpc>
              <a:spcBef>
                <a:spcPts val="400"/>
              </a:spcBef>
              <a:spcAft>
                <a:spcPts val="0"/>
              </a:spcAft>
              <a:buClr>
                <a:schemeClr val="dk1"/>
              </a:buClr>
              <a:buSzPts val="1100"/>
              <a:buFont typeface="Arial"/>
              <a:buNone/>
            </a:pPr>
            <a:r>
              <a:rPr lang="en-GB" sz="2000">
                <a:solidFill>
                  <a:schemeClr val="lt1"/>
                </a:solidFill>
              </a:rPr>
              <a:t>Un défenseur reste sur sa ligne d’essai malgré l’obligation des défenseurs de monter.</a:t>
            </a:r>
            <a:endParaRPr sz="2000">
              <a:solidFill>
                <a:schemeClr val="lt1"/>
              </a:solidFill>
            </a:endParaRPr>
          </a:p>
          <a:p>
            <a:pPr marL="0" marR="0" lvl="0" indent="0" algn="l" rtl="0">
              <a:lnSpc>
                <a:spcPct val="100000"/>
              </a:lnSpc>
              <a:spcBef>
                <a:spcPts val="400"/>
              </a:spcBef>
              <a:spcAft>
                <a:spcPts val="0"/>
              </a:spcAft>
              <a:buClr>
                <a:schemeClr val="lt1"/>
              </a:buClr>
              <a:buSzPts val="2000"/>
              <a:buNone/>
            </a:pPr>
            <a:endParaRPr sz="2000">
              <a:solidFill>
                <a:schemeClr val="lt1"/>
              </a:solidFill>
            </a:endParaRPr>
          </a:p>
        </p:txBody>
      </p:sp>
      <p:sp>
        <p:nvSpPr>
          <p:cNvPr id="688" name="Google Shape;688;p48"/>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49"/>
          <p:cNvSpPr txBox="1">
            <a:spLocks noGrp="1"/>
          </p:cNvSpPr>
          <p:nvPr>
            <p:ph type="title"/>
          </p:nvPr>
        </p:nvSpPr>
        <p:spPr>
          <a:xfrm>
            <a:off x="806896" y="274638"/>
            <a:ext cx="822960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Scenarios</a:t>
            </a:r>
            <a:endParaRPr/>
          </a:p>
        </p:txBody>
      </p:sp>
      <p:sp>
        <p:nvSpPr>
          <p:cNvPr id="695" name="Google Shape;695;p49"/>
          <p:cNvSpPr/>
          <p:nvPr/>
        </p:nvSpPr>
        <p:spPr>
          <a:xfrm>
            <a:off x="467550" y="1556796"/>
            <a:ext cx="8145300" cy="13944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696" name="Google Shape;696;p49"/>
          <p:cNvSpPr txBox="1">
            <a:spLocks noGrp="1"/>
          </p:cNvSpPr>
          <p:nvPr>
            <p:ph type="body" idx="1"/>
          </p:nvPr>
        </p:nvSpPr>
        <p:spPr>
          <a:xfrm>
            <a:off x="457200" y="1676400"/>
            <a:ext cx="8147100" cy="13086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lt1"/>
              </a:buClr>
              <a:buSzPts val="2000"/>
              <a:buFont typeface="Arial"/>
              <a:buNone/>
            </a:pPr>
            <a:r>
              <a:rPr lang="en-GB" sz="2000" b="0" i="0" u="sng" strike="noStrike" cap="none">
                <a:solidFill>
                  <a:schemeClr val="lt1"/>
                </a:solidFill>
                <a:latin typeface="Arial"/>
                <a:ea typeface="Arial"/>
                <a:cs typeface="Arial"/>
                <a:sym typeface="Arial"/>
              </a:rPr>
              <a:t>Situation</a:t>
            </a:r>
            <a:endParaRPr/>
          </a:p>
          <a:p>
            <a:pPr marL="0" marR="0" lvl="0" indent="0" algn="l" rtl="0">
              <a:lnSpc>
                <a:spcPct val="100000"/>
              </a:lnSpc>
              <a:spcBef>
                <a:spcPts val="400"/>
              </a:spcBef>
              <a:spcAft>
                <a:spcPts val="0"/>
              </a:spcAft>
              <a:buClr>
                <a:schemeClr val="lt1"/>
              </a:buClr>
              <a:buSzPts val="2000"/>
              <a:buNone/>
            </a:pPr>
            <a:r>
              <a:rPr lang="en-GB" sz="2000">
                <a:solidFill>
                  <a:schemeClr val="lt1"/>
                </a:solidFill>
              </a:rPr>
              <a:t>Un joueur n’est pas revenu en-jeu après un toucher. Il commence à avancer pour aller effectuer un toucher.</a:t>
            </a:r>
            <a:endParaRPr/>
          </a:p>
        </p:txBody>
      </p:sp>
      <p:sp>
        <p:nvSpPr>
          <p:cNvPr id="697" name="Google Shape;697;p49"/>
          <p:cNvSpPr txBox="1"/>
          <p:nvPr/>
        </p:nvSpPr>
        <p:spPr>
          <a:xfrm>
            <a:off x="4788024" y="1556792"/>
            <a:ext cx="3816424" cy="7078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50"/>
          <p:cNvSpPr/>
          <p:nvPr/>
        </p:nvSpPr>
        <p:spPr>
          <a:xfrm>
            <a:off x="318950" y="1600200"/>
            <a:ext cx="8481900" cy="34107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000"/>
              <a:buFont typeface="Arial"/>
              <a:buNone/>
            </a:pPr>
            <a:endParaRPr sz="2000" b="0" i="1" u="none" strike="noStrike" cap="none">
              <a:solidFill>
                <a:schemeClr val="lt1"/>
              </a:solidFill>
              <a:latin typeface="Arial"/>
              <a:ea typeface="Arial"/>
              <a:cs typeface="Arial"/>
              <a:sym typeface="Arial"/>
            </a:endParaRPr>
          </a:p>
        </p:txBody>
      </p:sp>
      <p:sp>
        <p:nvSpPr>
          <p:cNvPr id="703" name="Google Shape;703;p50"/>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  Résumé</a:t>
            </a:r>
            <a:endParaRPr/>
          </a:p>
        </p:txBody>
      </p:sp>
      <p:sp>
        <p:nvSpPr>
          <p:cNvPr id="704" name="Google Shape;704;p50"/>
          <p:cNvSpPr txBox="1">
            <a:spLocks noGrp="1"/>
          </p:cNvSpPr>
          <p:nvPr>
            <p:ph type="body" idx="1"/>
          </p:nvPr>
        </p:nvSpPr>
        <p:spPr>
          <a:xfrm>
            <a:off x="457200" y="1600200"/>
            <a:ext cx="8099400" cy="34107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800"/>
              <a:buNone/>
            </a:pPr>
            <a:r>
              <a:rPr lang="en-GB" sz="2400">
                <a:solidFill>
                  <a:srgbClr val="FFFFFF"/>
                </a:solidFill>
              </a:rPr>
              <a:t>Chaque action de communication a son propre impact, qu’il soit positif ou négatif. En tant qu’arbitres, on a besoin de les identifier tôt et de les gérer efficacement.</a:t>
            </a:r>
            <a:endParaRPr/>
          </a:p>
          <a:p>
            <a:pPr marL="342900" marR="0" lvl="0" indent="-342900" algn="l" rtl="0">
              <a:lnSpc>
                <a:spcPct val="100000"/>
              </a:lnSpc>
              <a:spcBef>
                <a:spcPts val="560"/>
              </a:spcBef>
              <a:spcAft>
                <a:spcPts val="0"/>
              </a:spcAft>
              <a:buClr>
                <a:schemeClr val="dk1"/>
              </a:buClr>
              <a:buSzPts val="2800"/>
              <a:buFont typeface="Arial"/>
              <a:buNone/>
            </a:pPr>
            <a:endParaRPr sz="2400" b="0" i="0" u="none" strike="noStrike" cap="none">
              <a:solidFill>
                <a:srgbClr val="FFFFFF"/>
              </a:solidFill>
              <a:latin typeface="Arial"/>
              <a:ea typeface="Arial"/>
              <a:cs typeface="Arial"/>
              <a:sym typeface="Arial"/>
            </a:endParaRPr>
          </a:p>
          <a:p>
            <a:pPr marL="342900" lvl="0" indent="-342900" algn="l" rtl="0">
              <a:lnSpc>
                <a:spcPct val="100000"/>
              </a:lnSpc>
              <a:spcBef>
                <a:spcPts val="560"/>
              </a:spcBef>
              <a:spcAft>
                <a:spcPts val="0"/>
              </a:spcAft>
              <a:buSzPts val="2800"/>
              <a:buNone/>
            </a:pPr>
            <a:r>
              <a:rPr lang="en-GB" sz="2400">
                <a:solidFill>
                  <a:srgbClr val="FFFFFF"/>
                </a:solidFill>
              </a:rPr>
              <a:t>Certains types de communications sont plus utilisés que d’autres et certains sont plus efficaces. Il est donc important de les comprendre et de savoir les combiner.</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51"/>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Arial"/>
              <a:buNone/>
            </a:pPr>
            <a:r>
              <a:rPr lang="en-GB" sz="4410" b="1" i="0" u="none" strike="noStrike" cap="none">
                <a:solidFill>
                  <a:schemeClr val="dk1"/>
                </a:solidFill>
                <a:latin typeface="Arial"/>
                <a:ea typeface="Arial"/>
                <a:cs typeface="Arial"/>
                <a:sym typeface="Arial"/>
              </a:rPr>
              <a:t>MODULE 11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GESTION DE CONFLIT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63"/>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4400"/>
              <a:buNone/>
            </a:pPr>
            <a:r>
              <a:rPr lang="en-GB" sz="4000" b="1"/>
              <a:t>Plan de Carrière Arbitre Touch Europe</a:t>
            </a:r>
            <a:endParaRPr sz="4000"/>
          </a:p>
        </p:txBody>
      </p:sp>
      <p:sp>
        <p:nvSpPr>
          <p:cNvPr id="130" name="Google Shape;130;p63"/>
          <p:cNvSpPr/>
          <p:nvPr/>
        </p:nvSpPr>
        <p:spPr>
          <a:xfrm>
            <a:off x="645459" y="5272265"/>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Arbitre L1</a:t>
            </a:r>
            <a:endParaRPr sz="1400" b="0" i="0" u="none" strike="noStrike" cap="none">
              <a:solidFill>
                <a:srgbClr val="000000"/>
              </a:solidFill>
              <a:latin typeface="Arial"/>
              <a:ea typeface="Arial"/>
              <a:cs typeface="Arial"/>
              <a:sym typeface="Arial"/>
            </a:endParaRPr>
          </a:p>
        </p:txBody>
      </p:sp>
      <p:sp>
        <p:nvSpPr>
          <p:cNvPr id="131" name="Google Shape;131;p63"/>
          <p:cNvSpPr/>
          <p:nvPr/>
        </p:nvSpPr>
        <p:spPr>
          <a:xfrm>
            <a:off x="645459" y="4389241"/>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Arbitre L2</a:t>
            </a:r>
            <a:endParaRPr sz="1400" b="0" i="0" u="none" strike="noStrike" cap="none">
              <a:solidFill>
                <a:srgbClr val="000000"/>
              </a:solidFill>
              <a:latin typeface="Arial"/>
              <a:ea typeface="Arial"/>
              <a:cs typeface="Arial"/>
              <a:sym typeface="Arial"/>
            </a:endParaRPr>
          </a:p>
        </p:txBody>
      </p:sp>
      <p:sp>
        <p:nvSpPr>
          <p:cNvPr id="132" name="Google Shape;132;p63"/>
          <p:cNvSpPr/>
          <p:nvPr/>
        </p:nvSpPr>
        <p:spPr>
          <a:xfrm>
            <a:off x="645459" y="3506217"/>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Arbitre L3</a:t>
            </a:r>
            <a:endParaRPr sz="1400" b="0" i="0" u="none" strike="noStrike" cap="none">
              <a:solidFill>
                <a:srgbClr val="000000"/>
              </a:solidFill>
              <a:latin typeface="Arial"/>
              <a:ea typeface="Arial"/>
              <a:cs typeface="Arial"/>
              <a:sym typeface="Arial"/>
            </a:endParaRPr>
          </a:p>
        </p:txBody>
      </p:sp>
      <p:sp>
        <p:nvSpPr>
          <p:cNvPr id="133" name="Google Shape;133;p63"/>
          <p:cNvSpPr/>
          <p:nvPr/>
        </p:nvSpPr>
        <p:spPr>
          <a:xfrm>
            <a:off x="645459" y="2623193"/>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Arbitre L4</a:t>
            </a:r>
            <a:endParaRPr sz="1400" b="0" i="0" u="none" strike="noStrike" cap="none">
              <a:solidFill>
                <a:srgbClr val="000000"/>
              </a:solidFill>
              <a:latin typeface="Arial"/>
              <a:ea typeface="Arial"/>
              <a:cs typeface="Arial"/>
              <a:sym typeface="Arial"/>
            </a:endParaRPr>
          </a:p>
        </p:txBody>
      </p:sp>
      <p:sp>
        <p:nvSpPr>
          <p:cNvPr id="134" name="Google Shape;134;p63"/>
          <p:cNvSpPr/>
          <p:nvPr/>
        </p:nvSpPr>
        <p:spPr>
          <a:xfrm>
            <a:off x="645458" y="1740169"/>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Arbitre L5</a:t>
            </a:r>
            <a:endParaRPr sz="1400" b="0" i="0" u="none" strike="noStrike" cap="none">
              <a:solidFill>
                <a:srgbClr val="000000"/>
              </a:solidFill>
              <a:latin typeface="Arial"/>
              <a:ea typeface="Arial"/>
              <a:cs typeface="Arial"/>
              <a:sym typeface="Arial"/>
            </a:endParaRPr>
          </a:p>
        </p:txBody>
      </p:sp>
      <p:cxnSp>
        <p:nvCxnSpPr>
          <p:cNvPr id="135" name="Google Shape;135;p63"/>
          <p:cNvCxnSpPr>
            <a:stCxn id="130" idx="0"/>
            <a:endCxn id="131" idx="2"/>
          </p:cNvCxnSpPr>
          <p:nvPr/>
        </p:nvCxnSpPr>
        <p:spPr>
          <a:xfrm rot="10800000">
            <a:off x="1411942" y="4994465"/>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36" name="Google Shape;136;p63"/>
          <p:cNvCxnSpPr>
            <a:stCxn id="131" idx="0"/>
            <a:endCxn id="132" idx="2"/>
          </p:cNvCxnSpPr>
          <p:nvPr/>
        </p:nvCxnSpPr>
        <p:spPr>
          <a:xfrm rot="10800000">
            <a:off x="1411942" y="4111441"/>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37" name="Google Shape;137;p63"/>
          <p:cNvCxnSpPr>
            <a:stCxn id="132" idx="0"/>
            <a:endCxn id="133" idx="2"/>
          </p:cNvCxnSpPr>
          <p:nvPr/>
        </p:nvCxnSpPr>
        <p:spPr>
          <a:xfrm rot="10800000">
            <a:off x="1411942" y="3228417"/>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38" name="Google Shape;138;p63"/>
          <p:cNvCxnSpPr>
            <a:stCxn id="133" idx="0"/>
            <a:endCxn id="134" idx="2"/>
          </p:cNvCxnSpPr>
          <p:nvPr/>
        </p:nvCxnSpPr>
        <p:spPr>
          <a:xfrm rot="10800000">
            <a:off x="1411942" y="2345393"/>
            <a:ext cx="0" cy="277800"/>
          </a:xfrm>
          <a:prstGeom prst="straightConnector1">
            <a:avLst/>
          </a:prstGeom>
          <a:noFill/>
          <a:ln w="9525" cap="flat" cmpd="sng">
            <a:solidFill>
              <a:srgbClr val="4A7DBA"/>
            </a:solidFill>
            <a:prstDash val="solid"/>
            <a:round/>
            <a:headEnd type="none" w="sm" len="sm"/>
            <a:tailEnd type="triangle" w="med" len="med"/>
          </a:ln>
        </p:spPr>
      </p:cxnSp>
      <p:sp>
        <p:nvSpPr>
          <p:cNvPr id="139" name="Google Shape;139;p63"/>
          <p:cNvSpPr/>
          <p:nvPr/>
        </p:nvSpPr>
        <p:spPr>
          <a:xfrm>
            <a:off x="2944906" y="5272264"/>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L1</a:t>
            </a:r>
            <a:endParaRPr sz="1400" b="0" i="0" u="none" strike="noStrike" cap="none">
              <a:solidFill>
                <a:srgbClr val="000000"/>
              </a:solidFill>
              <a:latin typeface="Arial"/>
              <a:ea typeface="Arial"/>
              <a:cs typeface="Arial"/>
              <a:sym typeface="Arial"/>
            </a:endParaRPr>
          </a:p>
        </p:txBody>
      </p:sp>
      <p:sp>
        <p:nvSpPr>
          <p:cNvPr id="140" name="Google Shape;140;p63"/>
          <p:cNvSpPr/>
          <p:nvPr/>
        </p:nvSpPr>
        <p:spPr>
          <a:xfrm>
            <a:off x="2944906" y="4389240"/>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L2</a:t>
            </a:r>
            <a:endParaRPr sz="1400" b="0" i="0" u="none" strike="noStrike" cap="none">
              <a:solidFill>
                <a:srgbClr val="000000"/>
              </a:solidFill>
              <a:latin typeface="Arial"/>
              <a:ea typeface="Arial"/>
              <a:cs typeface="Arial"/>
              <a:sym typeface="Arial"/>
            </a:endParaRPr>
          </a:p>
        </p:txBody>
      </p:sp>
      <p:sp>
        <p:nvSpPr>
          <p:cNvPr id="141" name="Google Shape;141;p63"/>
          <p:cNvSpPr/>
          <p:nvPr/>
        </p:nvSpPr>
        <p:spPr>
          <a:xfrm>
            <a:off x="2944906" y="3506216"/>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Coach L3</a:t>
            </a:r>
            <a:endParaRPr sz="1400" b="0" i="0" u="none" strike="noStrike" cap="none">
              <a:solidFill>
                <a:srgbClr val="000000"/>
              </a:solidFill>
              <a:latin typeface="Arial"/>
              <a:ea typeface="Arial"/>
              <a:cs typeface="Arial"/>
              <a:sym typeface="Arial"/>
            </a:endParaRPr>
          </a:p>
        </p:txBody>
      </p:sp>
      <p:sp>
        <p:nvSpPr>
          <p:cNvPr id="142" name="Google Shape;142;p63"/>
          <p:cNvSpPr/>
          <p:nvPr/>
        </p:nvSpPr>
        <p:spPr>
          <a:xfrm>
            <a:off x="2944906" y="2623192"/>
            <a:ext cx="1532965" cy="605117"/>
          </a:xfrm>
          <a:prstGeom prst="roundRect">
            <a:avLst>
              <a:gd name="adj" fmla="val 16667"/>
            </a:avLst>
          </a:prstGeom>
          <a:solidFill>
            <a:srgbClr val="FF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L4</a:t>
            </a:r>
            <a:endParaRPr sz="1400" b="0" i="0" u="none" strike="noStrike" cap="none">
              <a:solidFill>
                <a:srgbClr val="000000"/>
              </a:solidFill>
              <a:latin typeface="Arial"/>
              <a:ea typeface="Arial"/>
              <a:cs typeface="Arial"/>
              <a:sym typeface="Arial"/>
            </a:endParaRPr>
          </a:p>
        </p:txBody>
      </p:sp>
      <p:sp>
        <p:nvSpPr>
          <p:cNvPr id="143" name="Google Shape;143;p63"/>
          <p:cNvSpPr/>
          <p:nvPr/>
        </p:nvSpPr>
        <p:spPr>
          <a:xfrm>
            <a:off x="2944905" y="1740168"/>
            <a:ext cx="1532965" cy="605117"/>
          </a:xfrm>
          <a:prstGeom prst="roundRect">
            <a:avLst>
              <a:gd name="adj" fmla="val 16667"/>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Coach L5</a:t>
            </a:r>
            <a:endParaRPr sz="1400" b="0" i="0" u="none" strike="noStrike" cap="none">
              <a:solidFill>
                <a:srgbClr val="000000"/>
              </a:solidFill>
              <a:latin typeface="Arial"/>
              <a:ea typeface="Arial"/>
              <a:cs typeface="Arial"/>
              <a:sym typeface="Arial"/>
            </a:endParaRPr>
          </a:p>
        </p:txBody>
      </p:sp>
      <p:cxnSp>
        <p:nvCxnSpPr>
          <p:cNvPr id="144" name="Google Shape;144;p63"/>
          <p:cNvCxnSpPr>
            <a:stCxn id="139" idx="0"/>
            <a:endCxn id="140" idx="2"/>
          </p:cNvCxnSpPr>
          <p:nvPr/>
        </p:nvCxnSpPr>
        <p:spPr>
          <a:xfrm rot="10800000">
            <a:off x="3711389" y="4994464"/>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45" name="Google Shape;145;p63"/>
          <p:cNvCxnSpPr>
            <a:stCxn id="140" idx="0"/>
            <a:endCxn id="141" idx="2"/>
          </p:cNvCxnSpPr>
          <p:nvPr/>
        </p:nvCxnSpPr>
        <p:spPr>
          <a:xfrm rot="10800000">
            <a:off x="3711389" y="4111440"/>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46" name="Google Shape;146;p63"/>
          <p:cNvCxnSpPr>
            <a:stCxn id="141" idx="0"/>
            <a:endCxn id="142" idx="2"/>
          </p:cNvCxnSpPr>
          <p:nvPr/>
        </p:nvCxnSpPr>
        <p:spPr>
          <a:xfrm rot="10800000">
            <a:off x="3711389" y="3228416"/>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47" name="Google Shape;147;p63"/>
          <p:cNvCxnSpPr>
            <a:stCxn id="142" idx="0"/>
            <a:endCxn id="143" idx="2"/>
          </p:cNvCxnSpPr>
          <p:nvPr/>
        </p:nvCxnSpPr>
        <p:spPr>
          <a:xfrm rot="10800000">
            <a:off x="3711389" y="2345392"/>
            <a:ext cx="0" cy="277800"/>
          </a:xfrm>
          <a:prstGeom prst="straightConnector1">
            <a:avLst/>
          </a:prstGeom>
          <a:noFill/>
          <a:ln w="9525" cap="flat" cmpd="sng">
            <a:solidFill>
              <a:srgbClr val="4A7DBA"/>
            </a:solidFill>
            <a:prstDash val="solid"/>
            <a:round/>
            <a:headEnd type="none" w="sm" len="sm"/>
            <a:tailEnd type="triangle" w="med" len="med"/>
          </a:ln>
        </p:spPr>
      </p:cxnSp>
      <p:sp>
        <p:nvSpPr>
          <p:cNvPr id="148" name="Google Shape;148;p63"/>
          <p:cNvSpPr/>
          <p:nvPr/>
        </p:nvSpPr>
        <p:spPr>
          <a:xfrm>
            <a:off x="5141259" y="5272264"/>
            <a:ext cx="1532965" cy="605117"/>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Formateur L1</a:t>
            </a:r>
            <a:endParaRPr sz="1400" b="0" i="0" u="none" strike="noStrike" cap="none">
              <a:solidFill>
                <a:srgbClr val="000000"/>
              </a:solidFill>
              <a:latin typeface="Arial"/>
              <a:ea typeface="Arial"/>
              <a:cs typeface="Arial"/>
              <a:sym typeface="Arial"/>
            </a:endParaRPr>
          </a:p>
        </p:txBody>
      </p:sp>
      <p:sp>
        <p:nvSpPr>
          <p:cNvPr id="149" name="Google Shape;149;p63"/>
          <p:cNvSpPr/>
          <p:nvPr/>
        </p:nvSpPr>
        <p:spPr>
          <a:xfrm>
            <a:off x="5141259" y="4389240"/>
            <a:ext cx="1532965" cy="605117"/>
          </a:xfrm>
          <a:prstGeom prst="roundRect">
            <a:avLst>
              <a:gd name="adj" fmla="val 16667"/>
            </a:avLst>
          </a:prstGeom>
          <a:solidFill>
            <a:schemeClr val="accent3"/>
          </a:solidFill>
          <a:ln w="25400" cap="flat" cmpd="sng">
            <a:solidFill>
              <a:srgbClr val="71884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lt1"/>
                </a:solidFill>
                <a:latin typeface="Arial"/>
                <a:ea typeface="Arial"/>
                <a:cs typeface="Arial"/>
                <a:sym typeface="Arial"/>
              </a:rPr>
              <a:t>Formateur L2</a:t>
            </a:r>
            <a:endParaRPr sz="1400" b="0" i="0" u="none" strike="noStrike" cap="none">
              <a:solidFill>
                <a:srgbClr val="000000"/>
              </a:solidFill>
              <a:latin typeface="Arial"/>
              <a:ea typeface="Arial"/>
              <a:cs typeface="Arial"/>
              <a:sym typeface="Arial"/>
            </a:endParaRPr>
          </a:p>
        </p:txBody>
      </p:sp>
      <p:sp>
        <p:nvSpPr>
          <p:cNvPr id="150" name="Google Shape;150;p63"/>
          <p:cNvSpPr/>
          <p:nvPr/>
        </p:nvSpPr>
        <p:spPr>
          <a:xfrm>
            <a:off x="5141259" y="3506216"/>
            <a:ext cx="1532965" cy="605117"/>
          </a:xfrm>
          <a:prstGeom prst="roundRect">
            <a:avLst>
              <a:gd name="adj" fmla="val 16667"/>
            </a:avLst>
          </a:prstGeom>
          <a:solidFill>
            <a:srgbClr val="FFFF00"/>
          </a:solidFill>
          <a:ln w="25400" cap="flat"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Formateur L3</a:t>
            </a:r>
            <a:endParaRPr sz="1400" b="0" i="0" u="none" strike="noStrike" cap="none">
              <a:solidFill>
                <a:srgbClr val="000000"/>
              </a:solidFill>
              <a:latin typeface="Arial"/>
              <a:ea typeface="Arial"/>
              <a:cs typeface="Arial"/>
              <a:sym typeface="Arial"/>
            </a:endParaRPr>
          </a:p>
        </p:txBody>
      </p:sp>
      <p:cxnSp>
        <p:nvCxnSpPr>
          <p:cNvPr id="151" name="Google Shape;151;p63"/>
          <p:cNvCxnSpPr>
            <a:stCxn id="148" idx="0"/>
            <a:endCxn id="149" idx="2"/>
          </p:cNvCxnSpPr>
          <p:nvPr/>
        </p:nvCxnSpPr>
        <p:spPr>
          <a:xfrm rot="10800000">
            <a:off x="5907742" y="4994464"/>
            <a:ext cx="0" cy="277800"/>
          </a:xfrm>
          <a:prstGeom prst="straightConnector1">
            <a:avLst/>
          </a:prstGeom>
          <a:noFill/>
          <a:ln w="9525" cap="flat" cmpd="sng">
            <a:solidFill>
              <a:srgbClr val="4A7DBA"/>
            </a:solidFill>
            <a:prstDash val="solid"/>
            <a:round/>
            <a:headEnd type="none" w="sm" len="sm"/>
            <a:tailEnd type="triangle" w="med" len="med"/>
          </a:ln>
        </p:spPr>
      </p:cxnSp>
      <p:cxnSp>
        <p:nvCxnSpPr>
          <p:cNvPr id="152" name="Google Shape;152;p63"/>
          <p:cNvCxnSpPr>
            <a:stCxn id="149" idx="0"/>
            <a:endCxn id="150" idx="2"/>
          </p:cNvCxnSpPr>
          <p:nvPr/>
        </p:nvCxnSpPr>
        <p:spPr>
          <a:xfrm rot="10800000">
            <a:off x="5907742" y="4111440"/>
            <a:ext cx="0" cy="277800"/>
          </a:xfrm>
          <a:prstGeom prst="straightConnector1">
            <a:avLst/>
          </a:prstGeom>
          <a:noFill/>
          <a:ln w="9525" cap="flat" cmpd="sng">
            <a:solidFill>
              <a:srgbClr val="4A7DBA"/>
            </a:solidFill>
            <a:prstDash val="solid"/>
            <a:round/>
            <a:headEnd type="none" w="sm" len="sm"/>
            <a:tailEnd type="triangle" w="med" len="med"/>
          </a:ln>
        </p:spPr>
      </p:cxnSp>
      <p:sp>
        <p:nvSpPr>
          <p:cNvPr id="153" name="Google Shape;153;p63"/>
          <p:cNvSpPr/>
          <p:nvPr/>
        </p:nvSpPr>
        <p:spPr>
          <a:xfrm>
            <a:off x="5141258" y="2596804"/>
            <a:ext cx="1532965" cy="605117"/>
          </a:xfrm>
          <a:prstGeom prst="roundRect">
            <a:avLst>
              <a:gd name="adj" fmla="val 16667"/>
            </a:avLst>
          </a:prstGeom>
          <a:gradFill>
            <a:gsLst>
              <a:gs pos="0">
                <a:srgbClr val="FF932B"/>
              </a:gs>
              <a:gs pos="100000">
                <a:srgbClr val="FFB673"/>
              </a:gs>
            </a:gsLst>
            <a:lin ang="16200000" scaled="0"/>
          </a:gradFill>
          <a:ln>
            <a:noFill/>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Formateur Recapt</a:t>
            </a:r>
            <a:endParaRPr sz="1400" b="0" i="0" u="none" strike="noStrike" cap="none">
              <a:solidFill>
                <a:schemeClr val="dk1"/>
              </a:solidFill>
              <a:latin typeface="Arial"/>
              <a:ea typeface="Arial"/>
              <a:cs typeface="Arial"/>
              <a:sym typeface="Arial"/>
            </a:endParaRPr>
          </a:p>
        </p:txBody>
      </p:sp>
      <p:sp>
        <p:nvSpPr>
          <p:cNvPr id="154" name="Google Shape;154;p63"/>
          <p:cNvSpPr/>
          <p:nvPr/>
        </p:nvSpPr>
        <p:spPr>
          <a:xfrm>
            <a:off x="7287880" y="4389240"/>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NDR</a:t>
            </a:r>
            <a:endParaRPr sz="1400" b="0" i="0" u="none" strike="noStrike" cap="none">
              <a:solidFill>
                <a:srgbClr val="000000"/>
              </a:solidFill>
              <a:latin typeface="Arial"/>
              <a:ea typeface="Arial"/>
              <a:cs typeface="Arial"/>
              <a:sym typeface="Arial"/>
            </a:endParaRPr>
          </a:p>
        </p:txBody>
      </p:sp>
      <p:sp>
        <p:nvSpPr>
          <p:cNvPr id="155" name="Google Shape;155;p63"/>
          <p:cNvSpPr/>
          <p:nvPr/>
        </p:nvSpPr>
        <p:spPr>
          <a:xfrm>
            <a:off x="7287881" y="1304079"/>
            <a:ext cx="1532965" cy="605117"/>
          </a:xfrm>
          <a:prstGeom prst="roundRect">
            <a:avLst>
              <a:gd name="adj" fmla="val 16667"/>
            </a:avLst>
          </a:prstGeom>
          <a:gradFill>
            <a:gsLst>
              <a:gs pos="0">
                <a:srgbClr val="7F5AAB"/>
              </a:gs>
              <a:gs pos="100000">
                <a:srgbClr val="C7AEED"/>
              </a:gs>
            </a:gsLst>
            <a:lin ang="16200000" scaled="0"/>
          </a:gradFill>
          <a:ln>
            <a:noFill/>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EDR</a:t>
            </a:r>
            <a:endParaRPr sz="1400" b="0" i="0" u="none" strike="noStrike" cap="none">
              <a:solidFill>
                <a:srgbClr val="000000"/>
              </a:solidFill>
              <a:latin typeface="Arial"/>
              <a:ea typeface="Arial"/>
              <a:cs typeface="Arial"/>
              <a:sym typeface="Arial"/>
            </a:endParaRPr>
          </a:p>
        </p:txBody>
      </p:sp>
      <p:sp>
        <p:nvSpPr>
          <p:cNvPr id="156" name="Google Shape;156;p63"/>
          <p:cNvSpPr txBox="1"/>
          <p:nvPr/>
        </p:nvSpPr>
        <p:spPr>
          <a:xfrm>
            <a:off x="645458"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Arbitre</a:t>
            </a:r>
            <a:endParaRPr sz="1400" b="0" i="0" u="none" strike="noStrike" cap="none">
              <a:solidFill>
                <a:srgbClr val="000000"/>
              </a:solidFill>
              <a:latin typeface="Arial"/>
              <a:ea typeface="Arial"/>
              <a:cs typeface="Arial"/>
              <a:sym typeface="Arial"/>
            </a:endParaRPr>
          </a:p>
        </p:txBody>
      </p:sp>
      <p:sp>
        <p:nvSpPr>
          <p:cNvPr id="157" name="Google Shape;157;p63"/>
          <p:cNvSpPr txBox="1"/>
          <p:nvPr/>
        </p:nvSpPr>
        <p:spPr>
          <a:xfrm>
            <a:off x="2944905"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Coach</a:t>
            </a:r>
            <a:endParaRPr sz="1400" b="0" i="0" u="none" strike="noStrike" cap="none">
              <a:solidFill>
                <a:srgbClr val="000000"/>
              </a:solidFill>
              <a:latin typeface="Arial"/>
              <a:ea typeface="Arial"/>
              <a:cs typeface="Arial"/>
              <a:sym typeface="Arial"/>
            </a:endParaRPr>
          </a:p>
        </p:txBody>
      </p:sp>
      <p:sp>
        <p:nvSpPr>
          <p:cNvPr id="158" name="Google Shape;158;p63"/>
          <p:cNvSpPr txBox="1"/>
          <p:nvPr/>
        </p:nvSpPr>
        <p:spPr>
          <a:xfrm>
            <a:off x="5141257" y="6176521"/>
            <a:ext cx="1532965" cy="30777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Formateur</a:t>
            </a:r>
            <a:endParaRPr sz="1400" b="0" i="0" u="none" strike="noStrike" cap="none">
              <a:solidFill>
                <a:schemeClr val="dk1"/>
              </a:solidFill>
              <a:latin typeface="Arial"/>
              <a:ea typeface="Arial"/>
              <a:cs typeface="Arial"/>
              <a:sym typeface="Arial"/>
            </a:endParaRPr>
          </a:p>
        </p:txBody>
      </p:sp>
      <p:cxnSp>
        <p:nvCxnSpPr>
          <p:cNvPr id="159" name="Google Shape;159;p63"/>
          <p:cNvCxnSpPr/>
          <p:nvPr/>
        </p:nvCxnSpPr>
        <p:spPr>
          <a:xfrm>
            <a:off x="2570673" y="1587265"/>
            <a:ext cx="0" cy="4966041"/>
          </a:xfrm>
          <a:prstGeom prst="straightConnector1">
            <a:avLst/>
          </a:prstGeom>
          <a:noFill/>
          <a:ln w="9525" cap="flat" cmpd="sng">
            <a:solidFill>
              <a:srgbClr val="4A7DBA"/>
            </a:solidFill>
            <a:prstDash val="dash"/>
            <a:round/>
            <a:headEnd type="none" w="sm" len="sm"/>
            <a:tailEnd type="none" w="sm" len="sm"/>
          </a:ln>
        </p:spPr>
      </p:cxnSp>
      <p:cxnSp>
        <p:nvCxnSpPr>
          <p:cNvPr id="160" name="Google Shape;160;p63"/>
          <p:cNvCxnSpPr/>
          <p:nvPr/>
        </p:nvCxnSpPr>
        <p:spPr>
          <a:xfrm>
            <a:off x="4853797" y="1544210"/>
            <a:ext cx="0" cy="4966041"/>
          </a:xfrm>
          <a:prstGeom prst="straightConnector1">
            <a:avLst/>
          </a:prstGeom>
          <a:noFill/>
          <a:ln w="9525" cap="flat" cmpd="sng">
            <a:solidFill>
              <a:srgbClr val="4A7DBA"/>
            </a:solidFill>
            <a:prstDash val="dash"/>
            <a:round/>
            <a:headEnd type="none" w="sm" len="sm"/>
            <a:tailEnd type="none" w="sm" len="sm"/>
          </a:ln>
        </p:spPr>
      </p:cxnSp>
      <p:cxnSp>
        <p:nvCxnSpPr>
          <p:cNvPr id="161" name="Google Shape;161;p63"/>
          <p:cNvCxnSpPr/>
          <p:nvPr/>
        </p:nvCxnSpPr>
        <p:spPr>
          <a:xfrm>
            <a:off x="6924137" y="1587264"/>
            <a:ext cx="0" cy="4966041"/>
          </a:xfrm>
          <a:prstGeom prst="straightConnector1">
            <a:avLst/>
          </a:prstGeom>
          <a:noFill/>
          <a:ln w="9525" cap="flat" cmpd="sng">
            <a:solidFill>
              <a:srgbClr val="4A7DBA"/>
            </a:solidFill>
            <a:prstDash val="dash"/>
            <a:round/>
            <a:headEnd type="none" w="sm" len="sm"/>
            <a:tailEnd type="none" w="sm" len="sm"/>
          </a:ln>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52"/>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Construire une Relation</a:t>
            </a:r>
            <a:endParaRPr/>
          </a:p>
        </p:txBody>
      </p:sp>
      <p:sp>
        <p:nvSpPr>
          <p:cNvPr id="716" name="Google Shape;716;p52"/>
          <p:cNvSpPr/>
          <p:nvPr/>
        </p:nvSpPr>
        <p:spPr>
          <a:xfrm>
            <a:off x="827575" y="1844825"/>
            <a:ext cx="7047000" cy="1817700"/>
          </a:xfrm>
          <a:prstGeom prst="rect">
            <a:avLst/>
          </a:prstGeom>
          <a:solidFill>
            <a:schemeClr val="dk2"/>
          </a:solidFill>
          <a:ln>
            <a:noFill/>
          </a:ln>
        </p:spPr>
        <p:txBody>
          <a:bodyPr spcFirstLastPara="1" wrap="square" lIns="91425" tIns="45700" rIns="91425" bIns="45700" anchor="ctr" anchorCtr="0">
            <a:noAutofit/>
          </a:bodyPr>
          <a:lstStyle/>
          <a:p>
            <a:pPr marL="800100" marR="0" lvl="1" indent="-342900" algn="l" rtl="0">
              <a:lnSpc>
                <a:spcPct val="100000"/>
              </a:lnSpc>
              <a:spcBef>
                <a:spcPts val="0"/>
              </a:spcBef>
              <a:spcAft>
                <a:spcPts val="0"/>
              </a:spcAft>
              <a:buClr>
                <a:schemeClr val="lt1"/>
              </a:buClr>
              <a:buSzPts val="2160"/>
              <a:buFont typeface="Arial"/>
              <a:buChar char="•"/>
            </a:pPr>
            <a:r>
              <a:rPr lang="en-GB" sz="2400" b="0" i="0" u="none" strike="noStrike" cap="none">
                <a:solidFill>
                  <a:schemeClr val="lt1"/>
                </a:solidFill>
                <a:latin typeface="Arial"/>
                <a:ea typeface="Arial"/>
                <a:cs typeface="Arial"/>
                <a:sym typeface="Arial"/>
              </a:rPr>
              <a:t>Comment feriez-vous pour construire une bonne relation avec les joueurs ?</a:t>
            </a:r>
            <a:endParaRPr sz="2400" b="0" i="0" u="none" strike="noStrike" cap="none">
              <a:solidFill>
                <a:schemeClr val="lt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pic>
        <p:nvPicPr>
          <p:cNvPr id="722" name="Google Shape;722;p53"/>
          <p:cNvPicPr preferRelativeResize="0"/>
          <p:nvPr/>
        </p:nvPicPr>
        <p:blipFill rotWithShape="1">
          <a:blip r:embed="rId3">
            <a:alphaModFix/>
          </a:blip>
          <a:srcRect t="12200" b="12201"/>
          <a:stretch/>
        </p:blipFill>
        <p:spPr>
          <a:xfrm>
            <a:off x="275509" y="3652118"/>
            <a:ext cx="4572000" cy="2592288"/>
          </a:xfrm>
          <a:prstGeom prst="rect">
            <a:avLst/>
          </a:prstGeom>
          <a:noFill/>
          <a:ln>
            <a:noFill/>
          </a:ln>
        </p:spPr>
      </p:pic>
      <p:sp>
        <p:nvSpPr>
          <p:cNvPr id="723" name="Google Shape;723;p53"/>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Sources de Conflit Courrantes</a:t>
            </a:r>
            <a:endParaRPr/>
          </a:p>
        </p:txBody>
      </p:sp>
      <p:sp>
        <p:nvSpPr>
          <p:cNvPr id="724" name="Google Shape;724;p53"/>
          <p:cNvSpPr/>
          <p:nvPr/>
        </p:nvSpPr>
        <p:spPr>
          <a:xfrm>
            <a:off x="426720" y="1400584"/>
            <a:ext cx="8576280" cy="2239342"/>
          </a:xfrm>
          <a:prstGeom prst="rect">
            <a:avLst/>
          </a:prstGeom>
          <a:solidFill>
            <a:schemeClr val="dk2"/>
          </a:solidFill>
          <a:ln>
            <a:noFill/>
          </a:ln>
        </p:spPr>
        <p:txBody>
          <a:bodyPr spcFirstLastPara="1" wrap="square" lIns="91425" tIns="45700" rIns="91425" bIns="45700" anchor="ctr" anchorCtr="0">
            <a:noAutofit/>
          </a:bodyPr>
          <a:lstStyle/>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Les équipes sont frustrées d’elles-mêmes et de leur manque de compétences ; </a:t>
            </a:r>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Les équipes sont frustrées par les compétences de l’adversaire ; </a:t>
            </a:r>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Les équipes sont frustrées par les règles / les actions effectuées par l’arbitre ;</a:t>
            </a:r>
            <a:endParaRPr/>
          </a:p>
          <a:p>
            <a:pPr marL="457200" marR="0" lvl="0" indent="-457200" algn="l" rtl="0">
              <a:lnSpc>
                <a:spcPct val="100000"/>
              </a:lnSpc>
              <a:spcBef>
                <a:spcPts val="0"/>
              </a:spcBef>
              <a:spcAft>
                <a:spcPts val="0"/>
              </a:spcAft>
              <a:buClr>
                <a:schemeClr val="lt1"/>
              </a:buClr>
              <a:buSzPts val="2000"/>
              <a:buFont typeface="Arial"/>
              <a:buAutoNum type="arabicPeriod"/>
            </a:pPr>
            <a:r>
              <a:rPr lang="en-GB" sz="2000" b="0" i="0" u="none" strike="noStrike" cap="none">
                <a:solidFill>
                  <a:schemeClr val="lt1"/>
                </a:solidFill>
                <a:latin typeface="Arial"/>
                <a:ea typeface="Arial"/>
                <a:cs typeface="Arial"/>
                <a:sym typeface="Arial"/>
              </a:rPr>
              <a:t>Les joueurs qui ne connaissent pas bien le jeu sont frustrés quand ne comprennent pas les décisions de l’arbitre.</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54"/>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Mieux vaut prévenir que guérir</a:t>
            </a:r>
            <a:endParaRPr/>
          </a:p>
        </p:txBody>
      </p:sp>
      <p:sp>
        <p:nvSpPr>
          <p:cNvPr id="731" name="Google Shape;731;p54"/>
          <p:cNvSpPr/>
          <p:nvPr/>
        </p:nvSpPr>
        <p:spPr>
          <a:xfrm>
            <a:off x="827584" y="1844824"/>
            <a:ext cx="8145253" cy="1368152"/>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Comment pouvez-vous vous assurer que vous mettiez en place le bon état d’esprit pour éviter les conflits ?</a:t>
            </a:r>
            <a:endParaRPr sz="2400" b="0" i="0" u="none" strike="noStrike" cap="none">
              <a:solidFill>
                <a:srgbClr val="000000"/>
              </a:solidFill>
              <a:latin typeface="Arial"/>
              <a:ea typeface="Arial"/>
              <a:cs typeface="Arial"/>
              <a:sym typeface="Arial"/>
            </a:endParaRPr>
          </a:p>
        </p:txBody>
      </p:sp>
      <p:pic>
        <p:nvPicPr>
          <p:cNvPr id="732" name="Google Shape;732;p54"/>
          <p:cNvPicPr preferRelativeResize="0"/>
          <p:nvPr/>
        </p:nvPicPr>
        <p:blipFill rotWithShape="1">
          <a:blip r:embed="rId3">
            <a:alphaModFix/>
          </a:blip>
          <a:srcRect/>
          <a:stretch/>
        </p:blipFill>
        <p:spPr>
          <a:xfrm>
            <a:off x="971600" y="3861048"/>
            <a:ext cx="1847850" cy="2466975"/>
          </a:xfrm>
          <a:prstGeom prst="rect">
            <a:avLst/>
          </a:prstGeom>
          <a:noFill/>
          <a:ln>
            <a:noFill/>
          </a:ln>
        </p:spPr>
      </p:pic>
      <p:sp>
        <p:nvSpPr>
          <p:cNvPr id="733" name="Google Shape;733;p54"/>
          <p:cNvSpPr txBox="1"/>
          <p:nvPr/>
        </p:nvSpPr>
        <p:spPr>
          <a:xfrm>
            <a:off x="971600" y="3508618"/>
            <a:ext cx="2736304"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Attitude Positive</a:t>
            </a:r>
            <a:endParaRPr sz="1400" b="0" i="0" u="none" strike="noStrike" cap="none">
              <a:solidFill>
                <a:srgbClr val="000000"/>
              </a:solidFill>
              <a:latin typeface="Arial"/>
              <a:ea typeface="Arial"/>
              <a:cs typeface="Arial"/>
              <a:sym typeface="Arial"/>
            </a:endParaRPr>
          </a:p>
        </p:txBody>
      </p:sp>
      <p:pic>
        <p:nvPicPr>
          <p:cNvPr id="734" name="Google Shape;734;p54"/>
          <p:cNvPicPr preferRelativeResize="0"/>
          <p:nvPr/>
        </p:nvPicPr>
        <p:blipFill rotWithShape="1">
          <a:blip r:embed="rId4">
            <a:alphaModFix/>
          </a:blip>
          <a:srcRect/>
          <a:stretch/>
        </p:blipFill>
        <p:spPr>
          <a:xfrm>
            <a:off x="3635896" y="3789040"/>
            <a:ext cx="2133600" cy="1714500"/>
          </a:xfrm>
          <a:prstGeom prst="rect">
            <a:avLst/>
          </a:prstGeom>
          <a:noFill/>
          <a:ln>
            <a:noFill/>
          </a:ln>
        </p:spPr>
      </p:pic>
      <p:pic>
        <p:nvPicPr>
          <p:cNvPr id="735" name="Google Shape;735;p54"/>
          <p:cNvPicPr preferRelativeResize="0"/>
          <p:nvPr/>
        </p:nvPicPr>
        <p:blipFill rotWithShape="1">
          <a:blip r:embed="rId5">
            <a:alphaModFix/>
          </a:blip>
          <a:srcRect/>
          <a:stretch/>
        </p:blipFill>
        <p:spPr>
          <a:xfrm>
            <a:off x="6084168" y="3356992"/>
            <a:ext cx="2146124" cy="20608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pic>
        <p:nvPicPr>
          <p:cNvPr id="741" name="Google Shape;741;p55"/>
          <p:cNvPicPr preferRelativeResize="0"/>
          <p:nvPr/>
        </p:nvPicPr>
        <p:blipFill rotWithShape="1">
          <a:blip r:embed="rId3">
            <a:alphaModFix/>
          </a:blip>
          <a:srcRect/>
          <a:stretch/>
        </p:blipFill>
        <p:spPr>
          <a:xfrm>
            <a:off x="1043608" y="1628800"/>
            <a:ext cx="7237071" cy="3816424"/>
          </a:xfrm>
          <a:prstGeom prst="rect">
            <a:avLst/>
          </a:prstGeom>
          <a:noFill/>
          <a:ln>
            <a:noFill/>
          </a:ln>
        </p:spPr>
      </p:pic>
      <p:sp>
        <p:nvSpPr>
          <p:cNvPr id="742" name="Google Shape;742;p55"/>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Outils pour gérer les conflits</a:t>
            </a:r>
            <a:endParaRPr/>
          </a:p>
        </p:txBody>
      </p:sp>
      <p:sp>
        <p:nvSpPr>
          <p:cNvPr id="743" name="Google Shape;743;p55"/>
          <p:cNvSpPr/>
          <p:nvPr/>
        </p:nvSpPr>
        <p:spPr>
          <a:xfrm>
            <a:off x="649059" y="4509474"/>
            <a:ext cx="7845900" cy="1368300"/>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None/>
            </a:pPr>
            <a:r>
              <a:rPr lang="en-GB" sz="2400" b="0" i="0" u="none" strike="noStrike" cap="none">
                <a:solidFill>
                  <a:schemeClr val="lt1"/>
                </a:solidFill>
                <a:latin typeface="Calibri"/>
                <a:ea typeface="Calibri"/>
                <a:cs typeface="Calibri"/>
                <a:sym typeface="Calibri"/>
              </a:rPr>
              <a:t>Quelles solutions avez-vous pour contrôler les mauvais comportements ou l’escalade de situation ?</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56"/>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L’escalade des sanctions</a:t>
            </a:r>
            <a:endParaRPr/>
          </a:p>
        </p:txBody>
      </p:sp>
      <p:grpSp>
        <p:nvGrpSpPr>
          <p:cNvPr id="750" name="Google Shape;750;p56"/>
          <p:cNvGrpSpPr/>
          <p:nvPr/>
        </p:nvGrpSpPr>
        <p:grpSpPr>
          <a:xfrm>
            <a:off x="1092200" y="1894604"/>
            <a:ext cx="6705599" cy="3703790"/>
            <a:chOff x="0" y="2303"/>
            <a:chExt cx="6705599" cy="3703790"/>
          </a:xfrm>
        </p:grpSpPr>
        <p:sp>
          <p:nvSpPr>
            <p:cNvPr id="751" name="Google Shape;751;p56"/>
            <p:cNvSpPr/>
            <p:nvPr/>
          </p:nvSpPr>
          <p:spPr>
            <a:xfrm rot="5400000">
              <a:off x="-90582" y="92886"/>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56"/>
            <p:cNvSpPr txBox="1"/>
            <p:nvPr/>
          </p:nvSpPr>
          <p:spPr>
            <a:xfrm>
              <a:off x="1" y="213663"/>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53" name="Google Shape;753;p56"/>
            <p:cNvSpPr/>
            <p:nvPr/>
          </p:nvSpPr>
          <p:spPr>
            <a:xfrm rot="5400000">
              <a:off x="3367897" y="-2942874"/>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56"/>
            <p:cNvSpPr txBox="1"/>
            <p:nvPr/>
          </p:nvSpPr>
          <p:spPr>
            <a:xfrm>
              <a:off x="422718" y="21466"/>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7m consistants + communication efficace </a:t>
              </a:r>
              <a:endParaRPr/>
            </a:p>
          </p:txBody>
        </p:sp>
        <p:sp>
          <p:nvSpPr>
            <p:cNvPr id="755" name="Google Shape;755;p56"/>
            <p:cNvSpPr/>
            <p:nvPr/>
          </p:nvSpPr>
          <p:spPr>
            <a:xfrm rot="5400000">
              <a:off x="-90582" y="609538"/>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56"/>
            <p:cNvSpPr txBox="1"/>
            <p:nvPr/>
          </p:nvSpPr>
          <p:spPr>
            <a:xfrm>
              <a:off x="1" y="730315"/>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57" name="Google Shape;757;p56"/>
            <p:cNvSpPr/>
            <p:nvPr/>
          </p:nvSpPr>
          <p:spPr>
            <a:xfrm rot="5400000">
              <a:off x="3367897" y="-2426223"/>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56"/>
            <p:cNvSpPr txBox="1"/>
            <p:nvPr/>
          </p:nvSpPr>
          <p:spPr>
            <a:xfrm>
              <a:off x="422718" y="538117"/>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Avertissement dans la course</a:t>
              </a:r>
              <a:endParaRPr/>
            </a:p>
          </p:txBody>
        </p:sp>
        <p:sp>
          <p:nvSpPr>
            <p:cNvPr id="759" name="Google Shape;759;p56"/>
            <p:cNvSpPr/>
            <p:nvPr/>
          </p:nvSpPr>
          <p:spPr>
            <a:xfrm rot="5400000">
              <a:off x="-90582" y="1126189"/>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56"/>
            <p:cNvSpPr txBox="1"/>
            <p:nvPr/>
          </p:nvSpPr>
          <p:spPr>
            <a:xfrm>
              <a:off x="1" y="1246966"/>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GB" sz="1200" b="0" i="0" u="none" strike="noStrike" cap="none">
                  <a:solidFill>
                    <a:schemeClr val="lt1"/>
                  </a:solidFill>
                  <a:latin typeface="Arial"/>
                  <a:ea typeface="Arial"/>
                  <a:cs typeface="Arial"/>
                  <a:sym typeface="Arial"/>
                </a:rPr>
                <a:t> </a:t>
              </a:r>
              <a:endParaRPr/>
            </a:p>
          </p:txBody>
        </p:sp>
        <p:sp>
          <p:nvSpPr>
            <p:cNvPr id="761" name="Google Shape;761;p56"/>
            <p:cNvSpPr/>
            <p:nvPr/>
          </p:nvSpPr>
          <p:spPr>
            <a:xfrm rot="5400000">
              <a:off x="3367897" y="-1909572"/>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56"/>
            <p:cNvSpPr txBox="1"/>
            <p:nvPr/>
          </p:nvSpPr>
          <p:spPr>
            <a:xfrm>
              <a:off x="422718" y="1054768"/>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Pénalité</a:t>
              </a:r>
              <a:endParaRPr/>
            </a:p>
          </p:txBody>
        </p:sp>
        <p:sp>
          <p:nvSpPr>
            <p:cNvPr id="763" name="Google Shape;763;p56"/>
            <p:cNvSpPr/>
            <p:nvPr/>
          </p:nvSpPr>
          <p:spPr>
            <a:xfrm rot="5400000">
              <a:off x="-90582" y="1642840"/>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56"/>
            <p:cNvSpPr txBox="1"/>
            <p:nvPr/>
          </p:nvSpPr>
          <p:spPr>
            <a:xfrm>
              <a:off x="1" y="1763617"/>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65" name="Google Shape;765;p56"/>
            <p:cNvSpPr/>
            <p:nvPr/>
          </p:nvSpPr>
          <p:spPr>
            <a:xfrm rot="5400000">
              <a:off x="3367897" y="-1392921"/>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56"/>
            <p:cNvSpPr txBox="1"/>
            <p:nvPr/>
          </p:nvSpPr>
          <p:spPr>
            <a:xfrm>
              <a:off x="422718" y="1571419"/>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Discussion avec les capitaines</a:t>
              </a:r>
              <a:endParaRPr/>
            </a:p>
          </p:txBody>
        </p:sp>
        <p:sp>
          <p:nvSpPr>
            <p:cNvPr id="767" name="Google Shape;767;p56"/>
            <p:cNvSpPr/>
            <p:nvPr/>
          </p:nvSpPr>
          <p:spPr>
            <a:xfrm rot="5400000">
              <a:off x="-90582" y="2159491"/>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56"/>
            <p:cNvSpPr txBox="1"/>
            <p:nvPr/>
          </p:nvSpPr>
          <p:spPr>
            <a:xfrm>
              <a:off x="1" y="2280268"/>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69" name="Google Shape;769;p56"/>
            <p:cNvSpPr/>
            <p:nvPr/>
          </p:nvSpPr>
          <p:spPr>
            <a:xfrm rot="5400000">
              <a:off x="3367897" y="-876269"/>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56"/>
            <p:cNvSpPr txBox="1"/>
            <p:nvPr/>
          </p:nvSpPr>
          <p:spPr>
            <a:xfrm>
              <a:off x="422718" y="2088071"/>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Remplacement forcé (avec pénalité)</a:t>
              </a:r>
              <a:endParaRPr/>
            </a:p>
          </p:txBody>
        </p:sp>
        <p:sp>
          <p:nvSpPr>
            <p:cNvPr id="771" name="Google Shape;771;p56"/>
            <p:cNvSpPr/>
            <p:nvPr/>
          </p:nvSpPr>
          <p:spPr>
            <a:xfrm rot="5400000">
              <a:off x="-90582" y="2676143"/>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56"/>
            <p:cNvSpPr txBox="1"/>
            <p:nvPr/>
          </p:nvSpPr>
          <p:spPr>
            <a:xfrm>
              <a:off x="1" y="2796920"/>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73" name="Google Shape;773;p56"/>
            <p:cNvSpPr/>
            <p:nvPr/>
          </p:nvSpPr>
          <p:spPr>
            <a:xfrm rot="5400000">
              <a:off x="3367897" y="-359618"/>
              <a:ext cx="392523" cy="6282882"/>
            </a:xfrm>
            <a:prstGeom prst="round2SameRect">
              <a:avLst>
                <a:gd name="adj1" fmla="val 16667"/>
                <a:gd name="adj2" fmla="val 0"/>
              </a:avLst>
            </a:prstGeom>
            <a:solidFill>
              <a:srgbClr val="CFD7E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56"/>
            <p:cNvSpPr txBox="1"/>
            <p:nvPr/>
          </p:nvSpPr>
          <p:spPr>
            <a:xfrm>
              <a:off x="422718" y="2604722"/>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Exclusion temporaire</a:t>
              </a:r>
              <a:endParaRPr/>
            </a:p>
          </p:txBody>
        </p:sp>
        <p:sp>
          <p:nvSpPr>
            <p:cNvPr id="775" name="Google Shape;775;p56"/>
            <p:cNvSpPr/>
            <p:nvPr/>
          </p:nvSpPr>
          <p:spPr>
            <a:xfrm rot="5400000">
              <a:off x="-90582" y="3192794"/>
              <a:ext cx="603882" cy="422717"/>
            </a:xfrm>
            <a:prstGeom prst="chevron">
              <a:avLst>
                <a:gd name="adj" fmla="val 50000"/>
              </a:avLst>
            </a:prstGeom>
            <a:solidFill>
              <a:schemeClr val="lt1"/>
            </a:solidFill>
            <a:ln w="25400" cap="flat" cmpd="sng">
              <a:solidFill>
                <a:srgbClr val="4674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56"/>
            <p:cNvSpPr txBox="1"/>
            <p:nvPr/>
          </p:nvSpPr>
          <p:spPr>
            <a:xfrm>
              <a:off x="1" y="3313571"/>
              <a:ext cx="422717" cy="181165"/>
            </a:xfrm>
            <a:prstGeom prst="rect">
              <a:avLst/>
            </a:prstGeom>
            <a:no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777" name="Google Shape;777;p56"/>
            <p:cNvSpPr/>
            <p:nvPr/>
          </p:nvSpPr>
          <p:spPr>
            <a:xfrm rot="5400000">
              <a:off x="3367897" y="157032"/>
              <a:ext cx="392523" cy="6282882"/>
            </a:xfrm>
            <a:prstGeom prst="round2SameRect">
              <a:avLst>
                <a:gd name="adj1" fmla="val 16667"/>
                <a:gd name="adj2" fmla="val 0"/>
              </a:avLst>
            </a:prstGeom>
            <a:solidFill>
              <a:srgbClr val="E5B8B7">
                <a:alpha val="89803"/>
              </a:srgb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6"/>
            <p:cNvSpPr txBox="1"/>
            <p:nvPr/>
          </p:nvSpPr>
          <p:spPr>
            <a:xfrm>
              <a:off x="422718" y="3121373"/>
              <a:ext cx="6263721" cy="354201"/>
            </a:xfrm>
            <a:prstGeom prst="rect">
              <a:avLst/>
            </a:prstGeom>
            <a:noFill/>
            <a:ln>
              <a:noFill/>
            </a:ln>
          </p:spPr>
          <p:txBody>
            <a:bodyPr spcFirstLastPara="1" wrap="square" lIns="170675" tIns="15225" rIns="15225" bIns="15225" anchor="ctr" anchorCtr="0">
              <a:noAutofit/>
            </a:bodyPr>
            <a:lstStyle/>
            <a:p>
              <a:pPr marL="228600" marR="0" lvl="1" indent="-228600" algn="l" rtl="0">
                <a:lnSpc>
                  <a:spcPct val="90000"/>
                </a:lnSpc>
                <a:spcBef>
                  <a:spcPts val="0"/>
                </a:spcBef>
                <a:spcAft>
                  <a:spcPts val="0"/>
                </a:spcAft>
                <a:buClr>
                  <a:srgbClr val="000000"/>
                </a:buClr>
                <a:buSzPts val="2400"/>
                <a:buFont typeface="Arial"/>
                <a:buChar char="•"/>
              </a:pPr>
              <a:r>
                <a:rPr lang="en-GB" sz="2400" b="0" i="0" u="none" strike="noStrike" cap="none">
                  <a:solidFill>
                    <a:srgbClr val="000000"/>
                  </a:solidFill>
                  <a:latin typeface="Arial"/>
                  <a:ea typeface="Arial"/>
                  <a:cs typeface="Arial"/>
                  <a:sym typeface="Arial"/>
                </a:rPr>
                <a:t>Exclusion définitive</a:t>
              </a:r>
              <a:endParaRPr/>
            </a:p>
          </p:txBody>
        </p:sp>
      </p:grpSp>
      <p:sp>
        <p:nvSpPr>
          <p:cNvPr id="779" name="Google Shape;779;p56"/>
          <p:cNvSpPr/>
          <p:nvPr/>
        </p:nvSpPr>
        <p:spPr>
          <a:xfrm>
            <a:off x="409280" y="2551837"/>
            <a:ext cx="8071440" cy="1754326"/>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5400" b="1" i="0" u="none" strike="noStrike" cap="none">
                <a:solidFill>
                  <a:schemeClr val="accent3"/>
                </a:solidFill>
                <a:latin typeface="Arial"/>
                <a:ea typeface="Arial"/>
                <a:cs typeface="Arial"/>
                <a:sym typeface="Arial"/>
              </a:rPr>
              <a:t>7m consistants et </a:t>
            </a:r>
            <a:endParaRPr/>
          </a:p>
          <a:p>
            <a:pPr marL="0" marR="0" lvl="0" indent="0" algn="ctr" rtl="0">
              <a:lnSpc>
                <a:spcPct val="100000"/>
              </a:lnSpc>
              <a:spcBef>
                <a:spcPts val="0"/>
              </a:spcBef>
              <a:spcAft>
                <a:spcPts val="0"/>
              </a:spcAft>
              <a:buNone/>
            </a:pPr>
            <a:r>
              <a:rPr lang="en-GB" sz="5400" b="1" i="0" u="none" strike="noStrike" cap="none">
                <a:solidFill>
                  <a:schemeClr val="accent3"/>
                </a:solidFill>
                <a:latin typeface="Arial"/>
                <a:ea typeface="Arial"/>
                <a:cs typeface="Arial"/>
                <a:sym typeface="Arial"/>
              </a:rPr>
              <a:t>communication efficace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57"/>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12</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b="1" i="0" u="none" strike="noStrike" cap="none">
                <a:solidFill>
                  <a:schemeClr val="dk1"/>
                </a:solidFill>
                <a:latin typeface="Calibri"/>
                <a:ea typeface="Calibri"/>
                <a:cs typeface="Calibri"/>
                <a:sym typeface="Calibri"/>
              </a:rPr>
              <a:t>FIN DU MATCH</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58"/>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i="0" u="none" strike="noStrike" cap="none">
                <a:solidFill>
                  <a:schemeClr val="dk1"/>
                </a:solidFill>
                <a:latin typeface="Calibri"/>
                <a:ea typeface="Calibri"/>
                <a:cs typeface="Calibri"/>
                <a:sym typeface="Calibri"/>
              </a:rPr>
              <a:t>Fin du Match</a:t>
            </a:r>
            <a:endParaRPr/>
          </a:p>
        </p:txBody>
      </p:sp>
      <p:sp>
        <p:nvSpPr>
          <p:cNvPr id="791" name="Google Shape;791;p58"/>
          <p:cNvSpPr/>
          <p:nvPr/>
        </p:nvSpPr>
        <p:spPr>
          <a:xfrm>
            <a:off x="899592" y="1366342"/>
            <a:ext cx="7920900" cy="792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Que se passe-t-il à la sirène (mi-temps/fin du match) ?</a:t>
            </a:r>
            <a:endParaRPr sz="1400" b="0" i="0" u="none" strike="noStrike" cap="none">
              <a:solidFill>
                <a:srgbClr val="000000"/>
              </a:solidFill>
              <a:latin typeface="Arial"/>
              <a:ea typeface="Arial"/>
              <a:cs typeface="Arial"/>
              <a:sym typeface="Arial"/>
            </a:endParaRPr>
          </a:p>
        </p:txBody>
      </p:sp>
      <p:pic>
        <p:nvPicPr>
          <p:cNvPr id="792" name="Google Shape;792;p58" descr="http://www.google.co.uk/url?sa=i&amp;source=images&amp;cd=&amp;ved=0CAUQjBw&amp;url=https%3A%2F%2Frugbyasteroid.files.wordpress.com%2F2010%2F02%2Facme-thunderer-whistle.jpg&amp;ei=7skqVfKfNIfaOLqwgOgF&amp;psig=AFQjCNGxrimC1NPu36zYalWebOqHwSrG8A&amp;ust=1428953966953594"/>
          <p:cNvPicPr preferRelativeResize="0"/>
          <p:nvPr/>
        </p:nvPicPr>
        <p:blipFill rotWithShape="1">
          <a:blip r:embed="rId3">
            <a:alphaModFix/>
          </a:blip>
          <a:srcRect/>
          <a:stretch/>
        </p:blipFill>
        <p:spPr>
          <a:xfrm>
            <a:off x="98849" y="2080802"/>
            <a:ext cx="1421733" cy="1421750"/>
          </a:xfrm>
          <a:prstGeom prst="rect">
            <a:avLst/>
          </a:prstGeom>
          <a:noFill/>
          <a:ln>
            <a:noFill/>
          </a:ln>
        </p:spPr>
      </p:pic>
      <p:sp>
        <p:nvSpPr>
          <p:cNvPr id="793" name="Google Shape;793;p58"/>
          <p:cNvSpPr/>
          <p:nvPr/>
        </p:nvSpPr>
        <p:spPr>
          <a:xfrm>
            <a:off x="899592" y="2366273"/>
            <a:ext cx="7920880" cy="792088"/>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Que se passe-t-il s’il y a une pénalité après la sirène?</a:t>
            </a:r>
            <a:endParaRPr sz="2400" b="0" i="0" u="none" strike="noStrike" cap="none">
              <a:solidFill>
                <a:srgbClr val="000000"/>
              </a:solidFill>
              <a:latin typeface="Arial"/>
              <a:ea typeface="Arial"/>
              <a:cs typeface="Arial"/>
              <a:sym typeface="Arial"/>
            </a:endParaRPr>
          </a:p>
        </p:txBody>
      </p:sp>
      <p:sp>
        <p:nvSpPr>
          <p:cNvPr id="794" name="Google Shape;794;p58"/>
          <p:cNvSpPr/>
          <p:nvPr/>
        </p:nvSpPr>
        <p:spPr>
          <a:xfrm>
            <a:off x="925136" y="3414611"/>
            <a:ext cx="7920880" cy="792088"/>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Quel est le signal et le ton du sifflet pour la fin de mi-temps / de match</a:t>
            </a:r>
            <a:endParaRPr sz="1400" b="0" i="0" u="none" strike="noStrike" cap="none">
              <a:solidFill>
                <a:srgbClr val="000000"/>
              </a:solidFill>
              <a:latin typeface="Arial"/>
              <a:ea typeface="Arial"/>
              <a:cs typeface="Arial"/>
              <a:sym typeface="Arial"/>
            </a:endParaRPr>
          </a:p>
        </p:txBody>
      </p:sp>
      <p:sp>
        <p:nvSpPr>
          <p:cNvPr id="795" name="Google Shape;795;p58"/>
          <p:cNvSpPr/>
          <p:nvPr/>
        </p:nvSpPr>
        <p:spPr>
          <a:xfrm>
            <a:off x="1705650" y="4540725"/>
            <a:ext cx="7114800" cy="792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Et si c’est un match à élimination directe et qu’il y a égalité à la fin du temps ?</a:t>
            </a:r>
            <a:endParaRPr sz="2400" b="0" i="0" u="none" strike="noStrike" cap="none">
              <a:solidFill>
                <a:srgbClr val="000000"/>
              </a:solidFill>
              <a:latin typeface="Arial"/>
              <a:ea typeface="Arial"/>
              <a:cs typeface="Arial"/>
              <a:sym typeface="Arial"/>
            </a:endParaRPr>
          </a:p>
        </p:txBody>
      </p:sp>
      <p:sp>
        <p:nvSpPr>
          <p:cNvPr id="796" name="Google Shape;796;p58"/>
          <p:cNvSpPr/>
          <p:nvPr/>
        </p:nvSpPr>
        <p:spPr>
          <a:xfrm>
            <a:off x="899592" y="5589240"/>
            <a:ext cx="7920880" cy="792088"/>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Que se passe-t-il avec la feuille de score ?</a:t>
            </a:r>
            <a:endParaRPr sz="2400" b="0" i="0" u="none" strike="noStrike" cap="none">
              <a:solidFill>
                <a:srgbClr val="000000"/>
              </a:solidFill>
              <a:latin typeface="Arial"/>
              <a:ea typeface="Arial"/>
              <a:cs typeface="Arial"/>
              <a:sym typeface="Arial"/>
            </a:endParaRPr>
          </a:p>
        </p:txBody>
      </p:sp>
      <p:pic>
        <p:nvPicPr>
          <p:cNvPr id="797" name="Google Shape;797;p58" descr="http://www.buzzardrugby.co.uk/two/olympic/images/misc/knockout.gif"/>
          <p:cNvPicPr preferRelativeResize="0"/>
          <p:nvPr/>
        </p:nvPicPr>
        <p:blipFill rotWithShape="1">
          <a:blip r:embed="rId4">
            <a:alphaModFix/>
          </a:blip>
          <a:srcRect/>
          <a:stretch/>
        </p:blipFill>
        <p:spPr>
          <a:xfrm rot="-1670732">
            <a:off x="-103350" y="4575624"/>
            <a:ext cx="1830275" cy="688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9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Google Shape;803;p59"/>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600"/>
              <a:buFont typeface="Calibri"/>
              <a:buNone/>
            </a:pPr>
            <a:r>
              <a:rPr lang="en-GB" sz="3600" b="1">
                <a:latin typeface="Calibri"/>
                <a:ea typeface="Calibri"/>
                <a:cs typeface="Calibri"/>
                <a:sym typeface="Calibri"/>
              </a:rPr>
              <a:t>Drop off</a:t>
            </a:r>
            <a:endParaRPr/>
          </a:p>
        </p:txBody>
      </p:sp>
      <p:sp>
        <p:nvSpPr>
          <p:cNvPr id="804" name="Google Shape;804;p59"/>
          <p:cNvSpPr/>
          <p:nvPr/>
        </p:nvSpPr>
        <p:spPr>
          <a:xfrm>
            <a:off x="590787" y="1468676"/>
            <a:ext cx="6934417" cy="4292932"/>
          </a:xfrm>
          <a:prstGeom prst="rect">
            <a:avLst/>
          </a:pr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GB" sz="2400" b="0" i="0" u="none" strike="noStrike" cap="none">
                <a:solidFill>
                  <a:schemeClr val="lt1"/>
                </a:solidFill>
                <a:latin typeface="Arial"/>
                <a:ea typeface="Arial"/>
                <a:cs typeface="Arial"/>
                <a:sym typeface="Arial"/>
              </a:rPr>
              <a:t>Retrait de 2 joueurs de chaque équipe avant de démarrer le drop-off. </a:t>
            </a:r>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Ratio: max 2 hommes &amp; mixité respectée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Après 2 minutes, au ballon mort</a:t>
            </a: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400"/>
              <a:buFont typeface="Arial"/>
              <a:buAutoNum type="arabicPeriod"/>
            </a:pPr>
            <a:r>
              <a:rPr lang="en-GB" sz="2400" b="0" i="0" u="none" strike="noStrike" cap="none">
                <a:solidFill>
                  <a:schemeClr val="lt1"/>
                </a:solidFill>
                <a:latin typeface="Arial"/>
                <a:ea typeface="Arial"/>
                <a:cs typeface="Arial"/>
                <a:sym typeface="Arial"/>
              </a:rPr>
              <a:t>L’équipe qui mène gagne le match</a:t>
            </a:r>
            <a:endParaRPr/>
          </a:p>
          <a:p>
            <a:pPr marL="457200" marR="0" lvl="0" indent="-457200" algn="l" rtl="0">
              <a:lnSpc>
                <a:spcPct val="100000"/>
              </a:lnSpc>
              <a:spcBef>
                <a:spcPts val="0"/>
              </a:spcBef>
              <a:spcAft>
                <a:spcPts val="0"/>
              </a:spcAft>
              <a:buClr>
                <a:schemeClr val="lt1"/>
              </a:buClr>
              <a:buSzPts val="2400"/>
              <a:buFont typeface="Arial"/>
              <a:buAutoNum type="arabicPeriod"/>
            </a:pPr>
            <a:r>
              <a:rPr lang="en-GB" sz="2400" b="0" i="0" u="none" strike="noStrike" cap="none">
                <a:solidFill>
                  <a:schemeClr val="lt1"/>
                </a:solidFill>
                <a:latin typeface="Arial"/>
                <a:ea typeface="Arial"/>
                <a:cs typeface="Arial"/>
                <a:sym typeface="Arial"/>
              </a:rPr>
              <a:t>En cas d’égalité </a:t>
            </a:r>
            <a:endParaRPr/>
          </a:p>
          <a:p>
            <a:pPr marL="0" marR="0" lvl="4"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	- retrait d’un joueur supplémentaire,</a:t>
            </a:r>
            <a:endParaRPr sz="1400" b="0" i="0" u="none" strike="noStrike" cap="none">
              <a:solidFill>
                <a:srgbClr val="000000"/>
              </a:solidFill>
              <a:latin typeface="Arial"/>
              <a:ea typeface="Arial"/>
              <a:cs typeface="Arial"/>
              <a:sym typeface="Arial"/>
            </a:endParaRPr>
          </a:p>
          <a:p>
            <a:pPr marL="0" marR="0" lvl="4"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	- pas de limite de temps, </a:t>
            </a:r>
            <a:endParaRPr sz="2400" b="0" i="0" u="none" strike="noStrike" cap="none">
              <a:solidFill>
                <a:schemeClr val="lt1"/>
              </a:solidFill>
              <a:latin typeface="Arial"/>
              <a:ea typeface="Arial"/>
              <a:cs typeface="Arial"/>
              <a:sym typeface="Arial"/>
            </a:endParaRPr>
          </a:p>
          <a:p>
            <a:pPr marL="0" marR="0" lvl="4"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Arial"/>
                <a:ea typeface="Arial"/>
                <a:cs typeface="Arial"/>
                <a:sym typeface="Arial"/>
              </a:rPr>
              <a:t>	- le premier qui marque gagne le match</a:t>
            </a:r>
            <a:endParaRPr sz="1400" b="0" i="0" u="none" strike="noStrike" cap="none">
              <a:solidFill>
                <a:srgbClr val="000000"/>
              </a:solidFill>
              <a:latin typeface="Arial"/>
              <a:ea typeface="Arial"/>
              <a:cs typeface="Arial"/>
              <a:sym typeface="Arial"/>
            </a:endParaRPr>
          </a:p>
        </p:txBody>
      </p:sp>
      <p:sp>
        <p:nvSpPr>
          <p:cNvPr id="805" name="Google Shape;805;p59"/>
          <p:cNvSpPr/>
          <p:nvPr/>
        </p:nvSpPr>
        <p:spPr>
          <a:xfrm>
            <a:off x="6503437" y="18455"/>
            <a:ext cx="1007706" cy="821506"/>
          </a:xfrm>
          <a:prstGeom prst="star5">
            <a:avLst>
              <a:gd name="adj" fmla="val 19098"/>
              <a:gd name="hf" fmla="val 105146"/>
              <a:gd name="vf" fmla="val 110557"/>
            </a:avLst>
          </a:prstGeom>
          <a:solidFill>
            <a:schemeClr val="accent2"/>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highlight>
                <a:srgbClr val="FF0000"/>
              </a:highlight>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60"/>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410"/>
              <a:buNone/>
            </a:pPr>
            <a:r>
              <a:rPr lang="en-GB" sz="4410" b="1" i="0" u="none" strike="noStrike" cap="none">
                <a:solidFill>
                  <a:schemeClr val="dk1"/>
                </a:solidFill>
                <a:latin typeface="Calibri"/>
                <a:ea typeface="Calibri"/>
                <a:cs typeface="Calibri"/>
                <a:sym typeface="Calibri"/>
              </a:rPr>
              <a:t>MODULE 13</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a:latin typeface="Calibri"/>
                <a:ea typeface="Calibri"/>
                <a:cs typeface="Calibri"/>
                <a:sym typeface="Calibri"/>
              </a:rPr>
              <a:t>RESPONSABILITES DES OFFICIELS DE MATCH</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61"/>
          <p:cNvSpPr/>
          <p:nvPr/>
        </p:nvSpPr>
        <p:spPr>
          <a:xfrm>
            <a:off x="827575" y="1844825"/>
            <a:ext cx="7623900" cy="1746900"/>
          </a:xfrm>
          <a:prstGeom prst="rect">
            <a:avLst/>
          </a:prstGeom>
          <a:solidFill>
            <a:schemeClr val="dk2"/>
          </a:solidFill>
          <a:ln>
            <a:noFill/>
          </a:ln>
        </p:spPr>
        <p:txBody>
          <a:bodyPr spcFirstLastPara="1" wrap="square" lIns="91425" tIns="45700" rIns="91425" bIns="45700" anchor="ctr" anchorCtr="0">
            <a:noAutofit/>
          </a:bodyPr>
          <a:lstStyle/>
          <a:p>
            <a:pPr marL="457200" marR="0" lvl="1" indent="0" algn="l" rtl="0">
              <a:lnSpc>
                <a:spcPct val="100000"/>
              </a:lnSpc>
              <a:spcBef>
                <a:spcPts val="0"/>
              </a:spcBef>
              <a:spcAft>
                <a:spcPts val="0"/>
              </a:spcAft>
              <a:buClr>
                <a:srgbClr val="000000"/>
              </a:buClr>
              <a:buSzPts val="2400"/>
              <a:buFont typeface="Arial"/>
              <a:buNone/>
            </a:pPr>
            <a:r>
              <a:rPr lang="en-GB" sz="2400" b="0" i="0" u="none" strike="noStrike" cap="none">
                <a:solidFill>
                  <a:schemeClr val="lt1"/>
                </a:solidFill>
                <a:latin typeface="Calibri"/>
                <a:ea typeface="Calibri"/>
                <a:cs typeface="Calibri"/>
                <a:sym typeface="Calibri"/>
              </a:rPr>
              <a:t>Les responsabilités des officiels sont :</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Assurer la sécurité des joueurs et des arbitres</a:t>
            </a:r>
            <a:endParaRPr/>
          </a:p>
          <a:p>
            <a:pPr marL="800100" marR="0" lvl="1" indent="-342900" algn="l" rtl="0">
              <a:lnSpc>
                <a:spcPct val="100000"/>
              </a:lnSpc>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Faire respecter les règles du Touch</a:t>
            </a:r>
            <a:endParaRPr sz="1400" b="0" i="0" u="none" strike="noStrike" cap="none">
              <a:solidFill>
                <a:srgbClr val="000000"/>
              </a:solidFill>
              <a:latin typeface="Arial"/>
              <a:ea typeface="Arial"/>
              <a:cs typeface="Arial"/>
              <a:sym typeface="Arial"/>
            </a:endParaRPr>
          </a:p>
          <a:p>
            <a:pPr marL="800100" marR="0" lvl="1" indent="-342900" algn="l" rtl="0">
              <a:lnSpc>
                <a:spcPct val="100000"/>
              </a:lnSpc>
              <a:spcBef>
                <a:spcPts val="0"/>
              </a:spcBef>
              <a:spcAft>
                <a:spcPts val="0"/>
              </a:spcAft>
              <a:buClr>
                <a:schemeClr val="lt1"/>
              </a:buClr>
              <a:buSzPts val="2160"/>
              <a:buFont typeface="Calibri"/>
              <a:buChar char="-"/>
            </a:pPr>
            <a:r>
              <a:rPr lang="en-GB" sz="2400" b="0" i="0" u="none" strike="noStrike" cap="none">
                <a:solidFill>
                  <a:schemeClr val="lt1"/>
                </a:solidFill>
                <a:latin typeface="Calibri"/>
                <a:ea typeface="Calibri"/>
                <a:cs typeface="Calibri"/>
                <a:sym typeface="Calibri"/>
              </a:rPr>
              <a:t>Faciliter le match</a:t>
            </a:r>
            <a:endParaRPr sz="1400" b="0" i="0" u="none" strike="noStrike" cap="none">
              <a:solidFill>
                <a:srgbClr val="000000"/>
              </a:solidFill>
              <a:latin typeface="Arial"/>
              <a:ea typeface="Arial"/>
              <a:cs typeface="Arial"/>
              <a:sym typeface="Arial"/>
            </a:endParaRPr>
          </a:p>
        </p:txBody>
      </p:sp>
      <p:sp>
        <p:nvSpPr>
          <p:cNvPr id="816" name="Google Shape;816;p61"/>
          <p:cNvSpPr txBox="1">
            <a:spLocks noGrp="1"/>
          </p:cNvSpPr>
          <p:nvPr>
            <p:ph type="title"/>
          </p:nvPr>
        </p:nvSpPr>
        <p:spPr>
          <a:xfrm>
            <a:off x="806896" y="591270"/>
            <a:ext cx="8229600" cy="821506"/>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600"/>
              <a:buNone/>
            </a:pPr>
            <a:r>
              <a:rPr lang="en-GB" sz="3600" b="1">
                <a:latin typeface="Calibri"/>
                <a:ea typeface="Calibri"/>
                <a:cs typeface="Calibri"/>
                <a:sym typeface="Calibri"/>
              </a:rPr>
              <a:t>Vos Responsabilités</a:t>
            </a:r>
            <a:endParaRPr sz="3600" b="1" i="0" u="none" strike="noStrike" cap="non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4"/>
          <p:cNvSpPr txBox="1">
            <a:spLocks noGrp="1"/>
          </p:cNvSpPr>
          <p:nvPr>
            <p:ph type="title"/>
          </p:nvPr>
        </p:nvSpPr>
        <p:spPr>
          <a:xfrm>
            <a:off x="924732" y="2069913"/>
            <a:ext cx="7128792" cy="71101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4410"/>
              <a:buFont typeface="Calibri"/>
              <a:buNone/>
            </a:pPr>
            <a:r>
              <a:rPr lang="en-GB" sz="4410" b="1" i="0" u="none" strike="noStrike" cap="none">
                <a:solidFill>
                  <a:schemeClr val="dk1"/>
                </a:solidFill>
                <a:latin typeface="Calibri"/>
                <a:ea typeface="Calibri"/>
                <a:cs typeface="Calibri"/>
                <a:sym typeface="Calibri"/>
              </a:rPr>
              <a:t>MODULE 1</a:t>
            </a:r>
            <a:br>
              <a:rPr lang="en-GB" sz="4410" b="1" i="0" u="none" strike="noStrike" cap="none">
                <a:solidFill>
                  <a:schemeClr val="dk1"/>
                </a:solidFill>
                <a:latin typeface="Arial"/>
                <a:ea typeface="Arial"/>
                <a:cs typeface="Arial"/>
                <a:sym typeface="Arial"/>
              </a:rPr>
            </a:br>
            <a:br>
              <a:rPr lang="en-GB" sz="3600" b="1" i="0" u="none" strike="noStrike" cap="none">
                <a:solidFill>
                  <a:schemeClr val="dk1"/>
                </a:solidFill>
                <a:latin typeface="Arial"/>
                <a:ea typeface="Arial"/>
                <a:cs typeface="Arial"/>
                <a:sym typeface="Arial"/>
              </a:rPr>
            </a:br>
            <a:r>
              <a:rPr lang="en-GB" sz="3600">
                <a:latin typeface="Calibri"/>
                <a:ea typeface="Calibri"/>
                <a:cs typeface="Calibri"/>
                <a:sym typeface="Calibri"/>
              </a:rPr>
              <a:t>LE JEU</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5"/>
          <p:cNvSpPr txBox="1">
            <a:spLocks noGrp="1"/>
          </p:cNvSpPr>
          <p:nvPr>
            <p:ph type="title"/>
          </p:nvPr>
        </p:nvSpPr>
        <p:spPr>
          <a:xfrm>
            <a:off x="917746" y="274638"/>
            <a:ext cx="6534573" cy="943163"/>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Le Terrain</a:t>
            </a:r>
            <a:endParaRPr/>
          </a:p>
        </p:txBody>
      </p:sp>
      <p:sp>
        <p:nvSpPr>
          <p:cNvPr id="172" name="Google Shape;172;p5"/>
          <p:cNvSpPr txBox="1"/>
          <p:nvPr/>
        </p:nvSpPr>
        <p:spPr>
          <a:xfrm>
            <a:off x="6975475" y="6397625"/>
            <a:ext cx="2133600" cy="457200"/>
          </a:xfrm>
          <a:prstGeom prst="rect">
            <a:avLst/>
          </a:prstGeom>
          <a:noFill/>
          <a:ln>
            <a:noFill/>
          </a:ln>
        </p:spPr>
        <p:txBody>
          <a:bodyPr spcFirstLastPara="1" wrap="square" lIns="90000" tIns="46800" rIns="90000" bIns="46800" anchor="t" anchorCtr="0">
            <a:noAutofit/>
          </a:bodyPr>
          <a:lstStyle/>
          <a:p>
            <a:pPr marL="0" marR="0" lvl="0" indent="0" algn="r" rtl="0">
              <a:lnSpc>
                <a:spcPct val="100000"/>
              </a:lnSpc>
              <a:spcBef>
                <a:spcPts val="0"/>
              </a:spcBef>
              <a:spcAft>
                <a:spcPts val="0"/>
              </a:spcAft>
              <a:buClr>
                <a:srgbClr val="003B76"/>
              </a:buClr>
              <a:buSzPts val="1000"/>
              <a:buFont typeface="Arial"/>
              <a:buNone/>
            </a:pPr>
            <a:fld id="{00000000-1234-1234-1234-123412341234}" type="slidenum">
              <a:rPr lang="en-GB" sz="1000" b="0" i="0" u="none" strike="noStrike" cap="none">
                <a:solidFill>
                  <a:srgbClr val="003B76"/>
                </a:solidFill>
                <a:latin typeface="Verdana"/>
                <a:ea typeface="Verdana"/>
                <a:cs typeface="Verdana"/>
                <a:sym typeface="Verdana"/>
              </a:rPr>
              <a:t>8</a:t>
            </a:fld>
            <a:endParaRPr sz="1000" b="0" i="0" u="none" strike="noStrike" cap="none">
              <a:solidFill>
                <a:srgbClr val="003B76"/>
              </a:solidFill>
              <a:latin typeface="Verdana"/>
              <a:ea typeface="Verdana"/>
              <a:cs typeface="Verdana"/>
              <a:sym typeface="Verdana"/>
            </a:endParaRPr>
          </a:p>
        </p:txBody>
      </p:sp>
      <p:pic>
        <p:nvPicPr>
          <p:cNvPr id="173" name="Google Shape;173;p5"/>
          <p:cNvPicPr preferRelativeResize="0"/>
          <p:nvPr/>
        </p:nvPicPr>
        <p:blipFill rotWithShape="1">
          <a:blip r:embed="rId3">
            <a:alphaModFix/>
          </a:blip>
          <a:srcRect/>
          <a:stretch/>
        </p:blipFill>
        <p:spPr>
          <a:xfrm>
            <a:off x="494731" y="1310533"/>
            <a:ext cx="8154538" cy="53156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6"/>
          <p:cNvSpPr txBox="1">
            <a:spLocks noGrp="1"/>
          </p:cNvSpPr>
          <p:nvPr>
            <p:ph type="title"/>
          </p:nvPr>
        </p:nvSpPr>
        <p:spPr>
          <a:xfrm>
            <a:off x="917746" y="274638"/>
            <a:ext cx="6534573" cy="109537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400"/>
              <a:buFont typeface="Arial"/>
              <a:buNone/>
            </a:pPr>
            <a:r>
              <a:rPr lang="en-GB" sz="4400" b="0" i="0" u="none" strike="noStrike" cap="none">
                <a:solidFill>
                  <a:schemeClr val="dk1"/>
                </a:solidFill>
                <a:latin typeface="Arial"/>
                <a:ea typeface="Arial"/>
                <a:cs typeface="Arial"/>
                <a:sym typeface="Arial"/>
              </a:rPr>
              <a:t>Composition</a:t>
            </a:r>
            <a:endParaRPr/>
          </a:p>
        </p:txBody>
      </p:sp>
      <p:sp>
        <p:nvSpPr>
          <p:cNvPr id="179" name="Google Shape;179;p6"/>
          <p:cNvSpPr/>
          <p:nvPr/>
        </p:nvSpPr>
        <p:spPr>
          <a:xfrm>
            <a:off x="899592" y="1671099"/>
            <a:ext cx="7596338" cy="3702118"/>
          </a:xfrm>
          <a:prstGeom prst="rect">
            <a:avLst/>
          </a:prstGeom>
          <a:solidFill>
            <a:schemeClr val="dk2"/>
          </a:solid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Quelle est la durée d’un match ?</a:t>
            </a:r>
            <a:endParaRPr sz="28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Quel est le nombre maximum de joueurs par équipe? (hommes/femmes &amp; mixte)</a:t>
            </a:r>
            <a:endParaRPr sz="28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None/>
            </a:pPr>
            <a:endParaRPr sz="2800" b="0" i="0" u="none" strike="noStrike" cap="none">
              <a:solidFill>
                <a:schemeClr val="lt1"/>
              </a:solidFill>
              <a:latin typeface="Arial"/>
              <a:ea typeface="Arial"/>
              <a:cs typeface="Arial"/>
              <a:sym typeface="Arial"/>
            </a:endParaRPr>
          </a:p>
          <a:p>
            <a:pPr marL="457200" marR="0" lvl="0" indent="-457200" algn="l" rtl="0">
              <a:lnSpc>
                <a:spcPct val="100000"/>
              </a:lnSpc>
              <a:spcBef>
                <a:spcPts val="0"/>
              </a:spcBef>
              <a:spcAft>
                <a:spcPts val="0"/>
              </a:spcAft>
              <a:buClr>
                <a:schemeClr val="lt1"/>
              </a:buClr>
              <a:buSzPts val="2800"/>
              <a:buFont typeface="Arial"/>
              <a:buChar char="•"/>
            </a:pPr>
            <a:r>
              <a:rPr lang="en-GB" sz="2800" b="0" i="0" u="none" strike="noStrike" cap="none">
                <a:solidFill>
                  <a:schemeClr val="lt1"/>
                </a:solidFill>
                <a:latin typeface="Arial"/>
                <a:ea typeface="Arial"/>
                <a:cs typeface="Arial"/>
                <a:sym typeface="Arial"/>
              </a:rPr>
              <a:t>Combien de joueurs sont nécessaires pour démarrer un match ?</a:t>
            </a:r>
            <a:endParaRPr sz="2800" b="0" i="0" u="none" strike="noStrike" cap="none">
              <a:solidFill>
                <a:srgbClr val="000000"/>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457200" marR="0" lvl="0" indent="-279400" algn="l" rtl="0">
              <a:lnSpc>
                <a:spcPct val="100000"/>
              </a:lnSpc>
              <a:spcBef>
                <a:spcPts val="0"/>
              </a:spcBef>
              <a:spcAft>
                <a:spcPts val="0"/>
              </a:spcAft>
              <a:buClr>
                <a:schemeClr val="dk1"/>
              </a:buClr>
              <a:buSzPts val="2800"/>
              <a:buFont typeface="Arial"/>
              <a:buNone/>
            </a:pPr>
            <a:endParaRPr sz="28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3535</Words>
  <Application>Microsoft Office PowerPoint</Application>
  <PresentationFormat>Affichage à l'écran (4:3)</PresentationFormat>
  <Paragraphs>511</Paragraphs>
  <Slides>69</Slides>
  <Notes>69</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0</vt:i4>
      </vt:variant>
      <vt:variant>
        <vt:lpstr>Titres des diapositives</vt:lpstr>
      </vt:variant>
      <vt:variant>
        <vt:i4>69</vt:i4>
      </vt:variant>
    </vt:vector>
  </HeadingPairs>
  <TitlesOfParts>
    <vt:vector size="76" baseType="lpstr">
      <vt:lpstr>Aptos</vt:lpstr>
      <vt:lpstr>Arial</vt:lpstr>
      <vt:lpstr>Calibri</vt:lpstr>
      <vt:lpstr>Noto Sans Symbols</vt:lpstr>
      <vt:lpstr>Verdana</vt:lpstr>
      <vt:lpstr>Wingdings</vt:lpstr>
      <vt:lpstr>Blank</vt:lpstr>
      <vt:lpstr>BIENVENUE  COURS ARBITRE NIVEAU 1</vt:lpstr>
      <vt:lpstr>Sommaire</vt:lpstr>
      <vt:lpstr>Tour de Table / Introduction</vt:lpstr>
      <vt:lpstr>Objectifs</vt:lpstr>
      <vt:lpstr>Présentation PowerPoint</vt:lpstr>
      <vt:lpstr>Plan de Carrière Arbitre Touch Europe</vt:lpstr>
      <vt:lpstr>MODULE 1  LE JEU</vt:lpstr>
      <vt:lpstr>Le Terrain</vt:lpstr>
      <vt:lpstr>Composition</vt:lpstr>
      <vt:lpstr>Equipements et sécurité des joueurs</vt:lpstr>
      <vt:lpstr>Le Ballon</vt:lpstr>
      <vt:lpstr>MODULE 2  AVANT-MATCH</vt:lpstr>
      <vt:lpstr>Généralités d’avant-match</vt:lpstr>
      <vt:lpstr>Etat d’esprit approprié</vt:lpstr>
      <vt:lpstr>Briefing arbitres d’avant match </vt:lpstr>
      <vt:lpstr>Echauffement</vt:lpstr>
      <vt:lpstr>Briefing avec les capitaines</vt:lpstr>
      <vt:lpstr>MODULE 3  COMMENCER LE JEU</vt:lpstr>
      <vt:lpstr>Commencer le Jeu</vt:lpstr>
      <vt:lpstr>Commencer le Jeu</vt:lpstr>
      <vt:lpstr>Effectuer le Tap</vt:lpstr>
      <vt:lpstr>MODULE 4  LE TOUCHER</vt:lpstr>
      <vt:lpstr>Le Toucher</vt:lpstr>
      <vt:lpstr>Le TOUCH</vt:lpstr>
      <vt:lpstr>Bon ou mauvais?</vt:lpstr>
      <vt:lpstr>Présentation PowerPoint</vt:lpstr>
      <vt:lpstr>Le Rollball</vt:lpstr>
      <vt:lpstr>Bon ou mauvais?</vt:lpstr>
      <vt:lpstr>En-Jeu</vt:lpstr>
      <vt:lpstr>MODULE 5  CHANGEMENT DE POSSESSION</vt:lpstr>
      <vt:lpstr>Lorsque les “choses” tournent mal</vt:lpstr>
      <vt:lpstr>Changement de possession :  situations</vt:lpstr>
      <vt:lpstr>Changement de possession :  et après ?</vt:lpstr>
      <vt:lpstr>Mise en situation</vt:lpstr>
      <vt:lpstr>MODULE 6  PÉNALITÉS</vt:lpstr>
      <vt:lpstr>Pénalités</vt:lpstr>
      <vt:lpstr>Pénalités</vt:lpstr>
      <vt:lpstr>MODULE 7  REMPLACEMENTS</vt:lpstr>
      <vt:lpstr>Remplacements</vt:lpstr>
      <vt:lpstr>Remplacements</vt:lpstr>
      <vt:lpstr>Remplacements</vt:lpstr>
      <vt:lpstr>Remplacements</vt:lpstr>
      <vt:lpstr>MODULE 8  MARQUER</vt:lpstr>
      <vt:lpstr>Marquer</vt:lpstr>
      <vt:lpstr>Présentation PowerPoint</vt:lpstr>
      <vt:lpstr>MODULE 9  PLACEMENT DES ARBITRES</vt:lpstr>
      <vt:lpstr>Placement</vt:lpstr>
      <vt:lpstr>Placement</vt:lpstr>
      <vt:lpstr>MODULE 10  COMMUNICATION</vt:lpstr>
      <vt:lpstr>APERÇU</vt:lpstr>
      <vt:lpstr>  Définitions</vt:lpstr>
      <vt:lpstr>Les Filtres de Perception</vt:lpstr>
      <vt:lpstr>Les gens verront des choses différemment</vt:lpstr>
      <vt:lpstr>Types de Communication</vt:lpstr>
      <vt:lpstr>Impacts et Résultats</vt:lpstr>
      <vt:lpstr>Scénarios</vt:lpstr>
      <vt:lpstr>Scenarios</vt:lpstr>
      <vt:lpstr>  Résumé</vt:lpstr>
      <vt:lpstr>MODULE 11  GESTION DE CONFLIT</vt:lpstr>
      <vt:lpstr>Construire une Relation</vt:lpstr>
      <vt:lpstr>Sources de Conflit Courrantes</vt:lpstr>
      <vt:lpstr>Mieux vaut prévenir que guérir</vt:lpstr>
      <vt:lpstr>Outils pour gérer les conflits</vt:lpstr>
      <vt:lpstr>L’escalade des sanctions</vt:lpstr>
      <vt:lpstr>MODULE 12  FIN DU MATCH</vt:lpstr>
      <vt:lpstr>Fin du Match</vt:lpstr>
      <vt:lpstr>Drop off</vt:lpstr>
      <vt:lpstr>MODULE 13  RESPONSABILITES DES OFFICIELS DE MATCH</vt:lpstr>
      <vt:lpstr>Vos Responsabilités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Bronwyn Wake</dc:creator>
  <cp:lastModifiedBy>CHASSANDE-BARRIOZ Sebastien [CGI]</cp:lastModifiedBy>
  <cp:revision>1</cp:revision>
  <dcterms:modified xsi:type="dcterms:W3CDTF">2026-01-01T11:19:02Z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53bc22a-f1da-44a8-828a-b8b7b48e6185_Enabled">
    <vt:lpwstr>true</vt:lpwstr>
  </property>
  <property fmtid="{D5CDD505-2E9C-101B-9397-08002B2CF9AE}" pid="3" name="MSIP_Label_a53bc22a-f1da-44a8-828a-b8b7b48e6185_SetDate">
    <vt:lpwstr>2026-01-01T11:19:02Z</vt:lpwstr>
  </property>
  <property fmtid="{D5CDD505-2E9C-101B-9397-08002B2CF9AE}" pid="4" name="MSIP_Label_a53bc22a-f1da-44a8-828a-b8b7b48e6185_Method">
    <vt:lpwstr>Standard</vt:lpwstr>
  </property>
  <property fmtid="{D5CDD505-2E9C-101B-9397-08002B2CF9AE}" pid="5" name="MSIP_Label_a53bc22a-f1da-44a8-828a-b8b7b48e6185_Name">
    <vt:lpwstr>Public Internal</vt:lpwstr>
  </property>
  <property fmtid="{D5CDD505-2E9C-101B-9397-08002B2CF9AE}" pid="6" name="MSIP_Label_a53bc22a-f1da-44a8-828a-b8b7b48e6185_SiteId">
    <vt:lpwstr>2da651fa-07e9-4e14-8225-3979c556c063</vt:lpwstr>
  </property>
  <property fmtid="{D5CDD505-2E9C-101B-9397-08002B2CF9AE}" pid="7" name="MSIP_Label_a53bc22a-f1da-44a8-828a-b8b7b48e6185_ActionId">
    <vt:lpwstr>375cd1d0-9a8f-47f8-a1ca-051c6d5e88dc</vt:lpwstr>
  </property>
  <property fmtid="{D5CDD505-2E9C-101B-9397-08002B2CF9AE}" pid="8" name="MSIP_Label_a53bc22a-f1da-44a8-828a-b8b7b48e6185_ContentBits">
    <vt:lpwstr>2</vt:lpwstr>
  </property>
  <property fmtid="{D5CDD505-2E9C-101B-9397-08002B2CF9AE}" pid="9" name="MSIP_Label_a53bc22a-f1da-44a8-828a-b8b7b48e6185_Tag">
    <vt:lpwstr>10, 3, 0, 1</vt:lpwstr>
  </property>
  <property fmtid="{D5CDD505-2E9C-101B-9397-08002B2CF9AE}" pid="10" name="ClassificationContentMarkingFooterLocations">
    <vt:lpwstr>Blank:3</vt:lpwstr>
  </property>
  <property fmtid="{D5CDD505-2E9C-101B-9397-08002B2CF9AE}" pid="11" name="ClassificationContentMarkingFooterText">
    <vt:lpwstr>Internal Public</vt:lpwstr>
  </property>
</Properties>
</file>