
<file path=[Content_Types].xml><?xml version="1.0" encoding="utf-8"?>
<Types xmlns="http://schemas.openxmlformats.org/package/2006/content-types">
  <Default ContentType="image/jpeg" Extension="jpg"/>
  <Default ContentType="application/vnd.openxmlformats-officedocument.vmlDrawing" Extension="vml"/>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73" roundtripDataSignature="AMtx7mgQ+CYHsu6xqMG8PX7WB737EGqh2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7FD75E2-F4E0-49D7-9957-022CD79E21E1}">
  <a:tblStyle styleId="{F7FD75E2-F4E0-49D7-9957-022CD79E21E1}"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A83FF93B-C182-4509-BC3A-193217AC4B89}"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b="off" i="off"/>
      <a:tcStyle>
        <a:fill>
          <a:solidFill>
            <a:srgbClr val="CEE2EA"/>
          </a:solidFill>
        </a:fill>
      </a:tcStyle>
    </a:band1H>
    <a:band2H>
      <a:tcTxStyle b="off" i="off"/>
    </a:band2H>
    <a:band1V>
      <a:tcTxStyle b="off" i="off"/>
      <a:tcStyle>
        <a:fill>
          <a:solidFill>
            <a:srgbClr val="CEE2EA"/>
          </a:solidFill>
        </a:fill>
      </a:tcStyle>
    </a:band1V>
    <a:band2V>
      <a:tcTxStyle b="off" i="off"/>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customschemas.google.com/relationships/presentationmetadata" Target="metadata"/><Relationship Id="rId72" Type="http://schemas.openxmlformats.org/officeDocument/2006/relationships/slide" Target="slides/slide66.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1" Type="http://schemas.openxmlformats.org/officeDocument/2006/relationships/slide" Target="slides/slide65.xml"/><Relationship Id="rId70" Type="http://schemas.openxmlformats.org/officeDocument/2006/relationships/slide" Target="slides/slide64.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slide" Target="slides/slide63.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GB"/>
              <a:t>Q3 : mixité =  1 homme mini et 3 hommes maxi (hors drop-off)</a:t>
            </a:r>
            <a:endParaRPr/>
          </a:p>
          <a:p>
            <a:pPr indent="0" lvl="0" marL="0" rtl="0" algn="l">
              <a:lnSpc>
                <a:spcPct val="100000"/>
              </a:lnSpc>
              <a:spcBef>
                <a:spcPts val="0"/>
              </a:spcBef>
              <a:spcAft>
                <a:spcPts val="0"/>
              </a:spcAft>
              <a:buSzPts val="1400"/>
              <a:buNone/>
            </a:pPr>
            <a:r>
              <a:rPr b="1" lang="en-GB"/>
              <a:t>Q4 : une équipe = 14 joueurs max, 6 sur le terrain / il faut au moins 4 joueurs pour commencer un match</a:t>
            </a:r>
            <a:endParaRPr/>
          </a:p>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8" name="Google Shape;188;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Les arbitres propagent une “aura” sur le match. Cette aura provient de tout ce que vous faites ou dites et tout ce que vous ne faites pas ou ne dites pas.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Demander:</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Qu’est ce que je veux dire par là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(pause)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Questions directes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Quel est l’impact de la tonalité du siffet de l’arbitre?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 quoi la posture de l’arbitre est importante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Dire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 tant qu’arbitre vous avez une opportunité de communiquer avec la défense avant le tap. On y reviendra plus tard, mais pensez-y. </a:t>
            </a:r>
            <a:endParaRPr b="0" i="0" sz="1200" u="none" cap="none" strike="noStrike">
              <a:solidFill>
                <a:schemeClr val="dk1"/>
              </a:solidFill>
              <a:latin typeface="Calibri"/>
              <a:ea typeface="Calibri"/>
              <a:cs typeface="Calibri"/>
              <a:sym typeface="Calibri"/>
            </a:endParaRPr>
          </a:p>
        </p:txBody>
      </p:sp>
      <p:sp>
        <p:nvSpPr>
          <p:cNvPr id="195" name="Google Shape;195;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Une autre chose à prendre en compte lorsqu’on arbitre avec d’autres arbitres c’est quand et comment procéder aux changements. De quel côté sera la feuille de score ? Qui procède à l’inspection du terrain, des joueurs etc.</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C’est pourquoi il est important pour les arbitres d’arriver en avance sur le terrain, ainsi ils ont assez de temps pour avoir une discussion avant-match et pour faire les vérifications d’avant-match.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Discussion interactive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Quelqu’un a-t-il déjà vécu cette situation? (si oui) Qu’a fait l’arbitre  (ou vous)?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Les réponses doivent comprendre: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Vérifier les chaussures et les ongles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Vérifier le terrain</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S’assurer que toutes les bonnes réponses ont été mentionnées avant de continuer.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Pourquoi est-il important de faire ces vérifications ? (responsabilités de l’arbitre)</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Les réponses doivent comprendre: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La sécurité des joueurs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04" name="Google Shape;204;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GB"/>
              <a:t>Q1 : prio de l’arbitre = sécurité des joueurs</a:t>
            </a:r>
            <a:endParaRPr/>
          </a:p>
          <a:p>
            <a:pPr indent="0" lvl="0" marL="0" rtl="0" algn="l">
              <a:lnSpc>
                <a:spcPct val="100000"/>
              </a:lnSpc>
              <a:spcBef>
                <a:spcPts val="0"/>
              </a:spcBef>
              <a:spcAft>
                <a:spcPts val="0"/>
              </a:spcAft>
              <a:buSzPts val="1400"/>
              <a:buNone/>
            </a:pPr>
            <a:r>
              <a:rPr b="1" lang="en-GB"/>
              <a:t>Q2 : il faut vérifier les crampons, les ongles et les bijoux. Les lunettes sont autorisées (besoin médical)</a:t>
            </a:r>
            <a:endParaRPr/>
          </a:p>
          <a:p>
            <a:pPr indent="0" lvl="0" marL="0" rtl="0" algn="l">
              <a:lnSpc>
                <a:spcPct val="100000"/>
              </a:lnSpc>
              <a:spcBef>
                <a:spcPts val="0"/>
              </a:spcBef>
              <a:spcAft>
                <a:spcPts val="0"/>
              </a:spcAft>
              <a:buSzPts val="1400"/>
              <a:buNone/>
            </a:pPr>
            <a:r>
              <a:t/>
            </a:r>
            <a:endParaRPr/>
          </a:p>
        </p:txBody>
      </p:sp>
      <p:sp>
        <p:nvSpPr>
          <p:cNvPr id="223" name="Google Shape;223;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 name="Google Shape;241;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Une autre étape importante de la préparation d’avant-match est l’échauffement. </a:t>
            </a:r>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Les joueurs s’échauffent en se passant le ballon ou faisant des combinaisons, donc pourquoi les arbitres ne le feraient pas? Vous pouvez vous entrainer à marquer vos 5m en courrant en zig-zag pour être dans le bon état d’esprit avant le match.</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42" name="Google Shape;242;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Maintenant que vous êtes échauffés et que vous avez fait vos vérifications il est temps de procéder au toss et d’échanger avec les capitaines. C’est toujours une bonne chose que de vous présenter, invitez les capitaines à en faire de même. Essayez de vous souvenir du nom du capitaine, c’est un bon moyen de construire une relation.</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Discussion interactive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Qu’obtient le capitaine qui gagne le toss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Les réponses doivent comprendre :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Choisir de commencer avec le ballon ou non</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Choisir le sens de jeu pour la première mi-temps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choix de la box</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Un lot de couteaux à steak…</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S’assurer que toutes les bonnes réponses ont été mentionnées avant de continuer. </a:t>
            </a:r>
            <a:endParaRPr/>
          </a:p>
          <a:p>
            <a:pPr indent="0" lvl="0" marL="0" marR="0" rtl="0" algn="l">
              <a:lnSpc>
                <a:spcPct val="100000"/>
              </a:lnSpc>
              <a:spcBef>
                <a:spcPts val="0"/>
              </a:spcBef>
              <a:spcAft>
                <a:spcPts val="0"/>
              </a:spcAft>
              <a:buSzPts val="1400"/>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Une fois que vous avez fait le toss, vous avez l’opportunité de discuter avec les deux capitaines afin de donner le ton du match ainsi que d’évoquer la façon dont vous allez arbitrer et les points sur lesquels vous allez être vigilants (lorsqu’applicable). Ce n’est pas une discussion sur quoi faire et ne pas faire. Rappelez que les arbitres sont là pour faciliter le jeu et éviter que les problèmes n’arrivent.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50" name="Google Shape;250;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8" name="Google Shape;258;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Demandez aux gens de montrer ou décrire où chacun devrait se trouver au début du match.</a:t>
            </a:r>
            <a:endParaRPr/>
          </a:p>
          <a:p>
            <a:pPr indent="0" lvl="0" marL="0" marR="0" rtl="0" algn="l">
              <a:lnSpc>
                <a:spcPct val="100000"/>
              </a:lnSpc>
              <a:spcBef>
                <a:spcPts val="0"/>
              </a:spcBef>
              <a:spcAft>
                <a:spcPts val="0"/>
              </a:spcAft>
              <a:buClr>
                <a:srgbClr val="000000"/>
              </a:buClr>
              <a:buSzPts val="1400"/>
              <a:buFont typeface="Arial"/>
              <a:buNone/>
            </a:pPr>
            <a:r>
              <a:rPr b="1" lang="en-GB"/>
              <a:t>Q5 : les remplaçants sont dans leur box (on peut la partager si c’est nécessaire) et doivent y rester / remplacements illimités quand ils veulent tant que le bon nombre de joueurs est respecté</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Qui se trouve où ?</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Où se trouvent les attaquants ?</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Réponse : Ligne médiane face à la ligne d’essai attaquée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Où se trouvent les défenseurs ?</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Réponse : Ligne des 10m face à l’équipe attaquante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Où doit se trouver l’arbitre central ?</a:t>
            </a:r>
            <a:endParaRPr/>
          </a:p>
          <a:p>
            <a:pPr indent="0" lvl="1" marL="457200" marR="0" rtl="0" algn="l">
              <a:lnSpc>
                <a:spcPct val="100000"/>
              </a:lnSpc>
              <a:spcBef>
                <a:spcPts val="0"/>
              </a:spcBef>
              <a:spcAft>
                <a:spcPts val="0"/>
              </a:spcAft>
              <a:buClr>
                <a:schemeClr val="dk1"/>
              </a:buClr>
              <a:buSzPts val="1200"/>
              <a:buFont typeface="Arial"/>
              <a:buNone/>
            </a:pPr>
            <a:r>
              <a:rPr b="0" i="0" lang="en-GB" sz="1200" u="none" cap="none" strike="noStrike">
                <a:solidFill>
                  <a:schemeClr val="dk1"/>
                </a:solidFill>
                <a:latin typeface="Calibri"/>
                <a:ea typeface="Calibri"/>
                <a:cs typeface="Calibri"/>
                <a:sym typeface="Calibri"/>
              </a:rPr>
              <a:t>Réponse : Juste devant la ligne de défense, avec un angle de vue dégagé sur le joueur avec le ballon.</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Comment se tient-il ?</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Réponse: Le bras en l’air, sifflet prêt</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Où se trouvent les arbitres asssistants ?</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Réponse: Alignés avec la défense, sur la ligne des 10m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64" name="Google Shape;264;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7" name="Google Shape;307;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Un touch peut être fait par le défenseur ou l’attaquant.</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Les touch doivent être annoncés par celui qui en a l’initiative.</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Un touch peut être fait sur n’importe quelle partie du corps, des cheveux, des vêtements ou du ballon.</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Il doit être effectué avec le minimum de force.</a:t>
            </a:r>
            <a:endParaRPr/>
          </a:p>
        </p:txBody>
      </p:sp>
      <p:sp>
        <p:nvSpPr>
          <p:cNvPr id="331" name="Google Shape;331;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6" name="Google Shape;346;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GB" sz="1200" u="none" cap="none" strike="noStrike">
                <a:solidFill>
                  <a:schemeClr val="dk1"/>
                </a:solidFill>
                <a:latin typeface="Calibri"/>
                <a:ea typeface="Calibri"/>
                <a:cs typeface="Calibri"/>
                <a:sym typeface="Calibri"/>
              </a:rPr>
              <a:t>Après  un touch, l’attaquant doit faire un rollball sur la marque.</a:t>
            </a:r>
            <a:r>
              <a:rPr b="1" lang="en-GB"/>
              <a:t> (Q14 : marque = position de l’attaquant quand il touche -&gt; off the mark)</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La marque est l’endroit où le touch a eu lieu.</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Si le nombre de touchs atteint 6, un changement de possession a lieu</a:t>
            </a:r>
            <a:endParaRPr/>
          </a:p>
          <a:p>
            <a:pPr indent="0" lvl="0" marL="0" marR="0" rtl="0" algn="l">
              <a:lnSpc>
                <a:spcPct val="100000"/>
              </a:lnSpc>
              <a:spcBef>
                <a:spcPts val="0"/>
              </a:spcBef>
              <a:spcAft>
                <a:spcPts val="0"/>
              </a:spcAft>
              <a:buClr>
                <a:srgbClr val="000000"/>
              </a:buClr>
              <a:buSzPts val="1400"/>
              <a:buFont typeface="Arial"/>
              <a:buNone/>
            </a:pPr>
            <a:r>
              <a:rPr b="1" lang="en-GB"/>
              <a:t>Q12 : après le touch, le jeu est “arrêté” jusqu’au prochain rollball (si le joueur sort des limites du terrain après le touch, il garde la possession et doit jouer le rollball où il s’est fait toucher)</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47" name="Google Shape;347;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8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Après  un toucher (touch), l’attaquant doit faire un rollball sur la marque.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La marque est l’endroit où le toucher a eu lieu.</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Si le nombre de touchers atteint 6, un changement de possession a lieu</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58" name="Google Shape;358;p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rollball doit être maitrisé. Le ballon doit être placé au sol et au moins un pied doit passer au dessus.</a:t>
            </a:r>
            <a:br>
              <a:rPr b="0" i="0" lang="en-GB" sz="1200" u="none" cap="none" strike="noStrike">
                <a:solidFill>
                  <a:schemeClr val="dk1"/>
                </a:solidFill>
                <a:latin typeface="Calibri"/>
                <a:ea typeface="Calibri"/>
                <a:cs typeface="Calibri"/>
                <a:sym typeface="Calibri"/>
              </a:rPr>
            </a:br>
            <a:r>
              <a:rPr b="0" i="0" lang="en-GB" sz="1200" u="none" cap="none" strike="noStrike">
                <a:solidFill>
                  <a:schemeClr val="dk1"/>
                </a:solidFill>
                <a:latin typeface="Calibri"/>
                <a:ea typeface="Calibri"/>
                <a:cs typeface="Calibri"/>
                <a:sym typeface="Calibri"/>
              </a:rPr>
              <a:t>La balle n’a pas besoin d’être roulée, mais si c’est le cas elle ne doit pas rouler sur plus de 1m.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Un rollball doit être effectué avec l’effort d’être parallèle aux lignes de touche.</a:t>
            </a:r>
            <a:endParaRPr b="0" i="0" sz="1200" u="none" cap="none" strike="noStrike">
              <a:solidFill>
                <a:schemeClr val="dk1"/>
              </a:solidFill>
              <a:latin typeface="Calibri"/>
              <a:ea typeface="Calibri"/>
              <a:cs typeface="Calibri"/>
              <a:sym typeface="Calibri"/>
            </a:endParaRPr>
          </a:p>
        </p:txBody>
      </p:sp>
      <p:sp>
        <p:nvSpPr>
          <p:cNvPr id="368" name="Google Shape;368;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6" name="Google Shape;376;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Une fois que le touch a eu lieu, la défense doit reculer de  “7m”. </a:t>
            </a:r>
            <a:r>
              <a:rPr b="0" i="0" lang="en-GB" sz="1200" u="none" cap="none" strike="noStrike">
                <a:solidFill>
                  <a:schemeClr val="lt1"/>
                </a:solidFill>
                <a:latin typeface="Arial"/>
                <a:ea typeface="Arial"/>
                <a:cs typeface="Arial"/>
                <a:sym typeface="Arial"/>
              </a:rPr>
              <a:t>Les défenseurs</a:t>
            </a:r>
            <a:r>
              <a:rPr b="1" i="0" lang="en-GB" sz="1200" u="none" cap="none" strike="noStrike">
                <a:solidFill>
                  <a:schemeClr val="lt1"/>
                </a:solidFill>
                <a:latin typeface="Arial"/>
                <a:ea typeface="Arial"/>
                <a:cs typeface="Arial"/>
                <a:sym typeface="Arial"/>
              </a:rPr>
              <a:t> </a:t>
            </a:r>
            <a:r>
              <a:rPr b="0" i="0" lang="en-GB" sz="1200" u="none" cap="none" strike="noStrike">
                <a:solidFill>
                  <a:schemeClr val="lt1"/>
                </a:solidFill>
                <a:latin typeface="Arial"/>
                <a:ea typeface="Arial"/>
                <a:cs typeface="Arial"/>
                <a:sym typeface="Arial"/>
              </a:rPr>
              <a:t>ne peuvent avancer qu’une fois qu’ils ont atteint cette ligne de hors jeu à 7m.</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L’arbitre anticipe le touch suivant et se place sur les prochains  “7m”, a 1 ou 2 joueurs à gauche ou a droite de l’axe du ballon.</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Les arbitres assistants doivent être alignés avec l’arbitre central sur les prochains  “7m”.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07" name="Google Shape;407;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p8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p8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Une fois que le touch a eu lieu, la défense doit reculer de  “7m”. </a:t>
            </a:r>
            <a:r>
              <a:rPr b="0" i="0" lang="en-GB" sz="1200" u="none" cap="none" strike="noStrike">
                <a:solidFill>
                  <a:schemeClr val="lt1"/>
                </a:solidFill>
                <a:latin typeface="Arial"/>
                <a:ea typeface="Arial"/>
                <a:cs typeface="Arial"/>
                <a:sym typeface="Arial"/>
              </a:rPr>
              <a:t>Les défenseurs</a:t>
            </a:r>
            <a:r>
              <a:rPr b="1" i="0" lang="en-GB" sz="1200" u="none" cap="none" strike="noStrike">
                <a:solidFill>
                  <a:schemeClr val="lt1"/>
                </a:solidFill>
                <a:latin typeface="Arial"/>
                <a:ea typeface="Arial"/>
                <a:cs typeface="Arial"/>
                <a:sym typeface="Arial"/>
              </a:rPr>
              <a:t> </a:t>
            </a:r>
            <a:r>
              <a:rPr b="0" i="0" lang="en-GB" sz="1200" u="none" cap="none" strike="noStrike">
                <a:solidFill>
                  <a:schemeClr val="lt1"/>
                </a:solidFill>
                <a:latin typeface="Arial"/>
                <a:ea typeface="Arial"/>
                <a:cs typeface="Arial"/>
                <a:sym typeface="Arial"/>
              </a:rPr>
              <a:t>ne peuvent avancer qu’une fois qu’ils ont atteint cette ligne de hors jeu à 7m.</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L’arbitre anticipe le touch suivant et se place sur les prochains  “7m”, a 1 ou 2 joueurs à gauche ou a droite de l’axe du ballon.</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Les arbitres assistants doivent être alignés avec l’arbitre central sur les prochains  “7m”.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16" name="Google Shape;416;p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p8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L’arbitre anticipe le touchr suivant et se place sur les prochains  “7m”, a 1 ou 2 joueurs à gauche ou a droite de l’axe du ballon.</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Les arbitres assistants doivent être alignés avec l’arbitre central sur les prochains  “7m”.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25" name="Google Shape;425;p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4" name="Google Shape;474;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9" name="Google Shape;479;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6" name="Google Shape;486;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i="0" lang="en-GB" sz="1200" u="none" cap="none" strike="noStrike">
                <a:solidFill>
                  <a:srgbClr val="FF0000"/>
                </a:solidFill>
                <a:latin typeface="Calibri"/>
                <a:ea typeface="Calibri"/>
                <a:cs typeface="Calibri"/>
                <a:sym typeface="Calibri"/>
              </a:rPr>
              <a:t>Effectuer les signaux:</a:t>
            </a:r>
            <a:endParaRPr b="1"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6</a:t>
            </a:r>
            <a:r>
              <a:rPr b="0" baseline="30000" i="0" lang="en-GB" sz="1200" u="none" cap="none" strike="noStrike">
                <a:solidFill>
                  <a:srgbClr val="000000"/>
                </a:solidFill>
                <a:latin typeface="Calibri"/>
                <a:ea typeface="Calibri"/>
                <a:cs typeface="Calibri"/>
                <a:sym typeface="Calibri"/>
              </a:rPr>
              <a:t>ième</a:t>
            </a:r>
            <a:r>
              <a:rPr b="0" i="0" lang="en-GB" sz="1200" u="none" cap="none" strike="noStrike">
                <a:solidFill>
                  <a:srgbClr val="000000"/>
                </a:solidFill>
                <a:latin typeface="Calibri"/>
                <a:ea typeface="Calibri"/>
                <a:cs typeface="Calibri"/>
                <a:sym typeface="Calibri"/>
              </a:rPr>
              <a:t> touch</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Hors des limites du terrain</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Ballon tombé</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Rollball incorrect </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Demi touché</a:t>
            </a:r>
            <a:endParaRPr/>
          </a:p>
          <a:p>
            <a:pPr indent="-457200" lvl="0" marL="457200" marR="0" rtl="0" algn="l">
              <a:lnSpc>
                <a:spcPct val="100000"/>
              </a:lnSpc>
              <a:spcBef>
                <a:spcPts val="0"/>
              </a:spcBef>
              <a:spcAft>
                <a:spcPts val="0"/>
              </a:spcAft>
              <a:buClr>
                <a:srgbClr val="000000"/>
              </a:buClr>
              <a:buSzPts val="2800"/>
              <a:buFont typeface="Arial"/>
              <a:buChar char="•"/>
            </a:pPr>
            <a:r>
              <a:rPr b="0" i="0" lang="en-GB" sz="1200" u="none" cap="none" strike="noStrike">
                <a:solidFill>
                  <a:srgbClr val="000000"/>
                </a:solidFill>
                <a:latin typeface="Calibri"/>
                <a:ea typeface="Calibri"/>
                <a:cs typeface="Calibri"/>
                <a:sym typeface="Calibri"/>
              </a:rPr>
              <a:t>Demi tente de marquer</a:t>
            </a:r>
            <a:endParaRPr/>
          </a:p>
        </p:txBody>
      </p:sp>
      <p:sp>
        <p:nvSpPr>
          <p:cNvPr id="487" name="Google Shape;487;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0" name="Google Shape;500;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Discuter sur la façon dont le jeu reprend après un changement de possession (rollball sur la marque, le compte de touch reprend, la défense se met en-jeu)</a:t>
            </a:r>
            <a:endParaRPr/>
          </a:p>
          <a:p>
            <a:pPr indent="0" lvl="0" marL="0" marR="0" rtl="0" algn="l">
              <a:lnSpc>
                <a:spcPct val="100000"/>
              </a:lnSpc>
              <a:spcBef>
                <a:spcPts val="0"/>
              </a:spcBef>
              <a:spcAft>
                <a:spcPts val="0"/>
              </a:spcAft>
              <a:buSzPts val="1400"/>
              <a:buNone/>
            </a:pPr>
            <a: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Discuter également sur ce qu’est la marque et où elle se trouve.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Discuter sur l’endroit où doit se trouver l’arbitre après un changement de possession.</a:t>
            </a:r>
            <a:endParaRPr b="0" i="0" sz="1200" u="none" cap="none" strike="noStrike">
              <a:solidFill>
                <a:schemeClr val="dk1"/>
              </a:solidFill>
              <a:latin typeface="Calibri"/>
              <a:ea typeface="Calibri"/>
              <a:cs typeface="Calibri"/>
              <a:sym typeface="Calibri"/>
            </a:endParaRPr>
          </a:p>
        </p:txBody>
      </p:sp>
      <p:sp>
        <p:nvSpPr>
          <p:cNvPr id="501" name="Google Shape;501;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7" name="Google Shape;507;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2" name="Google Shape;51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13" name="Google Shape;513;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8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8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22" name="Google Shape;522;p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0" name="Google Shape;530;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Practice signals</a:t>
            </a:r>
            <a:endParaRPr b="1" i="0" sz="1200" u="none" cap="none" strike="noStrike">
              <a:solidFill>
                <a:schemeClr val="dk1"/>
              </a:solidFill>
              <a:latin typeface="Calibri"/>
              <a:ea typeface="Calibri"/>
              <a:cs typeface="Calibri"/>
              <a:sym typeface="Calibri"/>
            </a:endParaRPr>
          </a:p>
        </p:txBody>
      </p:sp>
      <p:sp>
        <p:nvSpPr>
          <p:cNvPr id="531" name="Google Shape;531;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9" name="Google Shape;539;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4" name="Google Shape;544;p8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45" name="Google Shape;545;p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6" name="Google Shape;566;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C’est bien plus difficile d’être arbitre central, donc s’il y a 2 ou 3 arbitres, la responsabilité est répartie entre tous.</a:t>
            </a:r>
            <a:endParaRPr/>
          </a:p>
        </p:txBody>
      </p:sp>
      <p:sp>
        <p:nvSpPr>
          <p:cNvPr id="567" name="Google Shape;567;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5" name="Google Shape;575;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76" name="Google Shape;576;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3" name="Google Shape;583;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Pour les essais, l’arbitre central doit sortir pour renseigner l’essai sur la feuille de score. Donc l’arbitre assistant doit prendre sa place sur la ligne des 10 m.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Pour le changement de possession, le ballon doit être à environ 10 m de la ligne de touche.</a:t>
            </a:r>
            <a:endParaRPr b="0" i="0" sz="1200" u="none" cap="none" strike="noStrike">
              <a:solidFill>
                <a:schemeClr val="dk1"/>
              </a:solidFill>
              <a:latin typeface="Calibri"/>
              <a:ea typeface="Calibri"/>
              <a:cs typeface="Calibri"/>
              <a:sym typeface="Calibri"/>
            </a:endParaRPr>
          </a:p>
        </p:txBody>
      </p:sp>
      <p:sp>
        <p:nvSpPr>
          <p:cNvPr id="584" name="Google Shape;584;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6" name="Google Shape;606;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1" name="Google Shape;611;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lang="en-GB">
                <a:solidFill>
                  <a:srgbClr val="FF0000"/>
                </a:solidFill>
              </a:rPr>
              <a:t>Q22 : Donner et montrer la procédure d’essai !!!! (vérifier si il y a une raison de refuser l’essai, reculer de 2 pas, check avec sidelines, bras tendu vers le sol, sifflet long)</a:t>
            </a:r>
            <a:endParaRPr b="1" i="0" sz="1200" u="none" cap="none" strike="noStrike">
              <a:solidFill>
                <a:srgbClr val="FF0000"/>
              </a:solidFill>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12" name="Google Shape;612;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9" name="Google Shape;619;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présentateur doit décrire la situation où la défense campe sur sa ligne d’essai et les attaquants n’ont aucune possibilité de marquer, et le jeu est bloqué.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Expliquer aux stagiaires que l’intention de la règle “près de la ligne d’essai” est de permettre à l’attaque de créer de la vitesse pour marquer. Montrer clairement à l’aide du shéma du terrain que : si les défenseur sont sur ou derrière leurs 7m, et que la balle est en-dehors des 7m; les défenseurs doivent avancer et continuer jusqu’à ce qu’un touch soit imminent. Expliquer aussi quand est ce que cette règle s’arrête : au touch ou lorsque la balle rentre dans les 7m.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Lorsque le ballon renter dans les 7m les défenseurs peuvent arrêter de monter (mais ne peuvent pas reculer).</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20" name="Google Shape;620;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8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8" name="Google Shape;628;p8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présentateur doit décrire la situation où la défense campe sur sa ligne d’essai et les attaquants n’ont aucune possibilité de marquer, et le jeu est bloqué.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Expliquer aux stagiaires que l’intention de la règle “près de la ligne d’essai” est de permettre à l’attaque de créer de la vitesse pour marquer. Montrer clairement à l’aide du shéma du terrain que : si les défenseur sont sur ou derrière leurs 7m, et que la balle est en-dehors des 7m; les défenseurs doivent avancer et continuer jusqu’à ce qu’un touch soit imminent. Expliquer aussi quand est ce que cette règle s’arrête : au touch ou lorsque la balle rentre dans les 7m.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Lorsque le ballon renter dans les 7m les défenseurs peuvent arrêter de monter (mais ne peuvent pas reculer).</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29" name="Google Shape;629;p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7" name="Google Shape;637;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2" name="Google Shape;642;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43" name="Google Shape;643;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7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 name="Google Shape;659;p7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60" name="Google Shape;660;p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5" name="Google Shape;675;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113" name="Google Shape;113;p62: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114" name="Google Shape;114;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115" name="Google Shape;115;p62: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0" name="Google Shape;680;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p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6" name="Google Shape;686;p8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
        <p:nvSpPr>
          <p:cNvPr id="687" name="Google Shape;687;p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93" name="Google Shape;693;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0" name="Google Shape;700;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Impact positif</a:t>
            </a:r>
            <a:endParaRPr/>
          </a:p>
          <a:p>
            <a:pPr indent="-76200" lvl="0" marL="0" marR="0" rtl="0" algn="l">
              <a:lnSpc>
                <a:spcPct val="100000"/>
              </a:lnSpc>
              <a:spcBef>
                <a:spcPts val="0"/>
              </a:spcBef>
              <a:spcAft>
                <a:spcPts val="0"/>
              </a:spcAft>
              <a:buClr>
                <a:schemeClr val="dk1"/>
              </a:buClr>
              <a:buSzPts val="1200"/>
              <a:buFont typeface="Arial"/>
              <a:buChar char="•"/>
            </a:pPr>
            <a:r>
              <a:rPr lang="en-GB"/>
              <a:t>Communication du corps arbitral pour demander au défenseur de monter</a:t>
            </a:r>
            <a:endParaRPr/>
          </a:p>
          <a:p>
            <a:pPr indent="-76200" lvl="0" marL="0" marR="0" rtl="0" algn="l">
              <a:lnSpc>
                <a:spcPct val="100000"/>
              </a:lnSpc>
              <a:spcBef>
                <a:spcPts val="0"/>
              </a:spcBef>
              <a:spcAft>
                <a:spcPts val="0"/>
              </a:spcAft>
              <a:buClr>
                <a:schemeClr val="dk1"/>
              </a:buClr>
              <a:buSzPts val="1200"/>
              <a:buFont typeface="Arial"/>
              <a:buChar char="•"/>
            </a:pPr>
            <a:r>
              <a:rPr lang="en-GB"/>
              <a:t>Utilisation de la communication globale ET de la nomination spécifique.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Impact Négatif :</a:t>
            </a:r>
            <a:endParaRPr/>
          </a:p>
          <a:p>
            <a:pPr indent="-76200" lvl="0" marL="0" marR="0" rtl="0" algn="l">
              <a:lnSpc>
                <a:spcPct val="100000"/>
              </a:lnSpc>
              <a:spcBef>
                <a:spcPts val="0"/>
              </a:spcBef>
              <a:spcAft>
                <a:spcPts val="0"/>
              </a:spcAft>
              <a:buClr>
                <a:schemeClr val="dk1"/>
              </a:buClr>
              <a:buSzPts val="1200"/>
              <a:buFont typeface="Arial"/>
              <a:buChar char="•"/>
            </a:pPr>
            <a:r>
              <a:rPr lang="en-GB"/>
              <a:t>Ne rien dire et accorder une pénalité</a:t>
            </a:r>
            <a:r>
              <a:rPr b="0" i="0" lang="en-GB" sz="1200" u="none" cap="none" strike="noStrike">
                <a:solidFill>
                  <a:schemeClr val="dk1"/>
                </a:solidFill>
                <a:latin typeface="Calibri"/>
                <a:ea typeface="Calibri"/>
                <a:cs typeface="Calibri"/>
                <a:sym typeface="Calibri"/>
              </a:rPr>
              <a:t>.</a:t>
            </a:r>
            <a:endParaRPr b="0" i="0" sz="1200" u="none" cap="none" strike="noStrike">
              <a:solidFill>
                <a:schemeClr val="dk1"/>
              </a:solidFill>
              <a:latin typeface="Calibri"/>
              <a:ea typeface="Calibri"/>
              <a:cs typeface="Calibri"/>
              <a:sym typeface="Calibri"/>
            </a:endParaRPr>
          </a:p>
          <a:p>
            <a:pPr indent="-88900" lvl="0" marL="0" marR="0" rtl="0" algn="l">
              <a:lnSpc>
                <a:spcPct val="100000"/>
              </a:lnSpc>
              <a:spcBef>
                <a:spcPts val="0"/>
              </a:spcBef>
              <a:spcAft>
                <a:spcPts val="0"/>
              </a:spcAft>
              <a:buSzPts val="1400"/>
              <a:buChar char="•"/>
            </a:pPr>
            <a:r>
              <a:rPr lang="en-GB"/>
              <a:t>Ne pas communiquer assez tôt pour éviter le problème.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01" name="Google Shape;701;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1" name="Google Shape;721;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Impact Positif :</a:t>
            </a:r>
            <a:endParaRPr/>
          </a:p>
          <a:p>
            <a:pPr indent="-7620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L’arbitre communique tôt pour dire à l’individu qu’il est hors-jeu, ça permet à la défense de s’ajuster, de se remettre en-jeu, et à l’attaque de prendre l’avantage sur le défenseur hors-jeu.</a:t>
            </a:r>
            <a:endParaRPr/>
          </a:p>
          <a:p>
            <a:pPr indent="-7620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En communicant tôt vous évitez de stopper le jeu et de siffler une pénalité.</a:t>
            </a:r>
            <a:endParaRPr/>
          </a:p>
          <a:p>
            <a:pPr indent="7620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Impact Négatif :</a:t>
            </a:r>
            <a:endParaRPr/>
          </a:p>
          <a:p>
            <a:pPr indent="-7620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Le joueur hors-jeu effectue un touch, une pénalité est sifflée, la dynamique de l’attaque est stoppée.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22" name="Google Shape;722;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4" name="Google Shape;744;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0" name="Google Shape;750;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5" name="Google Shape;755;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56" name="Google Shape;756;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3" name="Google Shape;763;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64" name="Google Shape;764;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4" name="Google Shape;774;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75" name="Google Shape;775;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 name="Google Shape;126;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2" name="Google Shape;782;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Parler du cas Mixte si 1 homme est EN sin Bin l’équipe ne peut jouer qu’avec 2 Hommes sur le terrain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joueur en Sin Bin est comptabilisé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783" name="Google Shape;783;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5" name="Google Shape;825;p8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Parler du cas Mixte si 1 homme est EN sin Bin l’équipe ne peut jouer qu’avec 2 Hommes sur le terrain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Le joueur en Sin Bin est comptabilisé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826" name="Google Shape;826;p8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38" name="Google Shape;838;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3" name="Google Shape;843;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Session de questions / réponses pour encourager la participation du public, donc les question apparaissent l’une après l’autre.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Encourager la discussion et garder les explications brèves, surtout au sujet du drop off (leur dire de se tourner vers un arbitre plus expérimenté s’ils ont à arbitrer un drop-off).</a:t>
            </a:r>
            <a:endParaRPr/>
          </a:p>
        </p:txBody>
      </p:sp>
      <p:sp>
        <p:nvSpPr>
          <p:cNvPr id="844" name="Google Shape;844;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Au sujet du drop off évoquer (car dans l’examen) :</a:t>
            </a:r>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1 possession mini pour chaque équipe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Retrait d’1 joueur au début du drop-off et a 2 et 4 minutes sauf si l’équipe a moins de 3 joueurs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Règles de mixité conservées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droit de réponse à chaque essai</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limite de temps</a:t>
            </a:r>
            <a:endParaRPr/>
          </a:p>
        </p:txBody>
      </p:sp>
      <p:sp>
        <p:nvSpPr>
          <p:cNvPr id="857" name="Google Shape;857;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p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4" name="Google Shape;864;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p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9" name="Google Shape;869;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7" name="Google Shape;16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6" name="Google Shape;176;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65"/>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0" name="Google Shape;20;p6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6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6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7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1" name="Google Shape;71;p74"/>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7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7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7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75"/>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7" name="Google Shape;77;p75"/>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7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7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7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77"/>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84" name="Google Shape;84;p7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7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7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6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5" name="Google Shape;25;p6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6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6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6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9" name="Shape 29"/>
        <p:cNvGrpSpPr/>
        <p:nvPr/>
      </p:nvGrpSpPr>
      <p:grpSpPr>
        <a:xfrm>
          <a:off x="0" y="0"/>
          <a:ext cx="0" cy="0"/>
          <a:chOff x="0" y="0"/>
          <a:chExt cx="0" cy="0"/>
        </a:xfrm>
      </p:grpSpPr>
      <p:sp>
        <p:nvSpPr>
          <p:cNvPr id="30" name="Google Shape;30;p6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1" name="Google Shape;31;p6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6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5" name="Google Shape;35;p6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6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6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1" name="Google Shape;41;p7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7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7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7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7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7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8" name="Google Shape;48;p7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7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7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7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7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7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7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7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7" name="Google Shape;57;p7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7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7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7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7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64" name="Google Shape;64;p73"/>
          <p:cNvSpPr/>
          <p:nvPr>
            <p:ph idx="2" type="pic"/>
          </p:nvPr>
        </p:nvSpPr>
        <p:spPr>
          <a:xfrm>
            <a:off x="1792288" y="612775"/>
            <a:ext cx="5486400" cy="4114800"/>
          </a:xfrm>
          <a:prstGeom prst="rect">
            <a:avLst/>
          </a:prstGeom>
          <a:noFill/>
          <a:ln>
            <a:noFill/>
          </a:ln>
        </p:spPr>
      </p:sp>
      <p:sp>
        <p:nvSpPr>
          <p:cNvPr id="65" name="Google Shape;65;p7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7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7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12.png"/><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1.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6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6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6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64"/>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64"/>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64"/>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0"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 Id="rId4" Type="http://schemas.openxmlformats.org/officeDocument/2006/relationships/image" Target="../media/image22.jpg"/><Relationship Id="rId9" Type="http://schemas.openxmlformats.org/officeDocument/2006/relationships/image" Target="../media/image10.png"/><Relationship Id="rId5" Type="http://schemas.openxmlformats.org/officeDocument/2006/relationships/image" Target="../media/image26.png"/><Relationship Id="rId6" Type="http://schemas.openxmlformats.org/officeDocument/2006/relationships/image" Target="../media/image17.png"/><Relationship Id="rId7" Type="http://schemas.openxmlformats.org/officeDocument/2006/relationships/image" Target="../media/image9.png"/><Relationship Id="rId8"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png"/><Relationship Id="rId4" Type="http://schemas.openxmlformats.org/officeDocument/2006/relationships/image" Target="../media/image18.png"/><Relationship Id="rId5" Type="http://schemas.openxmlformats.org/officeDocument/2006/relationships/image" Target="../media/image24.png"/><Relationship Id="rId6"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4.jp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5.png"/><Relationship Id="rId7"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7.png"/><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31.png"/><Relationship Id="rId6" Type="http://schemas.openxmlformats.org/officeDocument/2006/relationships/image" Target="../media/image41.png"/><Relationship Id="rId7"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44.jpg"/><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4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23.jpg"/><Relationship Id="rId5" Type="http://schemas.openxmlformats.org/officeDocument/2006/relationships/image" Target="../media/image11.jpg"/><Relationship Id="rId6" Type="http://schemas.openxmlformats.org/officeDocument/2006/relationships/image" Target="../media/image15.jpg"/><Relationship Id="rId7" Type="http://schemas.openxmlformats.org/officeDocument/2006/relationships/image" Target="../media/image3.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6.jpg"/><Relationship Id="rId4" Type="http://schemas.openxmlformats.org/officeDocument/2006/relationships/image" Target="../media/image54.jpg"/><Relationship Id="rId5" Type="http://schemas.openxmlformats.org/officeDocument/2006/relationships/image" Target="../media/image5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5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62.png"/><Relationship Id="rId4" Type="http://schemas.openxmlformats.org/officeDocument/2006/relationships/image" Target="../media/image60.gi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5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lang="en-GB" sz="4410"/>
              <a:t>BIENVENUE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COURS ARBITRE NIVEAU 1</a:t>
            </a:r>
            <a:endParaRPr/>
          </a:p>
        </p:txBody>
      </p:sp>
      <p:pic>
        <p:nvPicPr>
          <p:cNvPr id="92" name="Google Shape;92;p1"/>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lang="en-GB"/>
              <a:t>Généralités d’avant-match</a:t>
            </a:r>
            <a:endParaRPr/>
          </a:p>
        </p:txBody>
      </p:sp>
      <p:sp>
        <p:nvSpPr>
          <p:cNvPr id="184" name="Google Shape;184;p10"/>
          <p:cNvSpPr/>
          <p:nvPr/>
        </p:nvSpPr>
        <p:spPr>
          <a:xfrm>
            <a:off x="932154" y="1693241"/>
            <a:ext cx="7546021" cy="1095375"/>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Quels équipements pour l’arbitre ?</a:t>
            </a:r>
            <a:endParaRPr b="0" i="0" sz="1400" u="none" cap="none" strike="noStrike">
              <a:solidFill>
                <a:srgbClr val="000000"/>
              </a:solidFill>
              <a:latin typeface="Arial"/>
              <a:ea typeface="Arial"/>
              <a:cs typeface="Arial"/>
              <a:sym typeface="Arial"/>
            </a:endParaRPr>
          </a:p>
        </p:txBody>
      </p:sp>
      <p:sp>
        <p:nvSpPr>
          <p:cNvPr id="185" name="Google Shape;185;p10"/>
          <p:cNvSpPr txBox="1"/>
          <p:nvPr/>
        </p:nvSpPr>
        <p:spPr>
          <a:xfrm>
            <a:off x="1478042" y="3218359"/>
            <a:ext cx="7218486" cy="2677616"/>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Uniforme (maillot, short, chaussettes)</a:t>
            </a:r>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Badge (selon les tournois)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 sifflet + un sifflet de remplacement</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2 gourdes (une de chaque côté)</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Une pièce pour le toss</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Une montre (couverte)</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lang="en-GB"/>
              <a:t>Etat d’esprit approprié</a:t>
            </a:r>
            <a:endParaRPr/>
          </a:p>
        </p:txBody>
      </p:sp>
      <p:sp>
        <p:nvSpPr>
          <p:cNvPr id="191" name="Google Shape;191;p11"/>
          <p:cNvSpPr/>
          <p:nvPr/>
        </p:nvSpPr>
        <p:spPr>
          <a:xfrm>
            <a:off x="923278" y="2132856"/>
            <a:ext cx="7430609" cy="3143993"/>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ctr">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 The strength of the team is each individual member.  The strength of each member is the team.  »</a:t>
            </a:r>
            <a:endParaRPr b="0" i="0" sz="2400" u="none" cap="none" strike="noStrike">
              <a:solidFill>
                <a:schemeClr val="lt1"/>
              </a:solidFill>
              <a:latin typeface="Calibri"/>
              <a:ea typeface="Calibri"/>
              <a:cs typeface="Calibri"/>
              <a:sym typeface="Calibri"/>
            </a:endParaRPr>
          </a:p>
          <a:p>
            <a:pPr indent="0" lvl="1"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Calibri"/>
              <a:ea typeface="Calibri"/>
              <a:cs typeface="Calibri"/>
              <a:sym typeface="Calibri"/>
            </a:endParaRPr>
          </a:p>
          <a:p>
            <a:pPr indent="0" lvl="1" marL="457200" marR="0" rtl="0" algn="ctr">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 La force de l'équipe réside dans ses individus. </a:t>
            </a:r>
            <a:endParaRPr b="0" i="0" sz="1400" u="none" cap="none" strike="noStrike">
              <a:solidFill>
                <a:srgbClr val="000000"/>
              </a:solidFill>
              <a:latin typeface="Arial"/>
              <a:ea typeface="Arial"/>
              <a:cs typeface="Arial"/>
              <a:sym typeface="Arial"/>
            </a:endParaRPr>
          </a:p>
          <a:p>
            <a:pPr indent="0" lvl="1" marL="457200" marR="0" rtl="0" algn="ctr">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La force de chaque individu est l'équipe. »</a:t>
            </a:r>
            <a:endParaRPr b="0" i="0" sz="1400" u="none" cap="none" strike="noStrike">
              <a:solidFill>
                <a:srgbClr val="000000"/>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ts val="2400"/>
              <a:buFont typeface="Arial"/>
              <a:buNone/>
            </a:pPr>
            <a:r>
              <a:t/>
            </a:r>
            <a:endParaRPr b="0" i="0" sz="1400" u="none" cap="none" strike="noStrike">
              <a:solidFill>
                <a:srgbClr val="000000"/>
              </a:solidFill>
              <a:latin typeface="Arial"/>
              <a:ea typeface="Arial"/>
              <a:cs typeface="Arial"/>
              <a:sym typeface="Arial"/>
            </a:endParaRPr>
          </a:p>
          <a:p>
            <a:pPr indent="0" lvl="1" marL="457200" marR="0" rtl="0" algn="r">
              <a:lnSpc>
                <a:spcPct val="100000"/>
              </a:lnSpc>
              <a:spcBef>
                <a:spcPts val="0"/>
              </a:spcBef>
              <a:spcAft>
                <a:spcPts val="0"/>
              </a:spcAft>
              <a:buClr>
                <a:srgbClr val="000000"/>
              </a:buClr>
              <a:buSzPts val="2400"/>
              <a:buFont typeface="Arial"/>
              <a:buNone/>
            </a:pPr>
            <a:r>
              <a:rPr b="0" i="1" lang="en-GB" sz="2400" u="none" cap="none" strike="noStrike">
                <a:solidFill>
                  <a:schemeClr val="lt1"/>
                </a:solidFill>
                <a:latin typeface="Calibri"/>
                <a:ea typeface="Calibri"/>
                <a:cs typeface="Calibri"/>
                <a:sym typeface="Calibri"/>
              </a:rPr>
              <a:t>                                                                             Phil Jackson</a:t>
            </a:r>
            <a:br>
              <a:rPr b="0" i="1" lang="en-GB" sz="2400" u="none" cap="none" strike="noStrike">
                <a:solidFill>
                  <a:schemeClr val="lt1"/>
                </a:solidFill>
                <a:latin typeface="Calibri"/>
                <a:ea typeface="Calibri"/>
                <a:cs typeface="Calibri"/>
                <a:sym typeface="Calibri"/>
              </a:rPr>
            </a:br>
            <a:r>
              <a:rPr b="0" i="1" lang="en-GB" sz="1600" u="none" cap="none" strike="noStrike">
                <a:solidFill>
                  <a:schemeClr val="lt1"/>
                </a:solidFill>
                <a:latin typeface="Calibri"/>
                <a:ea typeface="Calibri"/>
                <a:cs typeface="Calibri"/>
                <a:sym typeface="Calibri"/>
              </a:rPr>
              <a:t>(Elite NBA coach)</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pic>
        <p:nvPicPr>
          <p:cNvPr id="197" name="Google Shape;197;p17"/>
          <p:cNvPicPr preferRelativeResize="0"/>
          <p:nvPr/>
        </p:nvPicPr>
        <p:blipFill rotWithShape="1">
          <a:blip r:embed="rId3">
            <a:alphaModFix/>
          </a:blip>
          <a:srcRect b="0" l="0" r="0" t="0"/>
          <a:stretch/>
        </p:blipFill>
        <p:spPr>
          <a:xfrm>
            <a:off x="152400" y="1565174"/>
            <a:ext cx="8618726" cy="4144475"/>
          </a:xfrm>
          <a:prstGeom prst="rect">
            <a:avLst/>
          </a:prstGeom>
          <a:noFill/>
          <a:ln>
            <a:noFill/>
          </a:ln>
        </p:spPr>
      </p:pic>
      <p:sp>
        <p:nvSpPr>
          <p:cNvPr id="198" name="Google Shape;198;p1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Commencer le Jeu</a:t>
            </a:r>
            <a:endParaRPr>
              <a:latin typeface="Arial"/>
              <a:ea typeface="Arial"/>
              <a:cs typeface="Arial"/>
              <a:sym typeface="Arial"/>
            </a:endParaRPr>
          </a:p>
        </p:txBody>
      </p:sp>
      <p:sp>
        <p:nvSpPr>
          <p:cNvPr id="199" name="Google Shape;199;p17"/>
          <p:cNvSpPr/>
          <p:nvPr/>
        </p:nvSpPr>
        <p:spPr>
          <a:xfrm>
            <a:off x="152400" y="1565175"/>
            <a:ext cx="8618700" cy="41445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17"/>
          <p:cNvSpPr/>
          <p:nvPr/>
        </p:nvSpPr>
        <p:spPr>
          <a:xfrm>
            <a:off x="825299" y="4962467"/>
            <a:ext cx="7272900" cy="1215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L’aura des arbitres</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12"/>
          <p:cNvSpPr/>
          <p:nvPr/>
        </p:nvSpPr>
        <p:spPr>
          <a:xfrm>
            <a:off x="899600" y="1671100"/>
            <a:ext cx="7992900" cy="1617600"/>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60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De quel côté est la feuille de score ?</a:t>
            </a:r>
            <a:endParaRPr b="0" i="0" sz="2800" u="none" cap="none" strike="noStrike">
              <a:solidFill>
                <a:srgbClr val="000000"/>
              </a:solidFill>
              <a:latin typeface="Arial"/>
              <a:ea typeface="Arial"/>
              <a:cs typeface="Arial"/>
              <a:sym typeface="Arial"/>
            </a:endParaRPr>
          </a:p>
          <a:p>
            <a:pPr indent="-457200" lvl="0" marL="457200" marR="0" rtl="0" algn="l">
              <a:lnSpc>
                <a:spcPct val="100000"/>
              </a:lnSpc>
              <a:spcBef>
                <a:spcPts val="60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Quand et comment se remplacer ?</a:t>
            </a:r>
            <a:endParaRPr b="0" i="0" sz="2800" u="none" cap="none" strike="noStrike">
              <a:solidFill>
                <a:srgbClr val="000000"/>
              </a:solidFill>
              <a:latin typeface="Arial"/>
              <a:ea typeface="Arial"/>
              <a:cs typeface="Arial"/>
              <a:sym typeface="Arial"/>
            </a:endParaRPr>
          </a:p>
          <a:p>
            <a:pPr indent="-457200" lvl="0" marL="457200" marR="0" rtl="0" algn="l">
              <a:lnSpc>
                <a:spcPct val="100000"/>
              </a:lnSpc>
              <a:spcBef>
                <a:spcPts val="60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Qui vérifie le terrain et les joueurs ?</a:t>
            </a:r>
            <a:endParaRPr b="0" i="0" sz="2800" u="none" cap="none" strike="noStrike">
              <a:solidFill>
                <a:srgbClr val="000000"/>
              </a:solidFill>
              <a:latin typeface="Arial"/>
              <a:ea typeface="Arial"/>
              <a:cs typeface="Arial"/>
              <a:sym typeface="Arial"/>
            </a:endParaRPr>
          </a:p>
        </p:txBody>
      </p:sp>
      <p:sp>
        <p:nvSpPr>
          <p:cNvPr id="207" name="Google Shape;207;p12"/>
          <p:cNvSpPr txBox="1"/>
          <p:nvPr>
            <p:ph type="title"/>
          </p:nvPr>
        </p:nvSpPr>
        <p:spPr>
          <a:xfrm>
            <a:off x="806896" y="591270"/>
            <a:ext cx="7594154"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Briefing arbitres d’avant match </a:t>
            </a:r>
            <a:endParaRPr>
              <a:latin typeface="Arial"/>
              <a:ea typeface="Arial"/>
              <a:cs typeface="Arial"/>
              <a:sym typeface="Arial"/>
            </a:endParaRPr>
          </a:p>
        </p:txBody>
      </p:sp>
      <p:grpSp>
        <p:nvGrpSpPr>
          <p:cNvPr id="208" name="Google Shape;208;p12"/>
          <p:cNvGrpSpPr/>
          <p:nvPr/>
        </p:nvGrpSpPr>
        <p:grpSpPr>
          <a:xfrm>
            <a:off x="806545" y="3364553"/>
            <a:ext cx="4412688" cy="2876521"/>
            <a:chOff x="1764248" y="2220297"/>
            <a:chExt cx="5760000" cy="4279570"/>
          </a:xfrm>
        </p:grpSpPr>
        <p:grpSp>
          <p:nvGrpSpPr>
            <p:cNvPr id="209" name="Google Shape;209;p12"/>
            <p:cNvGrpSpPr/>
            <p:nvPr/>
          </p:nvGrpSpPr>
          <p:grpSpPr>
            <a:xfrm>
              <a:off x="1764248" y="2564904"/>
              <a:ext cx="5760000" cy="3600000"/>
              <a:chOff x="1331913" y="2927349"/>
              <a:chExt cx="5760000" cy="3600000"/>
            </a:xfrm>
          </p:grpSpPr>
          <p:sp>
            <p:nvSpPr>
              <p:cNvPr id="210" name="Google Shape;210;p1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1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1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1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15" name="Google Shape;215;p1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16" name="Google Shape;216;p1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
        <p:nvSpPr>
          <p:cNvPr id="217" name="Google Shape;217;p12"/>
          <p:cNvSpPr/>
          <p:nvPr/>
        </p:nvSpPr>
        <p:spPr>
          <a:xfrm>
            <a:off x="5210355"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18" name="Google Shape;218;p12"/>
          <p:cNvSpPr/>
          <p:nvPr/>
        </p:nvSpPr>
        <p:spPr>
          <a:xfrm>
            <a:off x="5225345"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19" name="Google Shape;219;p12"/>
          <p:cNvSpPr/>
          <p:nvPr/>
        </p:nvSpPr>
        <p:spPr>
          <a:xfrm>
            <a:off x="601314"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20" name="Google Shape;220;p12"/>
          <p:cNvSpPr/>
          <p:nvPr/>
        </p:nvSpPr>
        <p:spPr>
          <a:xfrm>
            <a:off x="616304"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id="225" name="Google Shape;225;p7"/>
          <p:cNvPicPr preferRelativeResize="0"/>
          <p:nvPr/>
        </p:nvPicPr>
        <p:blipFill rotWithShape="1">
          <a:blip r:embed="rId3">
            <a:alphaModFix/>
          </a:blip>
          <a:srcRect b="0" l="0" r="0" t="0"/>
          <a:stretch/>
        </p:blipFill>
        <p:spPr>
          <a:xfrm>
            <a:off x="4322733" y="4798458"/>
            <a:ext cx="2435008" cy="1280343"/>
          </a:xfrm>
          <a:prstGeom prst="rect">
            <a:avLst/>
          </a:prstGeom>
          <a:noFill/>
          <a:ln>
            <a:noFill/>
          </a:ln>
        </p:spPr>
      </p:pic>
      <p:pic>
        <p:nvPicPr>
          <p:cNvPr descr="RÃ©sultat de recherche d'images pour &quot;lunette sport&quot;" id="226" name="Google Shape;226;p7"/>
          <p:cNvPicPr preferRelativeResize="0"/>
          <p:nvPr/>
        </p:nvPicPr>
        <p:blipFill rotWithShape="1">
          <a:blip r:embed="rId4">
            <a:alphaModFix/>
          </a:blip>
          <a:srcRect b="0" l="0" r="0" t="0"/>
          <a:stretch/>
        </p:blipFill>
        <p:spPr>
          <a:xfrm>
            <a:off x="2180955" y="4851818"/>
            <a:ext cx="2317037" cy="1419712"/>
          </a:xfrm>
          <a:prstGeom prst="rect">
            <a:avLst/>
          </a:prstGeom>
          <a:noFill/>
          <a:ln>
            <a:noFill/>
          </a:ln>
        </p:spPr>
      </p:pic>
      <p:sp>
        <p:nvSpPr>
          <p:cNvPr id="227" name="Google Shape;227;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lang="en-GB"/>
              <a:t>Equipements et sécurité des joueurs</a:t>
            </a:r>
            <a:endParaRPr/>
          </a:p>
        </p:txBody>
      </p:sp>
      <p:sp>
        <p:nvSpPr>
          <p:cNvPr id="228" name="Google Shape;228;p7"/>
          <p:cNvSpPr/>
          <p:nvPr/>
        </p:nvSpPr>
        <p:spPr>
          <a:xfrm>
            <a:off x="744028" y="1572331"/>
            <a:ext cx="7815360" cy="839957"/>
          </a:xfrm>
          <a:prstGeom prst="rect">
            <a:avLst/>
          </a:prstGeom>
          <a:solidFill>
            <a:srgbClr val="1F497D"/>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Lesquels de ces éléments sont autorisés ?</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quel moment ces éléments doivent-ils être vérifiés ?</a:t>
            </a:r>
            <a:endParaRPr b="0" i="0" sz="2400" u="none" cap="none" strike="noStrike">
              <a:solidFill>
                <a:srgbClr val="000000"/>
              </a:solidFill>
              <a:latin typeface="Arial"/>
              <a:ea typeface="Arial"/>
              <a:cs typeface="Arial"/>
              <a:sym typeface="Arial"/>
            </a:endParaRPr>
          </a:p>
        </p:txBody>
      </p:sp>
      <p:pic>
        <p:nvPicPr>
          <p:cNvPr id="229" name="Google Shape;229;p7"/>
          <p:cNvPicPr preferRelativeResize="0"/>
          <p:nvPr/>
        </p:nvPicPr>
        <p:blipFill rotWithShape="1">
          <a:blip r:embed="rId5">
            <a:alphaModFix/>
          </a:blip>
          <a:srcRect b="0" l="0" r="0" t="0"/>
          <a:stretch/>
        </p:blipFill>
        <p:spPr>
          <a:xfrm>
            <a:off x="514356" y="2538862"/>
            <a:ext cx="2466975" cy="1847850"/>
          </a:xfrm>
          <a:prstGeom prst="rect">
            <a:avLst/>
          </a:prstGeom>
          <a:noFill/>
          <a:ln>
            <a:noFill/>
          </a:ln>
        </p:spPr>
      </p:pic>
      <p:pic>
        <p:nvPicPr>
          <p:cNvPr id="230" name="Google Shape;230;p7"/>
          <p:cNvPicPr preferRelativeResize="0"/>
          <p:nvPr/>
        </p:nvPicPr>
        <p:blipFill rotWithShape="1">
          <a:blip r:embed="rId6">
            <a:alphaModFix/>
          </a:blip>
          <a:srcRect b="0" l="0" r="0" t="0"/>
          <a:stretch/>
        </p:blipFill>
        <p:spPr>
          <a:xfrm>
            <a:off x="3339473" y="2358224"/>
            <a:ext cx="2362572" cy="2362572"/>
          </a:xfrm>
          <a:prstGeom prst="rect">
            <a:avLst/>
          </a:prstGeom>
          <a:noFill/>
          <a:ln>
            <a:noFill/>
          </a:ln>
        </p:spPr>
      </p:pic>
      <p:pic>
        <p:nvPicPr>
          <p:cNvPr id="231" name="Google Shape;231;p7"/>
          <p:cNvPicPr preferRelativeResize="0"/>
          <p:nvPr/>
        </p:nvPicPr>
        <p:blipFill rotWithShape="1">
          <a:blip r:embed="rId7">
            <a:alphaModFix/>
          </a:blip>
          <a:srcRect b="0" l="0" r="0" t="0"/>
          <a:stretch/>
        </p:blipFill>
        <p:spPr>
          <a:xfrm>
            <a:off x="6261694" y="2449517"/>
            <a:ext cx="2381250" cy="1933575"/>
          </a:xfrm>
          <a:prstGeom prst="rect">
            <a:avLst/>
          </a:prstGeom>
          <a:noFill/>
          <a:ln>
            <a:noFill/>
          </a:ln>
        </p:spPr>
      </p:pic>
      <p:pic>
        <p:nvPicPr>
          <p:cNvPr id="232" name="Google Shape;232;p7"/>
          <p:cNvPicPr preferRelativeResize="0"/>
          <p:nvPr/>
        </p:nvPicPr>
        <p:blipFill rotWithShape="1">
          <a:blip r:embed="rId8">
            <a:alphaModFix/>
          </a:blip>
          <a:srcRect b="0" l="0" r="0" t="0"/>
          <a:stretch/>
        </p:blipFill>
        <p:spPr>
          <a:xfrm>
            <a:off x="240672" y="4746584"/>
            <a:ext cx="1593521" cy="1804984"/>
          </a:xfrm>
          <a:prstGeom prst="rect">
            <a:avLst/>
          </a:prstGeom>
          <a:noFill/>
          <a:ln>
            <a:noFill/>
          </a:ln>
        </p:spPr>
      </p:pic>
      <p:pic>
        <p:nvPicPr>
          <p:cNvPr id="233" name="Google Shape;233;p7"/>
          <p:cNvPicPr preferRelativeResize="0"/>
          <p:nvPr/>
        </p:nvPicPr>
        <p:blipFill rotWithShape="1">
          <a:blip r:embed="rId9">
            <a:alphaModFix/>
          </a:blip>
          <a:srcRect b="0" l="0" r="0" t="0"/>
          <a:stretch/>
        </p:blipFill>
        <p:spPr>
          <a:xfrm>
            <a:off x="2714411" y="5753619"/>
            <a:ext cx="741325" cy="721816"/>
          </a:xfrm>
          <a:prstGeom prst="rect">
            <a:avLst/>
          </a:prstGeom>
          <a:noFill/>
          <a:ln>
            <a:noFill/>
          </a:ln>
        </p:spPr>
      </p:pic>
      <p:pic>
        <p:nvPicPr>
          <p:cNvPr id="234" name="Google Shape;234;p7"/>
          <p:cNvPicPr preferRelativeResize="0"/>
          <p:nvPr/>
        </p:nvPicPr>
        <p:blipFill rotWithShape="1">
          <a:blip r:embed="rId10">
            <a:alphaModFix/>
          </a:blip>
          <a:srcRect b="0" l="0" r="0" t="0"/>
          <a:stretch/>
        </p:blipFill>
        <p:spPr>
          <a:xfrm>
            <a:off x="176365" y="3514177"/>
            <a:ext cx="785282" cy="868915"/>
          </a:xfrm>
          <a:prstGeom prst="rect">
            <a:avLst/>
          </a:prstGeom>
          <a:noFill/>
          <a:ln>
            <a:noFill/>
          </a:ln>
        </p:spPr>
      </p:pic>
      <p:pic>
        <p:nvPicPr>
          <p:cNvPr id="235" name="Google Shape;235;p7"/>
          <p:cNvPicPr preferRelativeResize="0"/>
          <p:nvPr/>
        </p:nvPicPr>
        <p:blipFill rotWithShape="1">
          <a:blip r:embed="rId10">
            <a:alphaModFix/>
          </a:blip>
          <a:srcRect b="0" l="0" r="0" t="0"/>
          <a:stretch/>
        </p:blipFill>
        <p:spPr>
          <a:xfrm>
            <a:off x="2946832" y="3778998"/>
            <a:ext cx="785282" cy="868915"/>
          </a:xfrm>
          <a:prstGeom prst="rect">
            <a:avLst/>
          </a:prstGeom>
          <a:noFill/>
          <a:ln>
            <a:noFill/>
          </a:ln>
        </p:spPr>
      </p:pic>
      <p:pic>
        <p:nvPicPr>
          <p:cNvPr id="236" name="Google Shape;236;p7"/>
          <p:cNvPicPr preferRelativeResize="0"/>
          <p:nvPr/>
        </p:nvPicPr>
        <p:blipFill rotWithShape="1">
          <a:blip r:embed="rId10">
            <a:alphaModFix/>
          </a:blip>
          <a:srcRect b="0" l="0" r="0" t="0"/>
          <a:stretch/>
        </p:blipFill>
        <p:spPr>
          <a:xfrm>
            <a:off x="7150629" y="3844439"/>
            <a:ext cx="785282" cy="868915"/>
          </a:xfrm>
          <a:prstGeom prst="rect">
            <a:avLst/>
          </a:prstGeom>
          <a:noFill/>
          <a:ln>
            <a:noFill/>
          </a:ln>
        </p:spPr>
      </p:pic>
      <p:pic>
        <p:nvPicPr>
          <p:cNvPr id="237" name="Google Shape;237;p7"/>
          <p:cNvPicPr preferRelativeResize="0"/>
          <p:nvPr/>
        </p:nvPicPr>
        <p:blipFill rotWithShape="1">
          <a:blip r:embed="rId10">
            <a:alphaModFix/>
          </a:blip>
          <a:srcRect b="0" l="0" r="0" t="0"/>
          <a:stretch/>
        </p:blipFill>
        <p:spPr>
          <a:xfrm>
            <a:off x="-41254" y="5319161"/>
            <a:ext cx="785282" cy="868915"/>
          </a:xfrm>
          <a:prstGeom prst="rect">
            <a:avLst/>
          </a:prstGeom>
          <a:noFill/>
          <a:ln>
            <a:noFill/>
          </a:ln>
        </p:spPr>
      </p:pic>
      <p:pic>
        <p:nvPicPr>
          <p:cNvPr id="238" name="Google Shape;238;p7"/>
          <p:cNvPicPr preferRelativeResize="0"/>
          <p:nvPr/>
        </p:nvPicPr>
        <p:blipFill rotWithShape="1">
          <a:blip r:embed="rId9">
            <a:alphaModFix/>
          </a:blip>
          <a:srcRect b="0" l="0" r="0" t="0"/>
          <a:stretch/>
        </p:blipFill>
        <p:spPr>
          <a:xfrm>
            <a:off x="5144230" y="5470755"/>
            <a:ext cx="741325" cy="7218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Echauffement</a:t>
            </a:r>
            <a:endParaRPr>
              <a:latin typeface="Arial"/>
              <a:ea typeface="Arial"/>
              <a:cs typeface="Arial"/>
              <a:sym typeface="Arial"/>
            </a:endParaRPr>
          </a:p>
        </p:txBody>
      </p:sp>
      <p:pic>
        <p:nvPicPr>
          <p:cNvPr descr="http://www.betterrugbycoaching.com/images/rugby-drill-content/rugby_drill_image224.gif" id="245" name="Google Shape;245;p13"/>
          <p:cNvPicPr preferRelativeResize="0"/>
          <p:nvPr/>
        </p:nvPicPr>
        <p:blipFill rotWithShape="1">
          <a:blip r:embed="rId3">
            <a:alphaModFix/>
          </a:blip>
          <a:srcRect b="0" l="0" r="0" t="0"/>
          <a:stretch/>
        </p:blipFill>
        <p:spPr>
          <a:xfrm>
            <a:off x="2340869" y="3513032"/>
            <a:ext cx="4462261" cy="3043412"/>
          </a:xfrm>
          <a:prstGeom prst="rect">
            <a:avLst/>
          </a:prstGeom>
          <a:noFill/>
          <a:ln>
            <a:noFill/>
          </a:ln>
        </p:spPr>
      </p:pic>
      <p:sp>
        <p:nvSpPr>
          <p:cNvPr id="246" name="Google Shape;246;p13"/>
          <p:cNvSpPr/>
          <p:nvPr/>
        </p:nvSpPr>
        <p:spPr>
          <a:xfrm>
            <a:off x="662900" y="1454489"/>
            <a:ext cx="8229600" cy="1947630"/>
          </a:xfrm>
          <a:prstGeom prst="rect">
            <a:avLst/>
          </a:prstGeom>
          <a:solidFill>
            <a:schemeClr val="dk2"/>
          </a:solidFill>
          <a:ln>
            <a:noFill/>
          </a:ln>
        </p:spPr>
        <p:txBody>
          <a:bodyPr anchorCtr="0" anchor="t" bIns="45700" lIns="91425" spcFirstLastPara="1" rIns="91425" wrap="square" tIns="45700">
            <a:noAutofit/>
          </a:bodyPr>
          <a:lstStyle/>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Afin d’éviter les risques de blessure</a:t>
            </a:r>
            <a:endParaRPr b="0" i="0" sz="2400" u="none" cap="none" strike="noStrike">
              <a:solidFill>
                <a:schemeClr val="lt1"/>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Procédure d’échauffement personnelle</a:t>
            </a:r>
            <a:endParaRPr b="0" i="0" sz="10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Semblable aux mouvements sur le terrain</a:t>
            </a:r>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Occasion de verifier le terrain (trous, lignes, cônes etc.)</a:t>
            </a:r>
            <a:endParaRPr b="0" i="0" sz="2400" u="none" cap="none" strike="noStrike">
              <a:solidFill>
                <a:schemeClr val="lt1"/>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Exemples:</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1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Briefing avec les capitaines</a:t>
            </a:r>
            <a:endParaRPr>
              <a:latin typeface="Arial"/>
              <a:ea typeface="Arial"/>
              <a:cs typeface="Arial"/>
              <a:sym typeface="Arial"/>
            </a:endParaRPr>
          </a:p>
        </p:txBody>
      </p:sp>
      <p:sp>
        <p:nvSpPr>
          <p:cNvPr id="253" name="Google Shape;253;p14"/>
          <p:cNvSpPr/>
          <p:nvPr/>
        </p:nvSpPr>
        <p:spPr>
          <a:xfrm>
            <a:off x="899592" y="1671099"/>
            <a:ext cx="7992888" cy="2092009"/>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La discussion avec les capitaines (toss)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 est une opportunité pour faire quoi ?</a:t>
            </a:r>
            <a:endParaRPr b="0" i="0" sz="28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Qu’obtient le capitaine qui gagne le toss ?</a:t>
            </a:r>
            <a:endParaRPr b="0" i="0" sz="2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254" name="Google Shape;254;p14"/>
          <p:cNvSpPr txBox="1"/>
          <p:nvPr/>
        </p:nvSpPr>
        <p:spPr>
          <a:xfrm>
            <a:off x="899592" y="4151817"/>
            <a:ext cx="7580123" cy="1569620"/>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Le choix de débuter avec la possession ou non</a:t>
            </a:r>
            <a:endParaRPr b="0" i="0" sz="1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Le choix de la boite de remplacement pour le match</a:t>
            </a:r>
            <a:endParaRPr b="0" i="0" sz="1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La direction du jeu pour la première mi-temps</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aphicFrame>
        <p:nvGraphicFramePr>
          <p:cNvPr id="255" name="Google Shape;255;p14"/>
          <p:cNvGraphicFramePr/>
          <p:nvPr/>
        </p:nvGraphicFramePr>
        <p:xfrm>
          <a:off x="7826792" y="1671099"/>
          <a:ext cx="1065688" cy="845068"/>
        </p:xfrm>
        <a:graphic>
          <a:graphicData uri="http://schemas.openxmlformats.org/presentationml/2006/ole">
            <mc:AlternateContent>
              <mc:Choice Requires="v">
                <p:oleObj r:id="rId4" imgH="845068" imgW="1065688" progId="" spid="_x0000_s1">
                  <p:embed/>
                </p:oleObj>
              </mc:Choice>
              <mc:Fallback>
                <p:oleObj r:id="rId5" imgH="845068" imgW="1065688" progId="">
                  <p:embed/>
                  <p:pic>
                    <p:nvPicPr>
                      <p:cNvPr id="255" name="Google Shape;255;p14"/>
                      <p:cNvPicPr preferRelativeResize="0"/>
                      <p:nvPr/>
                    </p:nvPicPr>
                    <p:blipFill rotWithShape="1">
                      <a:blip r:embed="rId6">
                        <a:alphaModFix/>
                      </a:blip>
                      <a:srcRect b="0" l="0" r="0" t="0"/>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5"/>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br>
              <a:rPr b="1" i="0" lang="en-GB" sz="3600" u="none" cap="none" strike="noStrike">
                <a:solidFill>
                  <a:schemeClr val="dk1"/>
                </a:solidFill>
                <a:latin typeface="Calibri"/>
                <a:ea typeface="Calibri"/>
                <a:cs typeface="Calibri"/>
                <a:sym typeface="Calibri"/>
              </a:rPr>
            </a:br>
            <a:r>
              <a:rPr lang="en-GB">
                <a:latin typeface="Calibri"/>
                <a:ea typeface="Calibri"/>
                <a:cs typeface="Calibri"/>
                <a:sym typeface="Calibri"/>
              </a:rPr>
              <a:t>COMMENCER LE JEU</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Commencer le Jeu</a:t>
            </a:r>
            <a:endParaRPr>
              <a:latin typeface="Arial"/>
              <a:ea typeface="Arial"/>
              <a:cs typeface="Arial"/>
              <a:sym typeface="Arial"/>
            </a:endParaRPr>
          </a:p>
        </p:txBody>
      </p:sp>
      <p:sp>
        <p:nvSpPr>
          <p:cNvPr id="267" name="Google Shape;267;p16"/>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Qui se trouve où ?</a:t>
            </a:r>
            <a:endParaRPr b="0" i="0" sz="1400" u="none" cap="none" strike="noStrike">
              <a:solidFill>
                <a:srgbClr val="000000"/>
              </a:solidFill>
              <a:latin typeface="Arial"/>
              <a:ea typeface="Arial"/>
              <a:cs typeface="Arial"/>
              <a:sym typeface="Arial"/>
            </a:endParaRPr>
          </a:p>
        </p:txBody>
      </p:sp>
      <p:grpSp>
        <p:nvGrpSpPr>
          <p:cNvPr id="268" name="Google Shape;268;p16"/>
          <p:cNvGrpSpPr/>
          <p:nvPr/>
        </p:nvGrpSpPr>
        <p:grpSpPr>
          <a:xfrm>
            <a:off x="1854679" y="2622430"/>
            <a:ext cx="5003322" cy="3247457"/>
            <a:chOff x="1764248" y="2220297"/>
            <a:chExt cx="5760000" cy="4279570"/>
          </a:xfrm>
        </p:grpSpPr>
        <p:grpSp>
          <p:nvGrpSpPr>
            <p:cNvPr id="269" name="Google Shape;269;p16"/>
            <p:cNvGrpSpPr/>
            <p:nvPr/>
          </p:nvGrpSpPr>
          <p:grpSpPr>
            <a:xfrm>
              <a:off x="1764248" y="2564904"/>
              <a:ext cx="5760000" cy="3600000"/>
              <a:chOff x="1331913" y="2927349"/>
              <a:chExt cx="5760000" cy="3600000"/>
            </a:xfrm>
          </p:grpSpPr>
          <p:sp>
            <p:nvSpPr>
              <p:cNvPr id="270" name="Google Shape;270;p16"/>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16"/>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16"/>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16"/>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16"/>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5" name="Google Shape;275;p16"/>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76" name="Google Shape;276;p16"/>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grpSp>
        <p:nvGrpSpPr>
          <p:cNvPr id="277" name="Google Shape;277;p16"/>
          <p:cNvGrpSpPr/>
          <p:nvPr/>
        </p:nvGrpSpPr>
        <p:grpSpPr>
          <a:xfrm>
            <a:off x="4356340" y="3127995"/>
            <a:ext cx="517584" cy="2405156"/>
            <a:chOff x="4356340" y="3127995"/>
            <a:chExt cx="517584" cy="2405156"/>
          </a:xfrm>
        </p:grpSpPr>
        <p:sp>
          <p:nvSpPr>
            <p:cNvPr id="278" name="Google Shape;278;p16"/>
            <p:cNvSpPr/>
            <p:nvPr/>
          </p:nvSpPr>
          <p:spPr>
            <a:xfrm>
              <a:off x="4356340" y="4149306"/>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79" name="Google Shape;279;p16"/>
            <p:cNvSpPr/>
            <p:nvPr/>
          </p:nvSpPr>
          <p:spPr>
            <a:xfrm>
              <a:off x="4528868" y="4525992"/>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0" name="Google Shape;280;p16"/>
            <p:cNvSpPr/>
            <p:nvPr/>
          </p:nvSpPr>
          <p:spPr>
            <a:xfrm>
              <a:off x="4426430" y="365150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1" name="Google Shape;281;p16"/>
            <p:cNvSpPr/>
            <p:nvPr/>
          </p:nvSpPr>
          <p:spPr>
            <a:xfrm>
              <a:off x="4574158" y="312799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2" name="Google Shape;282;p16"/>
            <p:cNvSpPr/>
            <p:nvPr/>
          </p:nvSpPr>
          <p:spPr>
            <a:xfrm>
              <a:off x="4598958" y="498458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3" name="Google Shape;283;p16"/>
            <p:cNvSpPr/>
            <p:nvPr/>
          </p:nvSpPr>
          <p:spPr>
            <a:xfrm>
              <a:off x="4701396" y="536062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284" name="Google Shape;284;p16"/>
          <p:cNvGrpSpPr/>
          <p:nvPr/>
        </p:nvGrpSpPr>
        <p:grpSpPr>
          <a:xfrm>
            <a:off x="3535753" y="3127689"/>
            <a:ext cx="199484" cy="2439960"/>
            <a:chOff x="3535753" y="3127689"/>
            <a:chExt cx="199484" cy="2439960"/>
          </a:xfrm>
        </p:grpSpPr>
        <p:sp>
          <p:nvSpPr>
            <p:cNvPr id="285" name="Google Shape;285;p16"/>
            <p:cNvSpPr/>
            <p:nvPr/>
          </p:nvSpPr>
          <p:spPr>
            <a:xfrm>
              <a:off x="3558397" y="41635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6" name="Google Shape;286;p16"/>
            <p:cNvSpPr/>
            <p:nvPr/>
          </p:nvSpPr>
          <p:spPr>
            <a:xfrm>
              <a:off x="3558396" y="36667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7" name="Google Shape;287;p16"/>
            <p:cNvSpPr/>
            <p:nvPr/>
          </p:nvSpPr>
          <p:spPr>
            <a:xfrm>
              <a:off x="3535753" y="312768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8" name="Google Shape;288;p16"/>
            <p:cNvSpPr/>
            <p:nvPr/>
          </p:nvSpPr>
          <p:spPr>
            <a:xfrm>
              <a:off x="3562709" y="453584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9" name="Google Shape;289;p16"/>
            <p:cNvSpPr/>
            <p:nvPr/>
          </p:nvSpPr>
          <p:spPr>
            <a:xfrm>
              <a:off x="3558396" y="498458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0" name="Google Shape;290;p16"/>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91" name="Google Shape;291;p16"/>
          <p:cNvSpPr/>
          <p:nvPr/>
        </p:nvSpPr>
        <p:spPr>
          <a:xfrm>
            <a:off x="3871103" y="3737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292" name="Google Shape;292;p16"/>
          <p:cNvGrpSpPr/>
          <p:nvPr/>
        </p:nvGrpSpPr>
        <p:grpSpPr>
          <a:xfrm>
            <a:off x="3612313" y="2707390"/>
            <a:ext cx="172528" cy="3113905"/>
            <a:chOff x="3612313" y="2707390"/>
            <a:chExt cx="172528" cy="3113905"/>
          </a:xfrm>
        </p:grpSpPr>
        <p:sp>
          <p:nvSpPr>
            <p:cNvPr id="293" name="Google Shape;293;p16"/>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4" name="Google Shape;294;p16"/>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95" name="Google Shape;295;p16"/>
          <p:cNvSpPr/>
          <p:nvPr/>
        </p:nvSpPr>
        <p:spPr>
          <a:xfrm>
            <a:off x="7366241" y="238542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96" name="Google Shape;296;p16"/>
          <p:cNvSpPr txBox="1"/>
          <p:nvPr/>
        </p:nvSpPr>
        <p:spPr>
          <a:xfrm>
            <a:off x="7538769" y="2317803"/>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Attaque</a:t>
            </a:r>
            <a:endParaRPr b="0" i="0" sz="1400" u="none" cap="none" strike="noStrike">
              <a:solidFill>
                <a:srgbClr val="000000"/>
              </a:solidFill>
              <a:latin typeface="Arial"/>
              <a:ea typeface="Arial"/>
              <a:cs typeface="Arial"/>
              <a:sym typeface="Arial"/>
            </a:endParaRPr>
          </a:p>
        </p:txBody>
      </p:sp>
      <p:sp>
        <p:nvSpPr>
          <p:cNvPr id="297" name="Google Shape;297;p16"/>
          <p:cNvSpPr txBox="1"/>
          <p:nvPr/>
        </p:nvSpPr>
        <p:spPr>
          <a:xfrm>
            <a:off x="7538769" y="2613809"/>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Défense</a:t>
            </a:r>
            <a:endParaRPr b="0" i="0" sz="1400" u="none" cap="none" strike="noStrike">
              <a:solidFill>
                <a:srgbClr val="000000"/>
              </a:solidFill>
              <a:latin typeface="Arial"/>
              <a:ea typeface="Arial"/>
              <a:cs typeface="Arial"/>
              <a:sym typeface="Arial"/>
            </a:endParaRPr>
          </a:p>
        </p:txBody>
      </p:sp>
      <p:sp>
        <p:nvSpPr>
          <p:cNvPr id="298" name="Google Shape;298;p16"/>
          <p:cNvSpPr txBox="1"/>
          <p:nvPr/>
        </p:nvSpPr>
        <p:spPr>
          <a:xfrm>
            <a:off x="7538769" y="2909815"/>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Arbitres</a:t>
            </a:r>
            <a:endParaRPr b="0" i="0" sz="1400" u="none" cap="none" strike="noStrike">
              <a:solidFill>
                <a:srgbClr val="000000"/>
              </a:solidFill>
              <a:latin typeface="Arial"/>
              <a:ea typeface="Arial"/>
              <a:cs typeface="Arial"/>
              <a:sym typeface="Arial"/>
            </a:endParaRPr>
          </a:p>
        </p:txBody>
      </p:sp>
      <p:sp>
        <p:nvSpPr>
          <p:cNvPr id="299" name="Google Shape;299;p16"/>
          <p:cNvSpPr/>
          <p:nvPr/>
        </p:nvSpPr>
        <p:spPr>
          <a:xfrm>
            <a:off x="7366241" y="297134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0" name="Google Shape;300;p16"/>
          <p:cNvSpPr/>
          <p:nvPr/>
        </p:nvSpPr>
        <p:spPr>
          <a:xfrm>
            <a:off x="7366241" y="266356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01" name="Google Shape;301;p16"/>
          <p:cNvSpPr/>
          <p:nvPr/>
        </p:nvSpPr>
        <p:spPr>
          <a:xfrm>
            <a:off x="1659147" y="2907896"/>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302" name="Google Shape;302;p16"/>
          <p:cNvSpPr/>
          <p:nvPr/>
        </p:nvSpPr>
        <p:spPr>
          <a:xfrm>
            <a:off x="1674137" y="4921230"/>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303" name="Google Shape;303;p16"/>
          <p:cNvSpPr/>
          <p:nvPr/>
        </p:nvSpPr>
        <p:spPr>
          <a:xfrm>
            <a:off x="6870619" y="2897138"/>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304" name="Google Shape;304;p16"/>
          <p:cNvSpPr/>
          <p:nvPr/>
        </p:nvSpPr>
        <p:spPr>
          <a:xfrm>
            <a:off x="6885609" y="4921234"/>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1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Effectuer le Tap</a:t>
            </a:r>
            <a:endParaRPr/>
          </a:p>
        </p:txBody>
      </p:sp>
      <p:grpSp>
        <p:nvGrpSpPr>
          <p:cNvPr id="310" name="Google Shape;310;p18"/>
          <p:cNvGrpSpPr/>
          <p:nvPr/>
        </p:nvGrpSpPr>
        <p:grpSpPr>
          <a:xfrm>
            <a:off x="269488" y="1733436"/>
            <a:ext cx="1810003" cy="2594250"/>
            <a:chOff x="269488" y="1733436"/>
            <a:chExt cx="1810003" cy="2594250"/>
          </a:xfrm>
        </p:grpSpPr>
        <p:sp>
          <p:nvSpPr>
            <p:cNvPr id="311" name="Google Shape;311;p18"/>
            <p:cNvSpPr txBox="1"/>
            <p:nvPr/>
          </p:nvSpPr>
          <p:spPr>
            <a:xfrm>
              <a:off x="398524" y="4019909"/>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 Placer</a:t>
              </a:r>
              <a:endParaRPr b="0" i="0" sz="1400" u="none" cap="none" strike="noStrike">
                <a:solidFill>
                  <a:srgbClr val="000000"/>
                </a:solidFill>
                <a:latin typeface="Arial"/>
                <a:ea typeface="Arial"/>
                <a:cs typeface="Arial"/>
                <a:sym typeface="Arial"/>
              </a:endParaRPr>
            </a:p>
          </p:txBody>
        </p:sp>
        <p:pic>
          <p:nvPicPr>
            <p:cNvPr id="312" name="Google Shape;312;p18"/>
            <p:cNvPicPr preferRelativeResize="0"/>
            <p:nvPr/>
          </p:nvPicPr>
          <p:blipFill rotWithShape="1">
            <a:blip r:embed="rId3">
              <a:alphaModFix/>
            </a:blip>
            <a:srcRect b="0" l="0" r="0" t="0"/>
            <a:stretch/>
          </p:blipFill>
          <p:spPr>
            <a:xfrm>
              <a:off x="269488" y="1733436"/>
              <a:ext cx="1810003" cy="2286319"/>
            </a:xfrm>
            <a:prstGeom prst="rect">
              <a:avLst/>
            </a:prstGeom>
            <a:noFill/>
            <a:ln>
              <a:noFill/>
            </a:ln>
          </p:spPr>
        </p:pic>
      </p:grpSp>
      <p:grpSp>
        <p:nvGrpSpPr>
          <p:cNvPr id="313" name="Google Shape;313;p18"/>
          <p:cNvGrpSpPr/>
          <p:nvPr/>
        </p:nvGrpSpPr>
        <p:grpSpPr>
          <a:xfrm>
            <a:off x="2390033" y="1790594"/>
            <a:ext cx="1800476" cy="2536939"/>
            <a:chOff x="2390033" y="1790594"/>
            <a:chExt cx="1800476" cy="2536939"/>
          </a:xfrm>
        </p:grpSpPr>
        <p:sp>
          <p:nvSpPr>
            <p:cNvPr id="314" name="Google Shape;314;p18"/>
            <p:cNvSpPr txBox="1"/>
            <p:nvPr/>
          </p:nvSpPr>
          <p:spPr>
            <a:xfrm>
              <a:off x="2559111"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2 - Relâcher</a:t>
              </a:r>
              <a:endParaRPr b="0" i="0" sz="1400" u="none" cap="none" strike="noStrike">
                <a:solidFill>
                  <a:srgbClr val="000000"/>
                </a:solidFill>
                <a:latin typeface="Arial"/>
                <a:ea typeface="Arial"/>
                <a:cs typeface="Arial"/>
                <a:sym typeface="Arial"/>
              </a:endParaRPr>
            </a:p>
          </p:txBody>
        </p:sp>
        <p:pic>
          <p:nvPicPr>
            <p:cNvPr id="315" name="Google Shape;315;p18"/>
            <p:cNvPicPr preferRelativeResize="0"/>
            <p:nvPr/>
          </p:nvPicPr>
          <p:blipFill rotWithShape="1">
            <a:blip r:embed="rId4">
              <a:alphaModFix/>
            </a:blip>
            <a:srcRect b="0" l="0" r="0" t="0"/>
            <a:stretch/>
          </p:blipFill>
          <p:spPr>
            <a:xfrm>
              <a:off x="2390033" y="1790594"/>
              <a:ext cx="1800476" cy="2229161"/>
            </a:xfrm>
            <a:prstGeom prst="rect">
              <a:avLst/>
            </a:prstGeom>
            <a:noFill/>
            <a:ln>
              <a:noFill/>
            </a:ln>
          </p:spPr>
        </p:pic>
      </p:grpSp>
      <p:grpSp>
        <p:nvGrpSpPr>
          <p:cNvPr id="316" name="Google Shape;316;p18"/>
          <p:cNvGrpSpPr/>
          <p:nvPr/>
        </p:nvGrpSpPr>
        <p:grpSpPr>
          <a:xfrm>
            <a:off x="4999739" y="1809647"/>
            <a:ext cx="1428949" cy="2517886"/>
            <a:chOff x="4999739" y="1809647"/>
            <a:chExt cx="1428949" cy="2517886"/>
          </a:xfrm>
        </p:grpSpPr>
        <p:sp>
          <p:nvSpPr>
            <p:cNvPr id="317" name="Google Shape;317;p18"/>
            <p:cNvSpPr txBox="1"/>
            <p:nvPr/>
          </p:nvSpPr>
          <p:spPr>
            <a:xfrm>
              <a:off x="5079793"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3 - Taper</a:t>
              </a:r>
              <a:endParaRPr b="0" i="0" sz="1400" u="none" cap="none" strike="noStrike">
                <a:solidFill>
                  <a:srgbClr val="000000"/>
                </a:solidFill>
                <a:latin typeface="Arial"/>
                <a:ea typeface="Arial"/>
                <a:cs typeface="Arial"/>
                <a:sym typeface="Arial"/>
              </a:endParaRPr>
            </a:p>
          </p:txBody>
        </p:sp>
        <p:pic>
          <p:nvPicPr>
            <p:cNvPr id="318" name="Google Shape;318;p18"/>
            <p:cNvPicPr preferRelativeResize="0"/>
            <p:nvPr/>
          </p:nvPicPr>
          <p:blipFill rotWithShape="1">
            <a:blip r:embed="rId5">
              <a:alphaModFix/>
            </a:blip>
            <a:srcRect b="0" l="0" r="0" t="0"/>
            <a:stretch/>
          </p:blipFill>
          <p:spPr>
            <a:xfrm>
              <a:off x="4999739" y="1809647"/>
              <a:ext cx="1428949" cy="2210108"/>
            </a:xfrm>
            <a:prstGeom prst="rect">
              <a:avLst/>
            </a:prstGeom>
            <a:noFill/>
            <a:ln>
              <a:noFill/>
            </a:ln>
          </p:spPr>
        </p:pic>
      </p:grpSp>
      <p:grpSp>
        <p:nvGrpSpPr>
          <p:cNvPr id="319" name="Google Shape;319;p18"/>
          <p:cNvGrpSpPr/>
          <p:nvPr/>
        </p:nvGrpSpPr>
        <p:grpSpPr>
          <a:xfrm>
            <a:off x="7000429" y="1660125"/>
            <a:ext cx="1806220" cy="2615028"/>
            <a:chOff x="7000429" y="2047805"/>
            <a:chExt cx="1590897" cy="2234960"/>
          </a:xfrm>
        </p:grpSpPr>
        <p:sp>
          <p:nvSpPr>
            <p:cNvPr id="320" name="Google Shape;320;p18"/>
            <p:cNvSpPr txBox="1"/>
            <p:nvPr/>
          </p:nvSpPr>
          <p:spPr>
            <a:xfrm>
              <a:off x="7305407" y="4019755"/>
              <a:ext cx="1266374" cy="2630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4 - Ramasser</a:t>
              </a:r>
              <a:endParaRPr b="0" i="0" sz="1400" u="none" cap="none" strike="noStrike">
                <a:solidFill>
                  <a:srgbClr val="000000"/>
                </a:solidFill>
                <a:latin typeface="Arial"/>
                <a:ea typeface="Arial"/>
                <a:cs typeface="Arial"/>
                <a:sym typeface="Arial"/>
              </a:endParaRPr>
            </a:p>
          </p:txBody>
        </p:sp>
        <p:pic>
          <p:nvPicPr>
            <p:cNvPr id="321" name="Google Shape;321;p18"/>
            <p:cNvPicPr preferRelativeResize="0"/>
            <p:nvPr/>
          </p:nvPicPr>
          <p:blipFill rotWithShape="1">
            <a:blip r:embed="rId6">
              <a:alphaModFix/>
            </a:blip>
            <a:srcRect b="0" l="0" r="0" t="0"/>
            <a:stretch/>
          </p:blipFill>
          <p:spPr>
            <a:xfrm>
              <a:off x="7000429" y="2047805"/>
              <a:ext cx="1590897" cy="1971950"/>
            </a:xfrm>
            <a:prstGeom prst="rect">
              <a:avLst/>
            </a:prstGeom>
            <a:noFill/>
            <a:ln>
              <a:noFill/>
            </a:ln>
          </p:spPr>
        </p:pic>
      </p:grpSp>
      <p:sp>
        <p:nvSpPr>
          <p:cNvPr id="322" name="Google Shape;322;p18"/>
          <p:cNvSpPr txBox="1"/>
          <p:nvPr/>
        </p:nvSpPr>
        <p:spPr>
          <a:xfrm>
            <a:off x="4777867" y="4611283"/>
            <a:ext cx="2476373" cy="954067"/>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Attendre le sifflet</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N’importe quelle direction</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Pas plus de 1m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La défense peut monter</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lang="en-GB"/>
              <a:t>Sommaire</a:t>
            </a:r>
            <a:endParaRPr/>
          </a:p>
        </p:txBody>
      </p:sp>
      <p:sp>
        <p:nvSpPr>
          <p:cNvPr id="98" name="Google Shape;98;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Tour de Table / Introduction</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Généralités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Avant Match</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Commencer le Jeu</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Le </a:t>
            </a:r>
            <a:r>
              <a:rPr i="1" lang="en-GB" sz="1850"/>
              <a:t>Touch</a:t>
            </a:r>
            <a:endParaRPr i="1"/>
          </a:p>
          <a:p>
            <a:pPr indent="-342900" lvl="0" marL="342900" rtl="0" algn="l">
              <a:lnSpc>
                <a:spcPct val="80000"/>
              </a:lnSpc>
              <a:spcBef>
                <a:spcPts val="370"/>
              </a:spcBef>
              <a:spcAft>
                <a:spcPts val="0"/>
              </a:spcAft>
              <a:buSzPts val="1850"/>
              <a:buChar char="•"/>
            </a:pPr>
            <a:r>
              <a:rPr lang="en-GB" sz="1850"/>
              <a:t>Changement de Possession</a:t>
            </a:r>
            <a:endParaRPr/>
          </a:p>
          <a:p>
            <a:pPr indent="-342900" lvl="0" marL="342900" rtl="0" algn="l">
              <a:lnSpc>
                <a:spcPct val="80000"/>
              </a:lnSpc>
              <a:spcBef>
                <a:spcPts val="370"/>
              </a:spcBef>
              <a:spcAft>
                <a:spcPts val="0"/>
              </a:spcAft>
              <a:buSzPts val="1850"/>
              <a:buChar char="•"/>
            </a:pPr>
            <a:r>
              <a:rPr lang="en-GB" sz="1850"/>
              <a:t>Pénalités</a:t>
            </a:r>
            <a:endParaRPr sz="2000"/>
          </a:p>
          <a:p>
            <a:pPr indent="-342900" lvl="0" marL="342900" rtl="0" algn="l">
              <a:lnSpc>
                <a:spcPct val="80000"/>
              </a:lnSpc>
              <a:spcBef>
                <a:spcPts val="370"/>
              </a:spcBef>
              <a:spcAft>
                <a:spcPts val="0"/>
              </a:spcAft>
              <a:buSzPts val="1850"/>
              <a:buChar char="•"/>
            </a:pPr>
            <a:r>
              <a:rPr lang="en-GB" sz="1850"/>
              <a:t>Remplacements</a:t>
            </a:r>
            <a:endParaRPr sz="2000"/>
          </a:p>
          <a:p>
            <a:pPr indent="-342900" lvl="0" marL="342900" rtl="0" algn="l">
              <a:lnSpc>
                <a:spcPct val="80000"/>
              </a:lnSpc>
              <a:spcBef>
                <a:spcPts val="370"/>
              </a:spcBef>
              <a:spcAft>
                <a:spcPts val="0"/>
              </a:spcAft>
              <a:buSzPts val="1850"/>
              <a:buChar char="•"/>
            </a:pPr>
            <a:r>
              <a:rPr lang="en-GB" sz="1850"/>
              <a:t>Marquer</a:t>
            </a:r>
            <a:endParaRPr sz="2000"/>
          </a:p>
          <a:p>
            <a:pPr indent="-342900" lvl="0" marL="342900" rtl="0" algn="l">
              <a:lnSpc>
                <a:spcPct val="80000"/>
              </a:lnSpc>
              <a:spcBef>
                <a:spcPts val="370"/>
              </a:spcBef>
              <a:spcAft>
                <a:spcPts val="0"/>
              </a:spcAft>
              <a:buSzPts val="1850"/>
              <a:buChar char="•"/>
            </a:pPr>
            <a:r>
              <a:rPr lang="en-GB" sz="1850"/>
              <a:t>Placement des Arbitres</a:t>
            </a:r>
            <a:endParaRPr sz="2000"/>
          </a:p>
          <a:p>
            <a:pPr indent="-342900" lvl="0" marL="342900" rtl="0" algn="l">
              <a:lnSpc>
                <a:spcPct val="80000"/>
              </a:lnSpc>
              <a:spcBef>
                <a:spcPts val="370"/>
              </a:spcBef>
              <a:spcAft>
                <a:spcPts val="0"/>
              </a:spcAft>
              <a:buSzPts val="1850"/>
              <a:buChar char="•"/>
            </a:pPr>
            <a:r>
              <a:rPr lang="en-GB" sz="1850"/>
              <a:t>Communication</a:t>
            </a:r>
            <a:endParaRPr sz="2000"/>
          </a:p>
          <a:p>
            <a:pPr indent="-342900" lvl="0" marL="342900" rtl="0" algn="l">
              <a:lnSpc>
                <a:spcPct val="80000"/>
              </a:lnSpc>
              <a:spcBef>
                <a:spcPts val="370"/>
              </a:spcBef>
              <a:spcAft>
                <a:spcPts val="0"/>
              </a:spcAft>
              <a:buSzPts val="1850"/>
              <a:buChar char="•"/>
            </a:pPr>
            <a:r>
              <a:rPr lang="en-GB" sz="1850"/>
              <a:t>Gestion de Conflit</a:t>
            </a:r>
            <a:endParaRPr sz="2000"/>
          </a:p>
          <a:p>
            <a:pPr indent="-342900" lvl="0" marL="342900" rtl="0" algn="l">
              <a:lnSpc>
                <a:spcPct val="80000"/>
              </a:lnSpc>
              <a:spcBef>
                <a:spcPts val="370"/>
              </a:spcBef>
              <a:spcAft>
                <a:spcPts val="0"/>
              </a:spcAft>
              <a:buSzPts val="1850"/>
              <a:buChar char="•"/>
            </a:pPr>
            <a:r>
              <a:rPr lang="en-GB" sz="1850"/>
              <a:t>Fin du Match</a:t>
            </a:r>
            <a:endParaRPr sz="2000"/>
          </a:p>
          <a:p>
            <a:pPr indent="-342900" lvl="0" marL="342900" rtl="0" algn="l">
              <a:lnSpc>
                <a:spcPct val="80000"/>
              </a:lnSpc>
              <a:spcBef>
                <a:spcPts val="370"/>
              </a:spcBef>
              <a:spcAft>
                <a:spcPts val="0"/>
              </a:spcAft>
              <a:buSzPts val="1850"/>
              <a:buChar char="•"/>
            </a:pPr>
            <a:r>
              <a:rPr lang="en-GB" sz="1850"/>
              <a:t>Responsabilités des officiels de Match</a:t>
            </a: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1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br>
              <a:rPr lang="en-GB" sz="3600">
                <a:latin typeface="Calibri"/>
                <a:ea typeface="Calibri"/>
                <a:cs typeface="Calibri"/>
                <a:sym typeface="Calibri"/>
              </a:rPr>
            </a:br>
            <a:r>
              <a:rPr lang="en-GB" sz="3600">
                <a:latin typeface="Calibri"/>
                <a:ea typeface="Calibri"/>
                <a:cs typeface="Calibri"/>
                <a:sym typeface="Calibri"/>
              </a:rPr>
              <a:t>LE TOUCH</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Le Touch</a:t>
            </a:r>
            <a:endParaRPr>
              <a:latin typeface="Arial"/>
              <a:ea typeface="Arial"/>
              <a:cs typeface="Arial"/>
              <a:sym typeface="Arial"/>
            </a:endParaRPr>
          </a:p>
        </p:txBody>
      </p:sp>
      <p:sp>
        <p:nvSpPr>
          <p:cNvPr id="334" name="Google Shape;334;p20"/>
          <p:cNvSpPr/>
          <p:nvPr/>
        </p:nvSpPr>
        <p:spPr>
          <a:xfrm>
            <a:off x="2051720" y="139984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Qui peut effectuer le touch ?</a:t>
            </a:r>
            <a:endParaRPr b="0" i="0" sz="1400" u="none" cap="none" strike="noStrike">
              <a:solidFill>
                <a:srgbClr val="000000"/>
              </a:solidFill>
              <a:latin typeface="Arial"/>
              <a:ea typeface="Arial"/>
              <a:cs typeface="Arial"/>
              <a:sym typeface="Arial"/>
            </a:endParaRPr>
          </a:p>
        </p:txBody>
      </p:sp>
      <p:sp>
        <p:nvSpPr>
          <p:cNvPr id="335" name="Google Shape;335;p20"/>
          <p:cNvSpPr/>
          <p:nvPr/>
        </p:nvSpPr>
        <p:spPr>
          <a:xfrm>
            <a:off x="2051720" y="314096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Validité du touch ?</a:t>
            </a:r>
            <a:endParaRPr b="0" i="0" sz="1400" u="none" cap="none" strike="noStrike">
              <a:solidFill>
                <a:srgbClr val="FFFFFF"/>
              </a:solidFill>
              <a:latin typeface="Arial"/>
              <a:ea typeface="Arial"/>
              <a:cs typeface="Arial"/>
              <a:sym typeface="Arial"/>
            </a:endParaRPr>
          </a:p>
        </p:txBody>
      </p:sp>
      <p:sp>
        <p:nvSpPr>
          <p:cNvPr id="336" name="Google Shape;336;p20"/>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GB" sz="2400" u="none" cap="none" strike="noStrike">
                <a:solidFill>
                  <a:srgbClr val="17365D"/>
                </a:solidFill>
                <a:latin typeface="Arial"/>
                <a:ea typeface="Arial"/>
                <a:cs typeface="Arial"/>
                <a:sym typeface="Arial"/>
              </a:rPr>
              <a:t>Les deux : attaquant et défenseur</a:t>
            </a:r>
            <a:endParaRPr b="0" i="0" sz="2400" u="none" cap="none" strike="noStrike">
              <a:solidFill>
                <a:srgbClr val="000000"/>
              </a:solidFill>
              <a:latin typeface="Arial"/>
              <a:ea typeface="Arial"/>
              <a:cs typeface="Arial"/>
              <a:sym typeface="Arial"/>
            </a:endParaRPr>
          </a:p>
        </p:txBody>
      </p:sp>
      <p:pic>
        <p:nvPicPr>
          <p:cNvPr descr="Image result for touch" id="337" name="Google Shape;337;p20"/>
          <p:cNvPicPr preferRelativeResize="0"/>
          <p:nvPr/>
        </p:nvPicPr>
        <p:blipFill rotWithShape="1">
          <a:blip r:embed="rId3">
            <a:alphaModFix/>
          </a:blip>
          <a:srcRect b="0" l="0" r="0" t="0"/>
          <a:stretch/>
        </p:blipFill>
        <p:spPr>
          <a:xfrm>
            <a:off x="2051724" y="4251000"/>
            <a:ext cx="1978575" cy="1847850"/>
          </a:xfrm>
          <a:prstGeom prst="rect">
            <a:avLst/>
          </a:prstGeom>
          <a:noFill/>
          <a:ln>
            <a:noFill/>
          </a:ln>
        </p:spPr>
      </p:pic>
      <p:pic>
        <p:nvPicPr>
          <p:cNvPr id="338" name="Google Shape;338;p20"/>
          <p:cNvPicPr preferRelativeResize="0"/>
          <p:nvPr/>
        </p:nvPicPr>
        <p:blipFill rotWithShape="1">
          <a:blip r:embed="rId4">
            <a:alphaModFix/>
          </a:blip>
          <a:srcRect b="0" l="0" r="0" t="0"/>
          <a:stretch/>
        </p:blipFill>
        <p:spPr>
          <a:xfrm>
            <a:off x="6372200" y="4289141"/>
            <a:ext cx="986315" cy="1588131"/>
          </a:xfrm>
          <a:prstGeom prst="rect">
            <a:avLst/>
          </a:prstGeom>
          <a:noFill/>
          <a:ln>
            <a:noFill/>
          </a:ln>
        </p:spPr>
      </p:pic>
      <p:pic>
        <p:nvPicPr>
          <p:cNvPr descr="http://www-static2.spulsecdn.net/pics/00/01/11/48/1114878_1_O.jpg" id="339" name="Google Shape;339;p20"/>
          <p:cNvPicPr preferRelativeResize="0"/>
          <p:nvPr/>
        </p:nvPicPr>
        <p:blipFill rotWithShape="1">
          <a:blip r:embed="rId5">
            <a:alphaModFix/>
          </a:blip>
          <a:srcRect b="0" l="0" r="0" t="0"/>
          <a:stretch/>
        </p:blipFill>
        <p:spPr>
          <a:xfrm>
            <a:off x="7433894" y="3898718"/>
            <a:ext cx="1386578" cy="1906546"/>
          </a:xfrm>
          <a:prstGeom prst="rect">
            <a:avLst/>
          </a:prstGeom>
          <a:noFill/>
          <a:ln>
            <a:noFill/>
          </a:ln>
        </p:spPr>
      </p:pic>
      <p:pic>
        <p:nvPicPr>
          <p:cNvPr id="340" name="Google Shape;340;p20"/>
          <p:cNvPicPr preferRelativeResize="0"/>
          <p:nvPr/>
        </p:nvPicPr>
        <p:blipFill rotWithShape="1">
          <a:blip r:embed="rId6">
            <a:alphaModFix/>
          </a:blip>
          <a:srcRect b="0" l="0" r="0" t="0"/>
          <a:stretch/>
        </p:blipFill>
        <p:spPr>
          <a:xfrm>
            <a:off x="4427023" y="4442278"/>
            <a:ext cx="1548450" cy="1281875"/>
          </a:xfrm>
          <a:prstGeom prst="rect">
            <a:avLst/>
          </a:prstGeom>
          <a:noFill/>
          <a:ln>
            <a:noFill/>
          </a:ln>
        </p:spPr>
      </p:pic>
      <p:pic>
        <p:nvPicPr>
          <p:cNvPr id="341" name="Google Shape;341;p20"/>
          <p:cNvPicPr preferRelativeResize="0"/>
          <p:nvPr/>
        </p:nvPicPr>
        <p:blipFill rotWithShape="1">
          <a:blip r:embed="rId7">
            <a:alphaModFix/>
          </a:blip>
          <a:srcRect b="0" l="0" r="0" t="0"/>
          <a:stretch/>
        </p:blipFill>
        <p:spPr>
          <a:xfrm>
            <a:off x="403300" y="1399850"/>
            <a:ext cx="1039386" cy="2677224"/>
          </a:xfrm>
          <a:prstGeom prst="rect">
            <a:avLst/>
          </a:prstGeom>
          <a:noFill/>
          <a:ln>
            <a:noFill/>
          </a:ln>
        </p:spPr>
      </p:pic>
      <p:sp>
        <p:nvSpPr>
          <p:cNvPr id="342" name="Google Shape;342;p20"/>
          <p:cNvSpPr/>
          <p:nvPr/>
        </p:nvSpPr>
        <p:spPr>
          <a:xfrm>
            <a:off x="156825" y="1317250"/>
            <a:ext cx="1609800" cy="29586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20"/>
          <p:cNvSpPr/>
          <p:nvPr/>
        </p:nvSpPr>
        <p:spPr>
          <a:xfrm>
            <a:off x="1710221" y="5081229"/>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Et si je sors du terrain après avoir été touché?</a:t>
            </a:r>
            <a:endParaRPr b="0" i="0" sz="14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1"/>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40"/>
              <a:buNone/>
            </a:pPr>
            <a:r>
              <a:rPr lang="en-GB" sz="2400"/>
              <a:t>Si le nombre de touch atteint 6, un changement de possession a lieu</a:t>
            </a:r>
            <a:endParaRPr/>
          </a:p>
        </p:txBody>
      </p:sp>
      <p:sp>
        <p:nvSpPr>
          <p:cNvPr id="350" name="Google Shape;350;p21"/>
          <p:cNvSpPr/>
          <p:nvPr/>
        </p:nvSpPr>
        <p:spPr>
          <a:xfrm>
            <a:off x="899600" y="1628800"/>
            <a:ext cx="3422400" cy="27246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Après un touch (toucher), l’attaquant doit faire un rollball sur la </a:t>
            </a:r>
            <a:r>
              <a:rPr b="1" i="0" lang="en-GB" sz="2200" u="none" cap="none" strike="noStrike">
                <a:solidFill>
                  <a:schemeClr val="lt1"/>
                </a:solidFill>
                <a:latin typeface="Arial"/>
                <a:ea typeface="Arial"/>
                <a:cs typeface="Arial"/>
                <a:sym typeface="Arial"/>
              </a:rPr>
              <a:t>marque</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La</a:t>
            </a:r>
            <a:r>
              <a:rPr b="1" i="0" lang="en-GB" sz="2200" u="none" cap="none" strike="noStrike">
                <a:solidFill>
                  <a:schemeClr val="lt1"/>
                </a:solidFill>
                <a:latin typeface="Arial"/>
                <a:ea typeface="Arial"/>
                <a:cs typeface="Arial"/>
                <a:sym typeface="Arial"/>
              </a:rPr>
              <a:t> marque</a:t>
            </a:r>
            <a:r>
              <a:rPr b="0" i="0" lang="en-GB" sz="2200" u="none" cap="none" strike="noStrike">
                <a:solidFill>
                  <a:schemeClr val="lt1"/>
                </a:solidFill>
                <a:latin typeface="Arial"/>
                <a:ea typeface="Arial"/>
                <a:cs typeface="Arial"/>
                <a:sym typeface="Arial"/>
              </a:rPr>
              <a:t> est l’endroit où se trouve l’attaquant au moment du touch.</a:t>
            </a:r>
            <a:endParaRPr b="0" i="0" sz="2400" u="none" cap="none" strike="noStrike">
              <a:solidFill>
                <a:srgbClr val="000000"/>
              </a:solidFill>
              <a:latin typeface="Arial"/>
              <a:ea typeface="Arial"/>
              <a:cs typeface="Arial"/>
              <a:sym typeface="Arial"/>
            </a:endParaRPr>
          </a:p>
        </p:txBody>
      </p:sp>
      <p:pic>
        <p:nvPicPr>
          <p:cNvPr id="351" name="Google Shape;351;p21"/>
          <p:cNvPicPr preferRelativeResize="0"/>
          <p:nvPr/>
        </p:nvPicPr>
        <p:blipFill rotWithShape="1">
          <a:blip r:embed="rId3">
            <a:alphaModFix/>
          </a:blip>
          <a:srcRect b="0" l="0" r="0" t="0"/>
          <a:stretch/>
        </p:blipFill>
        <p:spPr>
          <a:xfrm>
            <a:off x="152400" y="4733523"/>
            <a:ext cx="2876950" cy="1947475"/>
          </a:xfrm>
          <a:prstGeom prst="rect">
            <a:avLst/>
          </a:prstGeom>
          <a:noFill/>
          <a:ln>
            <a:noFill/>
          </a:ln>
        </p:spPr>
      </p:pic>
      <p:pic>
        <p:nvPicPr>
          <p:cNvPr id="352" name="Google Shape;352;p21"/>
          <p:cNvPicPr preferRelativeResize="0"/>
          <p:nvPr/>
        </p:nvPicPr>
        <p:blipFill rotWithShape="1">
          <a:blip r:embed="rId4">
            <a:alphaModFix/>
          </a:blip>
          <a:srcRect b="0" l="0" r="0" t="0"/>
          <a:stretch/>
        </p:blipFill>
        <p:spPr>
          <a:xfrm>
            <a:off x="5012750" y="1628800"/>
            <a:ext cx="2803501" cy="2724649"/>
          </a:xfrm>
          <a:prstGeom prst="rect">
            <a:avLst/>
          </a:prstGeom>
          <a:noFill/>
          <a:ln>
            <a:noFill/>
          </a:ln>
        </p:spPr>
      </p:pic>
      <p:sp>
        <p:nvSpPr>
          <p:cNvPr id="353" name="Google Shape;353;p21"/>
          <p:cNvSpPr/>
          <p:nvPr/>
        </p:nvSpPr>
        <p:spPr>
          <a:xfrm>
            <a:off x="5012750" y="1412775"/>
            <a:ext cx="2803500" cy="29586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p21"/>
          <p:cNvSpPr txBox="1"/>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0" i="0" lang="en-GB" sz="4400" u="none" cap="none" strike="noStrike">
                <a:solidFill>
                  <a:schemeClr val="dk1"/>
                </a:solidFill>
                <a:latin typeface="Arial"/>
                <a:ea typeface="Arial"/>
                <a:cs typeface="Arial"/>
                <a:sym typeface="Arial"/>
              </a:rPr>
              <a:t>Le Touch</a:t>
            </a:r>
            <a:endParaRPr b="0" i="0" sz="4400" u="none" cap="none" strike="noStrik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8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Le Touch - Arbitre</a:t>
            </a:r>
            <a:endParaRPr>
              <a:latin typeface="Arial"/>
              <a:ea typeface="Arial"/>
              <a:cs typeface="Arial"/>
              <a:sym typeface="Arial"/>
            </a:endParaRPr>
          </a:p>
        </p:txBody>
      </p:sp>
      <p:sp>
        <p:nvSpPr>
          <p:cNvPr id="361" name="Google Shape;361;p81"/>
          <p:cNvSpPr/>
          <p:nvPr/>
        </p:nvSpPr>
        <p:spPr>
          <a:xfrm>
            <a:off x="899600" y="1628800"/>
            <a:ext cx="5044000" cy="27246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Lors d’un touch l’arbitre doit </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Connaître le compte (le nombre de touch effectués)</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Surveiller le rollball</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Décider de quelle direction prendre pour aller au prochains 7m.</a:t>
            </a:r>
            <a:endParaRPr b="0" i="0" sz="2200" u="none" cap="none" strike="noStrike">
              <a:solidFill>
                <a:schemeClr val="lt1"/>
              </a:solidFill>
              <a:latin typeface="Arial"/>
              <a:ea typeface="Arial"/>
              <a:cs typeface="Arial"/>
              <a:sym typeface="Arial"/>
            </a:endParaRPr>
          </a:p>
        </p:txBody>
      </p:sp>
      <p:sp>
        <p:nvSpPr>
          <p:cNvPr id="362" name="Google Shape;362;p81"/>
          <p:cNvSpPr/>
          <p:nvPr/>
        </p:nvSpPr>
        <p:spPr>
          <a:xfrm>
            <a:off x="899600" y="4781718"/>
            <a:ext cx="6240062" cy="54079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Arial"/>
                <a:ea typeface="Arial"/>
                <a:cs typeface="Arial"/>
                <a:sym typeface="Arial"/>
              </a:rPr>
              <a:t>Un touch annoncé est un touch qui compte.</a:t>
            </a:r>
            <a:endParaRPr b="0" i="0" sz="2200" u="none" cap="none" strike="noStrike">
              <a:solidFill>
                <a:schemeClr val="lt1"/>
              </a:solidFill>
              <a:latin typeface="Arial"/>
              <a:ea typeface="Arial"/>
              <a:cs typeface="Arial"/>
              <a:sym typeface="Arial"/>
            </a:endParaRPr>
          </a:p>
        </p:txBody>
      </p:sp>
      <p:pic>
        <p:nvPicPr>
          <p:cNvPr id="363" name="Google Shape;363;p81"/>
          <p:cNvPicPr preferRelativeResize="0"/>
          <p:nvPr/>
        </p:nvPicPr>
        <p:blipFill rotWithShape="1">
          <a:blip r:embed="rId3">
            <a:alphaModFix/>
          </a:blip>
          <a:srcRect b="0" l="0" r="0" t="0"/>
          <a:stretch/>
        </p:blipFill>
        <p:spPr>
          <a:xfrm flipH="1">
            <a:off x="6376609" y="1535488"/>
            <a:ext cx="1062893" cy="2677224"/>
          </a:xfrm>
          <a:prstGeom prst="rect">
            <a:avLst/>
          </a:prstGeom>
          <a:noFill/>
          <a:ln>
            <a:noFill/>
          </a:ln>
        </p:spPr>
      </p:pic>
      <p:sp>
        <p:nvSpPr>
          <p:cNvPr id="364" name="Google Shape;364;p81"/>
          <p:cNvSpPr/>
          <p:nvPr/>
        </p:nvSpPr>
        <p:spPr>
          <a:xfrm>
            <a:off x="6103155" y="1511800"/>
            <a:ext cx="1609800" cy="29586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22"/>
          <p:cNvSpPr/>
          <p:nvPr/>
        </p:nvSpPr>
        <p:spPr>
          <a:xfrm>
            <a:off x="103300" y="1402080"/>
            <a:ext cx="4593600" cy="404314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Le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doit être </a:t>
            </a:r>
            <a:r>
              <a:rPr b="1" i="0" lang="en-GB" sz="2200" u="none" cap="none" strike="noStrike">
                <a:solidFill>
                  <a:schemeClr val="lt1"/>
                </a:solidFill>
                <a:latin typeface="Arial"/>
                <a:ea typeface="Arial"/>
                <a:cs typeface="Arial"/>
                <a:sym typeface="Arial"/>
              </a:rPr>
              <a:t>maitrisé.</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1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Procédure correcte :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Ballon placé</a:t>
            </a:r>
            <a:r>
              <a:rPr b="0" i="0" lang="en-GB" sz="2200" u="none" cap="none" strike="noStrike">
                <a:solidFill>
                  <a:schemeClr val="lt1"/>
                </a:solidFill>
                <a:latin typeface="Arial"/>
                <a:ea typeface="Arial"/>
                <a:cs typeface="Arial"/>
                <a:sym typeface="Arial"/>
              </a:rPr>
              <a:t> au sol</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Au moins</a:t>
            </a:r>
            <a:r>
              <a:rPr b="0" i="0" lang="en-GB" sz="2200" u="none" cap="none" strike="noStrike">
                <a:solidFill>
                  <a:schemeClr val="lt1"/>
                </a:solidFill>
                <a:latin typeface="Arial"/>
                <a:ea typeface="Arial"/>
                <a:cs typeface="Arial"/>
                <a:sym typeface="Arial"/>
              </a:rPr>
              <a:t> un </a:t>
            </a:r>
            <a:r>
              <a:rPr b="1" i="0" lang="en-GB" sz="2200" u="none" cap="none" strike="noStrike">
                <a:solidFill>
                  <a:schemeClr val="lt1"/>
                </a:solidFill>
                <a:latin typeface="Arial"/>
                <a:ea typeface="Arial"/>
                <a:cs typeface="Arial"/>
                <a:sym typeface="Arial"/>
              </a:rPr>
              <a:t>pied qui passe au dessus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Faire tous les </a:t>
            </a:r>
            <a:r>
              <a:rPr b="1" i="0" lang="en-GB" sz="2200" u="none" cap="none" strike="noStrike">
                <a:solidFill>
                  <a:schemeClr val="lt1"/>
                </a:solidFill>
                <a:latin typeface="Arial"/>
                <a:ea typeface="Arial"/>
                <a:cs typeface="Arial"/>
                <a:sym typeface="Arial"/>
              </a:rPr>
              <a:t>efforts </a:t>
            </a:r>
            <a:r>
              <a:rPr b="0" i="0" lang="en-GB" sz="2200" u="none" cap="none" strike="noStrike">
                <a:solidFill>
                  <a:schemeClr val="lt1"/>
                </a:solidFill>
                <a:latin typeface="Arial"/>
                <a:ea typeface="Arial"/>
                <a:cs typeface="Arial"/>
                <a:sym typeface="Arial"/>
              </a:rPr>
              <a:t>possibles</a:t>
            </a:r>
            <a:r>
              <a:rPr b="1" i="0" lang="en-GB" sz="2200" u="none" cap="none" strike="noStrike">
                <a:solidFill>
                  <a:schemeClr val="lt1"/>
                </a:solidFill>
                <a:latin typeface="Arial"/>
                <a:ea typeface="Arial"/>
                <a:cs typeface="Arial"/>
                <a:sym typeface="Arial"/>
              </a:rPr>
              <a:t> pour être parallèle </a:t>
            </a:r>
            <a:r>
              <a:rPr b="0" i="0" lang="en-GB" sz="2200" u="none" cap="none" strike="noStrike">
                <a:solidFill>
                  <a:schemeClr val="lt1"/>
                </a:solidFill>
                <a:latin typeface="Arial"/>
                <a:ea typeface="Arial"/>
                <a:cs typeface="Arial"/>
                <a:sym typeface="Arial"/>
              </a:rPr>
              <a:t>aux </a:t>
            </a:r>
            <a:r>
              <a:rPr b="1" i="0" lang="en-GB" sz="2200" u="none" cap="none" strike="noStrike">
                <a:solidFill>
                  <a:schemeClr val="lt1"/>
                </a:solidFill>
                <a:latin typeface="Arial"/>
                <a:ea typeface="Arial"/>
                <a:cs typeface="Arial"/>
                <a:sym typeface="Arial"/>
              </a:rPr>
              <a:t>lignes de touche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1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**Le ballon </a:t>
            </a:r>
            <a:r>
              <a:rPr b="1" i="0" lang="en-GB" sz="2200" u="none" cap="none" strike="noStrike">
                <a:solidFill>
                  <a:schemeClr val="lt1"/>
                </a:solidFill>
                <a:latin typeface="Arial"/>
                <a:ea typeface="Arial"/>
                <a:cs typeface="Arial"/>
                <a:sym typeface="Arial"/>
              </a:rPr>
              <a:t>ne doit pas</a:t>
            </a:r>
            <a:r>
              <a:rPr b="0" i="0" lang="en-GB" sz="2200" u="none" cap="none" strike="noStrike">
                <a:solidFill>
                  <a:schemeClr val="lt1"/>
                </a:solidFill>
                <a:latin typeface="Arial"/>
                <a:ea typeface="Arial"/>
                <a:cs typeface="Arial"/>
                <a:sym typeface="Arial"/>
              </a:rPr>
              <a:t> rouler sur plus de </a:t>
            </a:r>
            <a:r>
              <a:rPr b="1" i="0" lang="en-GB" sz="2200" u="none" cap="none" strike="noStrike">
                <a:solidFill>
                  <a:schemeClr val="lt1"/>
                </a:solidFill>
                <a:latin typeface="Arial"/>
                <a:ea typeface="Arial"/>
                <a:cs typeface="Arial"/>
                <a:sym typeface="Arial"/>
              </a:rPr>
              <a:t>1m </a:t>
            </a:r>
            <a:r>
              <a:rPr b="0" i="0" lang="en-GB" sz="2200" u="none" cap="none" strike="noStrike">
                <a:solidFill>
                  <a:schemeClr val="lt1"/>
                </a:solidFill>
                <a:latin typeface="Arial"/>
                <a:ea typeface="Arial"/>
                <a:cs typeface="Arial"/>
                <a:sym typeface="Arial"/>
              </a:rPr>
              <a:t>et uniquement vers l’arrière</a:t>
            </a:r>
            <a:endParaRPr b="0" i="0" sz="1400" u="none" cap="none" strike="noStrike">
              <a:solidFill>
                <a:srgbClr val="000000"/>
              </a:solidFill>
              <a:latin typeface="Arial"/>
              <a:ea typeface="Arial"/>
              <a:cs typeface="Arial"/>
              <a:sym typeface="Arial"/>
            </a:endParaRPr>
          </a:p>
        </p:txBody>
      </p:sp>
      <p:sp>
        <p:nvSpPr>
          <p:cNvPr id="371" name="Google Shape;371;p22"/>
          <p:cNvSpPr txBox="1"/>
          <p:nvPr>
            <p:ph type="title"/>
          </p:nvPr>
        </p:nvSpPr>
        <p:spPr>
          <a:xfrm>
            <a:off x="730696" y="591270"/>
            <a:ext cx="8229600" cy="821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Le Rollball</a:t>
            </a:r>
            <a:endParaRPr>
              <a:latin typeface="Arial"/>
              <a:ea typeface="Arial"/>
              <a:cs typeface="Arial"/>
              <a:sym typeface="Arial"/>
            </a:endParaRPr>
          </a:p>
        </p:txBody>
      </p:sp>
      <p:pic>
        <p:nvPicPr>
          <p:cNvPr id="372" name="Google Shape;372;p22"/>
          <p:cNvPicPr preferRelativeResize="0"/>
          <p:nvPr/>
        </p:nvPicPr>
        <p:blipFill rotWithShape="1">
          <a:blip r:embed="rId3">
            <a:alphaModFix/>
          </a:blip>
          <a:srcRect b="0" l="0" r="0" t="0"/>
          <a:stretch/>
        </p:blipFill>
        <p:spPr>
          <a:xfrm>
            <a:off x="4696974" y="1412774"/>
            <a:ext cx="4263321" cy="4040825"/>
          </a:xfrm>
          <a:prstGeom prst="rect">
            <a:avLst/>
          </a:prstGeom>
          <a:noFill/>
          <a:ln>
            <a:noFill/>
          </a:ln>
        </p:spPr>
      </p:pic>
      <p:sp>
        <p:nvSpPr>
          <p:cNvPr id="373" name="Google Shape;373;p22"/>
          <p:cNvSpPr/>
          <p:nvPr/>
        </p:nvSpPr>
        <p:spPr>
          <a:xfrm>
            <a:off x="4696900" y="1412670"/>
            <a:ext cx="4263320" cy="4040824"/>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grpSp>
        <p:nvGrpSpPr>
          <p:cNvPr id="378" name="Google Shape;378;p28"/>
          <p:cNvGrpSpPr/>
          <p:nvPr/>
        </p:nvGrpSpPr>
        <p:grpSpPr>
          <a:xfrm>
            <a:off x="179388" y="1557338"/>
            <a:ext cx="4321175" cy="1655762"/>
            <a:chOff x="113" y="981"/>
            <a:chExt cx="2722" cy="1043"/>
          </a:xfrm>
        </p:grpSpPr>
        <p:sp>
          <p:nvSpPr>
            <p:cNvPr id="379" name="Google Shape;379;p28"/>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Le touch est fait soit par le défenseur soit par le joueur en possession.</a:t>
              </a:r>
              <a:endParaRPr b="0" i="0" sz="1400" u="none" cap="none" strike="noStrike">
                <a:solidFill>
                  <a:srgbClr val="000000"/>
                </a:solidFill>
                <a:latin typeface="Arial"/>
                <a:ea typeface="Arial"/>
                <a:cs typeface="Arial"/>
                <a:sym typeface="Arial"/>
              </a:endParaRPr>
            </a:p>
          </p:txBody>
        </p:sp>
        <p:grpSp>
          <p:nvGrpSpPr>
            <p:cNvPr id="380" name="Google Shape;380;p28"/>
            <p:cNvGrpSpPr/>
            <p:nvPr/>
          </p:nvGrpSpPr>
          <p:grpSpPr>
            <a:xfrm>
              <a:off x="113" y="981"/>
              <a:ext cx="809" cy="1043"/>
              <a:chOff x="113" y="981"/>
              <a:chExt cx="809" cy="1043"/>
            </a:xfrm>
          </p:grpSpPr>
          <p:sp>
            <p:nvSpPr>
              <p:cNvPr id="381" name="Google Shape;381;p28"/>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2" name="Google Shape;382;p28"/>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383" name="Google Shape;383;p28"/>
          <p:cNvGrpSpPr/>
          <p:nvPr/>
        </p:nvGrpSpPr>
        <p:grpSpPr>
          <a:xfrm>
            <a:off x="4572000" y="1628775"/>
            <a:ext cx="4572000" cy="1584325"/>
            <a:chOff x="2880" y="1026"/>
            <a:chExt cx="2880" cy="998"/>
          </a:xfrm>
        </p:grpSpPr>
        <p:sp>
          <p:nvSpPr>
            <p:cNvPr id="384" name="Google Shape;384;p28"/>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Retourner sur la marque</a:t>
              </a:r>
              <a:endParaRPr b="0" i="0" sz="1400" u="none" cap="none" strike="noStrike">
                <a:solidFill>
                  <a:srgbClr val="000000"/>
                </a:solidFill>
                <a:latin typeface="Arial"/>
                <a:ea typeface="Arial"/>
                <a:cs typeface="Arial"/>
                <a:sym typeface="Arial"/>
              </a:endParaRPr>
            </a:p>
          </p:txBody>
        </p:sp>
        <p:grpSp>
          <p:nvGrpSpPr>
            <p:cNvPr id="385" name="Google Shape;385;p28"/>
            <p:cNvGrpSpPr/>
            <p:nvPr/>
          </p:nvGrpSpPr>
          <p:grpSpPr>
            <a:xfrm>
              <a:off x="2880" y="1026"/>
              <a:ext cx="726" cy="998"/>
              <a:chOff x="2880" y="1026"/>
              <a:chExt cx="726" cy="998"/>
            </a:xfrm>
          </p:grpSpPr>
          <p:sp>
            <p:nvSpPr>
              <p:cNvPr id="386" name="Google Shape;386;p28"/>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7" name="Google Shape;387;p28"/>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88" name="Google Shape;388;p28"/>
          <p:cNvGrpSpPr/>
          <p:nvPr/>
        </p:nvGrpSpPr>
        <p:grpSpPr>
          <a:xfrm>
            <a:off x="179388" y="3563938"/>
            <a:ext cx="4248150" cy="1593850"/>
            <a:chOff x="113" y="2245"/>
            <a:chExt cx="2676" cy="1004"/>
          </a:xfrm>
        </p:grpSpPr>
        <p:sp>
          <p:nvSpPr>
            <p:cNvPr id="389" name="Google Shape;389;p28"/>
            <p:cNvSpPr txBox="1"/>
            <p:nvPr/>
          </p:nvSpPr>
          <p:spPr>
            <a:xfrm>
              <a:off x="1020" y="2245"/>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Effectuer le rollball sans délai.  Faire l’effort d’être parallèle aux lignes de touches.</a:t>
              </a:r>
              <a:endParaRPr b="0" i="0" sz="1400" u="none" cap="none" strike="noStrike">
                <a:solidFill>
                  <a:srgbClr val="000000"/>
                </a:solidFill>
                <a:latin typeface="Arial"/>
                <a:ea typeface="Arial"/>
                <a:cs typeface="Arial"/>
                <a:sym typeface="Arial"/>
              </a:endParaRPr>
            </a:p>
          </p:txBody>
        </p:sp>
        <p:grpSp>
          <p:nvGrpSpPr>
            <p:cNvPr id="390" name="Google Shape;390;p28"/>
            <p:cNvGrpSpPr/>
            <p:nvPr/>
          </p:nvGrpSpPr>
          <p:grpSpPr>
            <a:xfrm>
              <a:off x="113" y="2251"/>
              <a:ext cx="816" cy="998"/>
              <a:chOff x="113" y="2251"/>
              <a:chExt cx="816" cy="998"/>
            </a:xfrm>
          </p:grpSpPr>
          <p:sp>
            <p:nvSpPr>
              <p:cNvPr id="391" name="Google Shape;391;p28"/>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92" name="Google Shape;392;p28"/>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393" name="Google Shape;393;p28"/>
          <p:cNvGrpSpPr/>
          <p:nvPr/>
        </p:nvGrpSpPr>
        <p:grpSpPr>
          <a:xfrm>
            <a:off x="4572000" y="3573463"/>
            <a:ext cx="4572000" cy="1585912"/>
            <a:chOff x="2880" y="2251"/>
            <a:chExt cx="2880" cy="999"/>
          </a:xfrm>
        </p:grpSpPr>
        <p:sp>
          <p:nvSpPr>
            <p:cNvPr id="394" name="Google Shape;394;p28"/>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Faire rouler le ballon sur moins de 1m.  Ce joueur ne peut pas ramasser le ballon.</a:t>
              </a:r>
              <a:endParaRPr b="0" i="0" sz="1400" u="none" cap="none" strike="noStrike">
                <a:solidFill>
                  <a:srgbClr val="000000"/>
                </a:solidFill>
                <a:latin typeface="Arial"/>
                <a:ea typeface="Arial"/>
                <a:cs typeface="Arial"/>
                <a:sym typeface="Arial"/>
              </a:endParaRPr>
            </a:p>
          </p:txBody>
        </p:sp>
        <p:grpSp>
          <p:nvGrpSpPr>
            <p:cNvPr id="395" name="Google Shape;395;p28"/>
            <p:cNvGrpSpPr/>
            <p:nvPr/>
          </p:nvGrpSpPr>
          <p:grpSpPr>
            <a:xfrm>
              <a:off x="2880" y="2251"/>
              <a:ext cx="726" cy="999"/>
              <a:chOff x="2880" y="2251"/>
              <a:chExt cx="726" cy="999"/>
            </a:xfrm>
          </p:grpSpPr>
          <p:sp>
            <p:nvSpPr>
              <p:cNvPr id="396" name="Google Shape;396;p28"/>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97" name="Google Shape;397;p28"/>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398" name="Google Shape;398;p28"/>
          <p:cNvGrpSpPr/>
          <p:nvPr/>
        </p:nvGrpSpPr>
        <p:grpSpPr>
          <a:xfrm>
            <a:off x="768634" y="5161990"/>
            <a:ext cx="6823075" cy="1470025"/>
            <a:chOff x="1111" y="3294"/>
            <a:chExt cx="4298" cy="926"/>
          </a:xfrm>
        </p:grpSpPr>
        <p:sp>
          <p:nvSpPr>
            <p:cNvPr id="399" name="Google Shape;399;p28"/>
            <p:cNvSpPr txBox="1"/>
            <p:nvPr/>
          </p:nvSpPr>
          <p:spPr>
            <a:xfrm>
              <a:off x="2109" y="3459"/>
              <a:ext cx="3300" cy="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Le demi ramasse le ballon. Le demi ne peut retarder le ramassage du ballon.</a:t>
              </a:r>
              <a:endParaRPr b="0" i="0" sz="1400" u="none" cap="none" strike="noStrike">
                <a:solidFill>
                  <a:srgbClr val="000000"/>
                </a:solidFill>
                <a:latin typeface="Arial"/>
                <a:ea typeface="Arial"/>
                <a:cs typeface="Arial"/>
                <a:sym typeface="Arial"/>
              </a:endParaRPr>
            </a:p>
          </p:txBody>
        </p:sp>
        <p:grpSp>
          <p:nvGrpSpPr>
            <p:cNvPr id="400" name="Google Shape;400;p28"/>
            <p:cNvGrpSpPr/>
            <p:nvPr/>
          </p:nvGrpSpPr>
          <p:grpSpPr>
            <a:xfrm>
              <a:off x="1111" y="3294"/>
              <a:ext cx="907" cy="926"/>
              <a:chOff x="1111" y="3294"/>
              <a:chExt cx="907" cy="926"/>
            </a:xfrm>
          </p:grpSpPr>
          <p:sp>
            <p:nvSpPr>
              <p:cNvPr id="401" name="Google Shape;401;p28"/>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402" name="Google Shape;402;p28"/>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403" name="Google Shape;403;p28"/>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0" i="0" lang="en-GB" sz="4400" u="none" cap="none" strike="noStrike">
                <a:solidFill>
                  <a:schemeClr val="dk1"/>
                </a:solidFill>
                <a:latin typeface="Arial"/>
                <a:ea typeface="Arial"/>
                <a:cs typeface="Arial"/>
                <a:sym typeface="Arial"/>
              </a:rPr>
              <a:t>La Procédure de Rollball</a:t>
            </a:r>
            <a:endParaRPr b="0" i="0" sz="4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10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1000"/>
                                        <p:tgtEl>
                                          <p:spTgt spid="3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3"/>
                                        </p:tgtEl>
                                        <p:attrNameLst>
                                          <p:attrName>style.visibility</p:attrName>
                                        </p:attrNameLst>
                                      </p:cBhvr>
                                      <p:to>
                                        <p:strVal val="visible"/>
                                      </p:to>
                                    </p:set>
                                    <p:animEffect filter="fade" transition="in">
                                      <p:cBhvr>
                                        <p:cTn dur="1000"/>
                                        <p:tgtEl>
                                          <p:spTgt spid="3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gtEl>
                                        <p:attrNameLst>
                                          <p:attrName>style.visibility</p:attrName>
                                        </p:attrNameLst>
                                      </p:cBhvr>
                                      <p:to>
                                        <p:strVal val="visible"/>
                                      </p:to>
                                    </p:set>
                                    <p:animEffect filter="fade" transition="in">
                                      <p:cBhvr>
                                        <p:cTn dur="1000"/>
                                        <p:tgtEl>
                                          <p:spTgt spid="3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2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En-Jeu</a:t>
            </a:r>
            <a:endParaRPr>
              <a:latin typeface="Arial"/>
              <a:ea typeface="Arial"/>
              <a:cs typeface="Arial"/>
              <a:sym typeface="Arial"/>
            </a:endParaRPr>
          </a:p>
        </p:txBody>
      </p:sp>
      <p:pic>
        <p:nvPicPr>
          <p:cNvPr id="410" name="Google Shape;410;p23"/>
          <p:cNvPicPr preferRelativeResize="0"/>
          <p:nvPr/>
        </p:nvPicPr>
        <p:blipFill rotWithShape="1">
          <a:blip r:embed="rId3">
            <a:alphaModFix/>
          </a:blip>
          <a:srcRect b="0" l="0" r="0" t="0"/>
          <a:stretch/>
        </p:blipFill>
        <p:spPr>
          <a:xfrm>
            <a:off x="135296" y="1539325"/>
            <a:ext cx="3835809" cy="4511850"/>
          </a:xfrm>
          <a:prstGeom prst="rect">
            <a:avLst/>
          </a:prstGeom>
          <a:noFill/>
          <a:ln>
            <a:noFill/>
          </a:ln>
        </p:spPr>
      </p:pic>
      <p:sp>
        <p:nvSpPr>
          <p:cNvPr id="411" name="Google Shape;411;p23"/>
          <p:cNvSpPr/>
          <p:nvPr/>
        </p:nvSpPr>
        <p:spPr>
          <a:xfrm>
            <a:off x="4059300" y="1539325"/>
            <a:ext cx="4809500" cy="3546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Une fois que le touch a eu lieu, la </a:t>
            </a:r>
            <a:r>
              <a:rPr b="1" i="0" lang="en-GB" sz="2200" u="none" cap="none" strike="noStrike">
                <a:solidFill>
                  <a:schemeClr val="lt1"/>
                </a:solidFill>
                <a:latin typeface="Arial"/>
                <a:ea typeface="Arial"/>
                <a:cs typeface="Arial"/>
                <a:sym typeface="Arial"/>
              </a:rPr>
              <a:t>défense</a:t>
            </a:r>
            <a:r>
              <a:rPr b="0" i="0" lang="en-GB" sz="2200" u="none" cap="none" strike="noStrike">
                <a:solidFill>
                  <a:schemeClr val="lt1"/>
                </a:solidFill>
                <a:latin typeface="Arial"/>
                <a:ea typeface="Arial"/>
                <a:cs typeface="Arial"/>
                <a:sym typeface="Arial"/>
              </a:rPr>
              <a:t> doit reculer à </a:t>
            </a:r>
            <a:r>
              <a:rPr b="1" i="0" lang="en-GB" sz="2200" u="none" cap="none" strike="noStrike">
                <a:solidFill>
                  <a:schemeClr val="lt1"/>
                </a:solidFill>
                <a:latin typeface="Arial"/>
                <a:ea typeface="Arial"/>
                <a:cs typeface="Arial"/>
                <a:sym typeface="Arial"/>
              </a:rPr>
              <a:t>7m</a:t>
            </a:r>
            <a:r>
              <a:rPr b="0" i="0" lang="en-GB" sz="2200" u="none" cap="none" strike="noStrike">
                <a:solidFill>
                  <a:schemeClr val="lt1"/>
                </a:solidFill>
                <a:latin typeface="Arial"/>
                <a:ea typeface="Arial"/>
                <a:cs typeface="Arial"/>
                <a:sym typeface="Arial"/>
              </a:rPr>
              <a:t> de la marque.</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Les </a:t>
            </a:r>
            <a:r>
              <a:rPr b="1" i="0" lang="en-GB" sz="2200" u="none" cap="none" strike="noStrike">
                <a:solidFill>
                  <a:schemeClr val="lt1"/>
                </a:solidFill>
                <a:latin typeface="Arial"/>
                <a:ea typeface="Arial"/>
                <a:cs typeface="Arial"/>
                <a:sym typeface="Arial"/>
              </a:rPr>
              <a:t>défenseurs</a:t>
            </a:r>
            <a:r>
              <a:rPr b="0" i="0" lang="en-GB" sz="2200" u="none" cap="none" strike="noStrike">
                <a:solidFill>
                  <a:schemeClr val="lt1"/>
                </a:solidFill>
                <a:latin typeface="Arial"/>
                <a:ea typeface="Arial"/>
                <a:cs typeface="Arial"/>
                <a:sym typeface="Arial"/>
              </a:rPr>
              <a:t> ne peuvent avancer qu’une fois qu’ils ont atteint cette ligne de </a:t>
            </a:r>
            <a:r>
              <a:rPr b="1" i="0" lang="en-GB" sz="2200" u="none" cap="none" strike="noStrike">
                <a:solidFill>
                  <a:schemeClr val="lt1"/>
                </a:solidFill>
                <a:latin typeface="Arial"/>
                <a:ea typeface="Arial"/>
                <a:cs typeface="Arial"/>
                <a:sym typeface="Arial"/>
              </a:rPr>
              <a:t>hors jeu</a:t>
            </a:r>
            <a:r>
              <a:rPr b="0" i="0" lang="en-GB" sz="2200" u="none" cap="none" strike="noStrike">
                <a:solidFill>
                  <a:schemeClr val="lt1"/>
                </a:solidFill>
                <a:latin typeface="Arial"/>
                <a:ea typeface="Arial"/>
                <a:cs typeface="Arial"/>
                <a:sym typeface="Arial"/>
              </a:rPr>
              <a:t>, ou leur ligne d’essai, avec les </a:t>
            </a:r>
            <a:r>
              <a:rPr b="1" i="0" lang="en-GB" sz="2200" u="none" cap="none" strike="noStrike">
                <a:solidFill>
                  <a:schemeClr val="lt1"/>
                </a:solidFill>
                <a:latin typeface="Arial"/>
                <a:ea typeface="Arial"/>
                <a:cs typeface="Arial"/>
                <a:sym typeface="Arial"/>
              </a:rPr>
              <a:t>deux</a:t>
            </a:r>
            <a:r>
              <a:rPr b="0" i="0" lang="en-GB" sz="2200" u="none" cap="none" strike="noStrike">
                <a:solidFill>
                  <a:schemeClr val="lt1"/>
                </a:solidFill>
                <a:latin typeface="Arial"/>
                <a:ea typeface="Arial"/>
                <a:cs typeface="Arial"/>
                <a:sym typeface="Arial"/>
              </a:rPr>
              <a:t> pieds.</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412" name="Google Shape;412;p23"/>
          <p:cNvSpPr/>
          <p:nvPr/>
        </p:nvSpPr>
        <p:spPr>
          <a:xfrm>
            <a:off x="135300" y="1539325"/>
            <a:ext cx="3835809" cy="45120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8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En-Jeu</a:t>
            </a:r>
            <a:endParaRPr>
              <a:latin typeface="Arial"/>
              <a:ea typeface="Arial"/>
              <a:cs typeface="Arial"/>
              <a:sym typeface="Arial"/>
            </a:endParaRPr>
          </a:p>
        </p:txBody>
      </p:sp>
      <p:pic>
        <p:nvPicPr>
          <p:cNvPr id="419" name="Google Shape;419;p82"/>
          <p:cNvPicPr preferRelativeResize="0"/>
          <p:nvPr/>
        </p:nvPicPr>
        <p:blipFill rotWithShape="1">
          <a:blip r:embed="rId3">
            <a:alphaModFix/>
          </a:blip>
          <a:srcRect b="0" l="4765" r="28881" t="0"/>
          <a:stretch/>
        </p:blipFill>
        <p:spPr>
          <a:xfrm>
            <a:off x="135300" y="1539325"/>
            <a:ext cx="3828911" cy="3456881"/>
          </a:xfrm>
          <a:prstGeom prst="rect">
            <a:avLst/>
          </a:prstGeom>
          <a:noFill/>
          <a:ln>
            <a:noFill/>
          </a:ln>
        </p:spPr>
      </p:pic>
      <p:sp>
        <p:nvSpPr>
          <p:cNvPr id="420" name="Google Shape;420;p82"/>
          <p:cNvSpPr/>
          <p:nvPr/>
        </p:nvSpPr>
        <p:spPr>
          <a:xfrm>
            <a:off x="4059300" y="1539325"/>
            <a:ext cx="4809500" cy="3546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120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Un joueur en-jeu ne peut avancer que :</a:t>
            </a:r>
            <a:endParaRPr/>
          </a:p>
          <a:p>
            <a:pPr indent="-342900" lvl="0" marL="342900" marR="0" rtl="0" algn="l">
              <a:lnSpc>
                <a:spcPct val="100000"/>
              </a:lnSpc>
              <a:spcBef>
                <a:spcPts val="120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Lorsque le demi pose </a:t>
            </a:r>
            <a:r>
              <a:rPr b="1" i="0" lang="en-GB" sz="2200" u="none" cap="none" strike="noStrike">
                <a:solidFill>
                  <a:schemeClr val="lt1"/>
                </a:solidFill>
                <a:latin typeface="Arial"/>
                <a:ea typeface="Arial"/>
                <a:cs typeface="Arial"/>
                <a:sym typeface="Arial"/>
              </a:rPr>
              <a:t>les mains sur le ballon</a:t>
            </a:r>
            <a:endParaRPr/>
          </a:p>
          <a:p>
            <a:pPr indent="-285750" lvl="0" marL="285750" marR="0" rtl="0" algn="l">
              <a:lnSpc>
                <a:spcPct val="100000"/>
              </a:lnSpc>
              <a:spcBef>
                <a:spcPts val="120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Après que le porteur faisant le rollball a </a:t>
            </a:r>
            <a:r>
              <a:rPr b="1" i="0" lang="en-GB" sz="2200" u="none" cap="none" strike="noStrike">
                <a:solidFill>
                  <a:schemeClr val="lt1"/>
                </a:solidFill>
                <a:latin typeface="Arial"/>
                <a:ea typeface="Arial"/>
                <a:cs typeface="Arial"/>
                <a:sym typeface="Arial"/>
              </a:rPr>
              <a:t>lâché le ballon </a:t>
            </a:r>
            <a:r>
              <a:rPr b="0" i="0" lang="en-GB" sz="2200" u="none" cap="none" strike="noStrike">
                <a:solidFill>
                  <a:schemeClr val="lt1"/>
                </a:solidFill>
                <a:latin typeface="Arial"/>
                <a:ea typeface="Arial"/>
                <a:cs typeface="Arial"/>
                <a:sym typeface="Arial"/>
              </a:rPr>
              <a:t>s’il n’y a pas de demi en position (&lt; 1m)</a:t>
            </a:r>
            <a:endParaRPr b="0" i="0" sz="1400" u="none" cap="none" strike="noStrike">
              <a:solidFill>
                <a:srgbClr val="000000"/>
              </a:solidFill>
              <a:latin typeface="Arial"/>
              <a:ea typeface="Arial"/>
              <a:cs typeface="Arial"/>
              <a:sym typeface="Arial"/>
            </a:endParaRPr>
          </a:p>
        </p:txBody>
      </p:sp>
      <p:sp>
        <p:nvSpPr>
          <p:cNvPr id="421" name="Google Shape;421;p82"/>
          <p:cNvSpPr/>
          <p:nvPr/>
        </p:nvSpPr>
        <p:spPr>
          <a:xfrm>
            <a:off x="135300" y="1539325"/>
            <a:ext cx="3835809" cy="45120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83"/>
          <p:cNvSpPr/>
          <p:nvPr/>
        </p:nvSpPr>
        <p:spPr>
          <a:xfrm>
            <a:off x="355600" y="1567900"/>
            <a:ext cx="8513200" cy="145787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L’arbitre anticipe le touch, au moment du rollball, il doit déjà être sur la ligne de hors jeu (7m en retrait de la marque), décalé de l’axe du jeu de 1 ou 2 joueurs pour se dégager l’angle de vue</a:t>
            </a:r>
            <a:endParaRPr b="0" i="0" sz="2200" u="none" cap="none" strike="noStrike">
              <a:solidFill>
                <a:srgbClr val="000000"/>
              </a:solidFill>
              <a:latin typeface="Arial"/>
              <a:ea typeface="Arial"/>
              <a:cs typeface="Arial"/>
              <a:sym typeface="Arial"/>
            </a:endParaRPr>
          </a:p>
        </p:txBody>
      </p:sp>
      <p:sp>
        <p:nvSpPr>
          <p:cNvPr id="428" name="Google Shape;428;p83"/>
          <p:cNvSpPr/>
          <p:nvPr/>
        </p:nvSpPr>
        <p:spPr>
          <a:xfrm>
            <a:off x="364309" y="1594833"/>
            <a:ext cx="8513200" cy="1434117"/>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Les arbitres latéraux sont alignés avec l’arbitre central sur les prochains 7m.</a:t>
            </a:r>
            <a:endParaRPr b="0" i="0" sz="2200" u="none" cap="none" strike="noStrike">
              <a:solidFill>
                <a:srgbClr val="000000"/>
              </a:solidFill>
              <a:latin typeface="Arial"/>
              <a:ea typeface="Arial"/>
              <a:cs typeface="Arial"/>
              <a:sym typeface="Arial"/>
            </a:endParaRPr>
          </a:p>
        </p:txBody>
      </p:sp>
      <p:sp>
        <p:nvSpPr>
          <p:cNvPr id="429" name="Google Shape;429;p83"/>
          <p:cNvSpPr txBox="1"/>
          <p:nvPr>
            <p:ph type="title"/>
          </p:nvPr>
        </p:nvSpPr>
        <p:spPr>
          <a:xfrm>
            <a:off x="806896" y="524595"/>
            <a:ext cx="7556054"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En-Jeu : placement de l’arbitre</a:t>
            </a:r>
            <a:endParaRPr>
              <a:latin typeface="Arial"/>
              <a:ea typeface="Arial"/>
              <a:cs typeface="Arial"/>
              <a:sym typeface="Arial"/>
            </a:endParaRPr>
          </a:p>
        </p:txBody>
      </p:sp>
      <p:grpSp>
        <p:nvGrpSpPr>
          <p:cNvPr id="430" name="Google Shape;430;p83"/>
          <p:cNvGrpSpPr/>
          <p:nvPr/>
        </p:nvGrpSpPr>
        <p:grpSpPr>
          <a:xfrm>
            <a:off x="1641319" y="3095473"/>
            <a:ext cx="5003322" cy="3247457"/>
            <a:chOff x="1764248" y="2220297"/>
            <a:chExt cx="5760000" cy="4279570"/>
          </a:xfrm>
        </p:grpSpPr>
        <p:grpSp>
          <p:nvGrpSpPr>
            <p:cNvPr id="431" name="Google Shape;431;p83"/>
            <p:cNvGrpSpPr/>
            <p:nvPr/>
          </p:nvGrpSpPr>
          <p:grpSpPr>
            <a:xfrm>
              <a:off x="1764248" y="2564904"/>
              <a:ext cx="5760000" cy="3600000"/>
              <a:chOff x="1331913" y="2927349"/>
              <a:chExt cx="5760000" cy="3600000"/>
            </a:xfrm>
          </p:grpSpPr>
          <p:sp>
            <p:nvSpPr>
              <p:cNvPr id="432" name="Google Shape;432;p83"/>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p83"/>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83"/>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83"/>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p83"/>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37" name="Google Shape;437;p83"/>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38" name="Google Shape;438;p83"/>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grpSp>
        <p:nvGrpSpPr>
          <p:cNvPr id="439" name="Google Shape;439;p83"/>
          <p:cNvGrpSpPr/>
          <p:nvPr/>
        </p:nvGrpSpPr>
        <p:grpSpPr>
          <a:xfrm>
            <a:off x="3755319" y="3505200"/>
            <a:ext cx="707198" cy="2404659"/>
            <a:chOff x="3968679" y="3032157"/>
            <a:chExt cx="707198" cy="2404659"/>
          </a:xfrm>
        </p:grpSpPr>
        <p:sp>
          <p:nvSpPr>
            <p:cNvPr id="440" name="Google Shape;440;p83"/>
            <p:cNvSpPr/>
            <p:nvPr/>
          </p:nvSpPr>
          <p:spPr>
            <a:xfrm>
              <a:off x="3968679" y="4077289"/>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1" name="Google Shape;441;p83"/>
            <p:cNvSpPr/>
            <p:nvPr/>
          </p:nvSpPr>
          <p:spPr>
            <a:xfrm>
              <a:off x="4162509" y="4249727"/>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2" name="Google Shape;442;p83"/>
            <p:cNvSpPr/>
            <p:nvPr/>
          </p:nvSpPr>
          <p:spPr>
            <a:xfrm>
              <a:off x="4344265" y="3708160"/>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3" name="Google Shape;443;p83"/>
            <p:cNvSpPr/>
            <p:nvPr/>
          </p:nvSpPr>
          <p:spPr>
            <a:xfrm>
              <a:off x="4503349" y="3032157"/>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4" name="Google Shape;444;p83"/>
            <p:cNvSpPr/>
            <p:nvPr/>
          </p:nvSpPr>
          <p:spPr>
            <a:xfrm>
              <a:off x="4286464" y="470582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5" name="Google Shape;445;p83"/>
            <p:cNvSpPr/>
            <p:nvPr/>
          </p:nvSpPr>
          <p:spPr>
            <a:xfrm>
              <a:off x="4454193" y="526428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446" name="Google Shape;446;p83"/>
          <p:cNvGrpSpPr/>
          <p:nvPr/>
        </p:nvGrpSpPr>
        <p:grpSpPr>
          <a:xfrm>
            <a:off x="3322274" y="3573090"/>
            <a:ext cx="417229" cy="2467602"/>
            <a:chOff x="3464523" y="3100047"/>
            <a:chExt cx="417229" cy="2467602"/>
          </a:xfrm>
        </p:grpSpPr>
        <p:sp>
          <p:nvSpPr>
            <p:cNvPr id="447" name="Google Shape;447;p83"/>
            <p:cNvSpPr/>
            <p:nvPr/>
          </p:nvSpPr>
          <p:spPr>
            <a:xfrm>
              <a:off x="3709224" y="4129094"/>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8" name="Google Shape;448;p83"/>
            <p:cNvSpPr/>
            <p:nvPr/>
          </p:nvSpPr>
          <p:spPr>
            <a:xfrm>
              <a:off x="3523459" y="365150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49" name="Google Shape;449;p83"/>
            <p:cNvSpPr/>
            <p:nvPr/>
          </p:nvSpPr>
          <p:spPr>
            <a:xfrm>
              <a:off x="3464523" y="3100047"/>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0" name="Google Shape;450;p83"/>
            <p:cNvSpPr/>
            <p:nvPr/>
          </p:nvSpPr>
          <p:spPr>
            <a:xfrm>
              <a:off x="3561845" y="4434237"/>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1" name="Google Shape;451;p83"/>
            <p:cNvSpPr/>
            <p:nvPr/>
          </p:nvSpPr>
          <p:spPr>
            <a:xfrm>
              <a:off x="3558396" y="489033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2" name="Google Shape;452;p83"/>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453" name="Google Shape;453;p83"/>
          <p:cNvSpPr/>
          <p:nvPr/>
        </p:nvSpPr>
        <p:spPr>
          <a:xfrm>
            <a:off x="3134225" y="512543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454" name="Google Shape;454;p83"/>
          <p:cNvGrpSpPr/>
          <p:nvPr/>
        </p:nvGrpSpPr>
        <p:grpSpPr>
          <a:xfrm>
            <a:off x="3134710" y="3182729"/>
            <a:ext cx="172528" cy="3113905"/>
            <a:chOff x="3612313" y="2707390"/>
            <a:chExt cx="172528" cy="3113905"/>
          </a:xfrm>
        </p:grpSpPr>
        <p:sp>
          <p:nvSpPr>
            <p:cNvPr id="455" name="Google Shape;455;p83"/>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6" name="Google Shape;456;p83"/>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457" name="Google Shape;457;p83"/>
          <p:cNvSpPr/>
          <p:nvPr/>
        </p:nvSpPr>
        <p:spPr>
          <a:xfrm>
            <a:off x="7722944" y="3600159"/>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58" name="Google Shape;458;p83"/>
          <p:cNvSpPr txBox="1"/>
          <p:nvPr/>
        </p:nvSpPr>
        <p:spPr>
          <a:xfrm>
            <a:off x="7895472" y="3532534"/>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Attaque</a:t>
            </a:r>
            <a:endParaRPr b="0" i="0" sz="1400" u="none" cap="none" strike="noStrike">
              <a:solidFill>
                <a:srgbClr val="000000"/>
              </a:solidFill>
              <a:latin typeface="Arial"/>
              <a:ea typeface="Arial"/>
              <a:cs typeface="Arial"/>
              <a:sym typeface="Arial"/>
            </a:endParaRPr>
          </a:p>
        </p:txBody>
      </p:sp>
      <p:sp>
        <p:nvSpPr>
          <p:cNvPr id="459" name="Google Shape;459;p83"/>
          <p:cNvSpPr txBox="1"/>
          <p:nvPr/>
        </p:nvSpPr>
        <p:spPr>
          <a:xfrm>
            <a:off x="7895472" y="3828540"/>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Défense</a:t>
            </a:r>
            <a:endParaRPr b="0" i="0" sz="1400" u="none" cap="none" strike="noStrike">
              <a:solidFill>
                <a:srgbClr val="000000"/>
              </a:solidFill>
              <a:latin typeface="Arial"/>
              <a:ea typeface="Arial"/>
              <a:cs typeface="Arial"/>
              <a:sym typeface="Arial"/>
            </a:endParaRPr>
          </a:p>
        </p:txBody>
      </p:sp>
      <p:sp>
        <p:nvSpPr>
          <p:cNvPr id="460" name="Google Shape;460;p83"/>
          <p:cNvSpPr txBox="1"/>
          <p:nvPr/>
        </p:nvSpPr>
        <p:spPr>
          <a:xfrm>
            <a:off x="7895472" y="4124546"/>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Arbitres</a:t>
            </a:r>
            <a:endParaRPr b="0" i="0" sz="1400" u="none" cap="none" strike="noStrike">
              <a:solidFill>
                <a:srgbClr val="000000"/>
              </a:solidFill>
              <a:latin typeface="Arial"/>
              <a:ea typeface="Arial"/>
              <a:cs typeface="Arial"/>
              <a:sym typeface="Arial"/>
            </a:endParaRPr>
          </a:p>
        </p:txBody>
      </p:sp>
      <p:sp>
        <p:nvSpPr>
          <p:cNvPr id="461" name="Google Shape;461;p83"/>
          <p:cNvSpPr/>
          <p:nvPr/>
        </p:nvSpPr>
        <p:spPr>
          <a:xfrm>
            <a:off x="7722944" y="4186073"/>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62" name="Google Shape;462;p83"/>
          <p:cNvSpPr/>
          <p:nvPr/>
        </p:nvSpPr>
        <p:spPr>
          <a:xfrm>
            <a:off x="7722944" y="3878296"/>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63" name="Google Shape;463;p83"/>
          <p:cNvSpPr/>
          <p:nvPr/>
        </p:nvSpPr>
        <p:spPr>
          <a:xfrm>
            <a:off x="1445787" y="3380939"/>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64" name="Google Shape;464;p83"/>
          <p:cNvSpPr/>
          <p:nvPr/>
        </p:nvSpPr>
        <p:spPr>
          <a:xfrm>
            <a:off x="1460777" y="539427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65" name="Google Shape;465;p83"/>
          <p:cNvSpPr/>
          <p:nvPr/>
        </p:nvSpPr>
        <p:spPr>
          <a:xfrm>
            <a:off x="6657259" y="3370181"/>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66" name="Google Shape;466;p83"/>
          <p:cNvSpPr/>
          <p:nvPr/>
        </p:nvSpPr>
        <p:spPr>
          <a:xfrm>
            <a:off x="6672249" y="5394277"/>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67" name="Google Shape;467;p83"/>
          <p:cNvSpPr/>
          <p:nvPr/>
        </p:nvSpPr>
        <p:spPr>
          <a:xfrm>
            <a:off x="3790543" y="4571907"/>
            <a:ext cx="86264" cy="86734"/>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468" name="Google Shape;468;p83"/>
          <p:cNvCxnSpPr/>
          <p:nvPr/>
        </p:nvCxnSpPr>
        <p:spPr>
          <a:xfrm>
            <a:off x="3223376" y="3573090"/>
            <a:ext cx="0" cy="2137172"/>
          </a:xfrm>
          <a:prstGeom prst="straightConnector1">
            <a:avLst/>
          </a:prstGeom>
          <a:noFill/>
          <a:ln cap="flat" cmpd="sng" w="12700">
            <a:solidFill>
              <a:schemeClr val="lt1"/>
            </a:solidFill>
            <a:prstDash val="dash"/>
            <a:round/>
            <a:headEnd len="sm" w="sm" type="none"/>
            <a:tailEnd len="sm" w="sm" type="none"/>
          </a:ln>
        </p:spPr>
      </p:cxnSp>
      <p:cxnSp>
        <p:nvCxnSpPr>
          <p:cNvPr id="469" name="Google Shape;469;p83"/>
          <p:cNvCxnSpPr/>
          <p:nvPr/>
        </p:nvCxnSpPr>
        <p:spPr>
          <a:xfrm>
            <a:off x="3802834" y="3573090"/>
            <a:ext cx="0" cy="2137172"/>
          </a:xfrm>
          <a:prstGeom prst="straightConnector1">
            <a:avLst/>
          </a:prstGeom>
          <a:noFill/>
          <a:ln cap="flat" cmpd="sng" w="12700">
            <a:solidFill>
              <a:schemeClr val="lt1"/>
            </a:solidFill>
            <a:prstDash val="dash"/>
            <a:round/>
            <a:headEnd len="sm" w="sm" type="none"/>
            <a:tailEnd len="sm" w="sm" type="none"/>
          </a:ln>
        </p:spPr>
      </p:cxnSp>
      <p:cxnSp>
        <p:nvCxnSpPr>
          <p:cNvPr id="470" name="Google Shape;470;p83"/>
          <p:cNvCxnSpPr/>
          <p:nvPr/>
        </p:nvCxnSpPr>
        <p:spPr>
          <a:xfrm>
            <a:off x="3220489" y="5710262"/>
            <a:ext cx="570054" cy="0"/>
          </a:xfrm>
          <a:prstGeom prst="straightConnector1">
            <a:avLst/>
          </a:prstGeom>
          <a:noFill/>
          <a:ln cap="flat" cmpd="sng" w="9525">
            <a:solidFill>
              <a:schemeClr val="lt1"/>
            </a:solidFill>
            <a:prstDash val="solid"/>
            <a:round/>
            <a:headEnd len="med" w="med" type="triangle"/>
            <a:tailEnd len="med" w="med" type="triangle"/>
          </a:ln>
        </p:spPr>
      </p:cxnSp>
      <p:sp>
        <p:nvSpPr>
          <p:cNvPr id="471" name="Google Shape;471;p83"/>
          <p:cNvSpPr txBox="1"/>
          <p:nvPr/>
        </p:nvSpPr>
        <p:spPr>
          <a:xfrm>
            <a:off x="3286905" y="5654280"/>
            <a:ext cx="69519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7 m</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2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lang="en-GB" sz="3600">
                <a:latin typeface="Calibri"/>
                <a:ea typeface="Calibri"/>
                <a:cs typeface="Calibri"/>
                <a:sym typeface="Calibri"/>
              </a:rPr>
              <a:t>CHANGEMENT DE POSSESSION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Font typeface="Calibri"/>
              <a:buNone/>
            </a:pPr>
            <a:r>
              <a:rPr b="1" lang="en-GB" sz="3600">
                <a:latin typeface="Calibri"/>
                <a:ea typeface="Calibri"/>
                <a:cs typeface="Calibri"/>
                <a:sym typeface="Calibri"/>
              </a:rPr>
              <a:t>Tour de Table / Introduction</a:t>
            </a:r>
            <a:endParaRPr/>
          </a:p>
        </p:txBody>
      </p:sp>
      <p:sp>
        <p:nvSpPr>
          <p:cNvPr id="104" name="Google Shape;104;p3"/>
          <p:cNvSpPr/>
          <p:nvPr/>
        </p:nvSpPr>
        <p:spPr>
          <a:xfrm>
            <a:off x="791093" y="2677809"/>
            <a:ext cx="7561813" cy="1502382"/>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ctr">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Qu’est ce qui vous amène à cette formation arbitrage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25"/>
          <p:cNvSpPr txBox="1"/>
          <p:nvPr>
            <p:ph type="title"/>
          </p:nvPr>
        </p:nvSpPr>
        <p:spPr>
          <a:xfrm>
            <a:off x="806896" y="591270"/>
            <a:ext cx="7165529"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Lorsque les choses tournent mal</a:t>
            </a:r>
            <a:endParaRPr>
              <a:latin typeface="Arial"/>
              <a:ea typeface="Arial"/>
              <a:cs typeface="Arial"/>
              <a:sym typeface="Arial"/>
            </a:endParaRPr>
          </a:p>
        </p:txBody>
      </p:sp>
      <p:graphicFrame>
        <p:nvGraphicFramePr>
          <p:cNvPr id="482" name="Google Shape;482;p25"/>
          <p:cNvGraphicFramePr/>
          <p:nvPr/>
        </p:nvGraphicFramePr>
        <p:xfrm>
          <a:off x="666000" y="1788443"/>
          <a:ext cx="3000000" cy="3000000"/>
        </p:xfrm>
        <a:graphic>
          <a:graphicData uri="http://schemas.openxmlformats.org/drawingml/2006/table">
            <a:tbl>
              <a:tblPr bandRow="1" firstRow="1">
                <a:noFill/>
                <a:tableStyleId>{F7FD75E2-F4E0-49D7-9957-022CD79E21E1}</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Arial"/>
                          <a:ea typeface="Arial"/>
                          <a:cs typeface="Arial"/>
                          <a:sym typeface="Arial"/>
                        </a:rPr>
                        <a:t>Fautes / erreurs techniques</a:t>
                      </a:r>
                      <a:endParaRPr sz="1400" u="none" cap="none" strike="noStrike">
                        <a:latin typeface="Arial"/>
                        <a:ea typeface="Arial"/>
                        <a:cs typeface="Arial"/>
                        <a:sym typeface="Arial"/>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Arial"/>
                        <a:ea typeface="Arial"/>
                        <a:cs typeface="Arial"/>
                        <a:sym typeface="Arial"/>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Arial"/>
                          <a:ea typeface="Arial"/>
                          <a:cs typeface="Arial"/>
                          <a:sym typeface="Arial"/>
                        </a:rPr>
                        <a:t>Infraction à la règle</a:t>
                      </a:r>
                      <a:endParaRPr b="0" sz="2800" u="none" cap="none" strike="noStrike">
                        <a:latin typeface="Arial"/>
                        <a:ea typeface="Arial"/>
                        <a:cs typeface="Arial"/>
                        <a:sym typeface="Arial"/>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Arial"/>
                          <a:ea typeface="Arial"/>
                          <a:cs typeface="Arial"/>
                          <a:sym typeface="Arial"/>
                        </a:rPr>
                        <a:t>↓</a:t>
                      </a:r>
                      <a:endParaRPr b="0" sz="2800" u="none" cap="none" strike="noStrike">
                        <a:solidFill>
                          <a:srgbClr val="1B305B"/>
                        </a:solidFill>
                        <a:latin typeface="Arial"/>
                        <a:ea typeface="Arial"/>
                        <a:cs typeface="Arial"/>
                        <a:sym typeface="Arial"/>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Arial"/>
                        <a:ea typeface="Arial"/>
                        <a:cs typeface="Arial"/>
                        <a:sym typeface="Arial"/>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Arial"/>
                          <a:ea typeface="Arial"/>
                          <a:cs typeface="Arial"/>
                          <a:sym typeface="Arial"/>
                        </a:rPr>
                        <a:t>↓</a:t>
                      </a:r>
                      <a:endParaRPr b="0" sz="2800" u="none" cap="none" strike="noStrike">
                        <a:solidFill>
                          <a:srgbClr val="1B305B"/>
                        </a:solidFill>
                        <a:latin typeface="Arial"/>
                        <a:ea typeface="Arial"/>
                        <a:cs typeface="Arial"/>
                        <a:sym typeface="Arial"/>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Arial"/>
                          <a:ea typeface="Arial"/>
                          <a:cs typeface="Arial"/>
                          <a:sym typeface="Arial"/>
                        </a:rPr>
                        <a:t>Changement de possession</a:t>
                      </a:r>
                      <a:endParaRPr sz="2800" u="none" cap="none" strike="noStrike">
                        <a:latin typeface="Arial"/>
                        <a:ea typeface="Arial"/>
                        <a:cs typeface="Arial"/>
                        <a:sym typeface="Arial"/>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Arial"/>
                        <a:ea typeface="Arial"/>
                        <a:cs typeface="Arial"/>
                        <a:sym typeface="Arial"/>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Arial"/>
                          <a:ea typeface="Arial"/>
                          <a:cs typeface="Arial"/>
                          <a:sym typeface="Arial"/>
                        </a:rPr>
                        <a:t>Pénalité</a:t>
                      </a:r>
                      <a:endParaRPr b="0" sz="2800" u="none" cap="none" strike="noStrike">
                        <a:latin typeface="Arial"/>
                        <a:ea typeface="Arial"/>
                        <a:cs typeface="Arial"/>
                        <a:sym typeface="Arial"/>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lang="en-GB" sz="2400" u="none" cap="none" strike="noStrike">
                          <a:latin typeface="Arial"/>
                          <a:ea typeface="Arial"/>
                          <a:cs typeface="Arial"/>
                          <a:sym typeface="Arial"/>
                        </a:rPr>
                        <a:t>Reprise du jeu par un rollball</a:t>
                      </a:r>
                      <a:endParaRPr sz="2400" u="none" cap="none" strike="noStrike">
                        <a:latin typeface="Arial"/>
                        <a:ea typeface="Arial"/>
                        <a:cs typeface="Arial"/>
                        <a:sym typeface="Arial"/>
                      </a:endParaRPr>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400" u="none" cap="none" strike="noStrike">
                        <a:latin typeface="Arial"/>
                        <a:ea typeface="Arial"/>
                        <a:cs typeface="Arial"/>
                        <a:sym typeface="Arial"/>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400" u="none" cap="none" strike="noStrike">
                          <a:latin typeface="Arial"/>
                          <a:ea typeface="Arial"/>
                          <a:cs typeface="Arial"/>
                          <a:sym typeface="Arial"/>
                        </a:rPr>
                        <a:t>Reprise du jeu par un tapball</a:t>
                      </a:r>
                      <a:endParaRPr b="0" sz="2400" u="none" cap="none" strike="noStrike">
                        <a:latin typeface="Arial"/>
                        <a:ea typeface="Arial"/>
                        <a:cs typeface="Arial"/>
                        <a:sym typeface="Arial"/>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483" name="Google Shape;483;p25"/>
          <p:cNvSpPr txBox="1"/>
          <p:nvPr>
            <p:ph idx="1" type="body"/>
          </p:nvPr>
        </p:nvSpPr>
        <p:spPr>
          <a:xfrm>
            <a:off x="666000" y="5811078"/>
            <a:ext cx="3765104" cy="57606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(sanction proportionnée)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26"/>
          <p:cNvSpPr txBox="1"/>
          <p:nvPr>
            <p:ph type="title"/>
          </p:nvPr>
        </p:nvSpPr>
        <p:spPr>
          <a:xfrm>
            <a:off x="806896" y="438870"/>
            <a:ext cx="704639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Changement de possession : situations</a:t>
            </a:r>
            <a:endParaRPr>
              <a:latin typeface="Arial"/>
              <a:ea typeface="Arial"/>
              <a:cs typeface="Arial"/>
              <a:sym typeface="Arial"/>
            </a:endParaRPr>
          </a:p>
        </p:txBody>
      </p:sp>
      <p:sp>
        <p:nvSpPr>
          <p:cNvPr id="490" name="Google Shape;490;p26"/>
          <p:cNvSpPr/>
          <p:nvPr/>
        </p:nvSpPr>
        <p:spPr>
          <a:xfrm>
            <a:off x="580478" y="5605044"/>
            <a:ext cx="7272808" cy="40531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2800" u="none" cap="none" strike="noStrike">
                <a:solidFill>
                  <a:schemeClr val="dk1"/>
                </a:solidFill>
                <a:latin typeface="Arial"/>
                <a:ea typeface="Arial"/>
                <a:cs typeface="Arial"/>
                <a:sym typeface="Arial"/>
              </a:rPr>
              <a:t>Un peu de pratique : les signaux !</a:t>
            </a:r>
            <a:endParaRPr b="0" i="0" sz="2800" u="none" cap="none" strike="noStrike">
              <a:solidFill>
                <a:schemeClr val="dk1"/>
              </a:solidFill>
              <a:latin typeface="Arial"/>
              <a:ea typeface="Arial"/>
              <a:cs typeface="Arial"/>
              <a:sym typeface="Arial"/>
            </a:endParaRPr>
          </a:p>
        </p:txBody>
      </p:sp>
      <p:graphicFrame>
        <p:nvGraphicFramePr>
          <p:cNvPr id="491" name="Google Shape;491;p26"/>
          <p:cNvGraphicFramePr/>
          <p:nvPr/>
        </p:nvGraphicFramePr>
        <p:xfrm>
          <a:off x="472591" y="1548991"/>
          <a:ext cx="3000000" cy="3000000"/>
        </p:xfrm>
        <a:graphic>
          <a:graphicData uri="http://schemas.openxmlformats.org/drawingml/2006/table">
            <a:tbl>
              <a:tblPr bandRow="1" firstCol="1" firstRow="1">
                <a:noFill/>
                <a:tableStyleId>{A83FF93B-C182-4509-BC3A-193217AC4B89}</a:tableStyleId>
              </a:tblPr>
              <a:tblGrid>
                <a:gridCol w="3974650"/>
                <a:gridCol w="3935725"/>
              </a:tblGrid>
              <a:tr h="332225">
                <a:tc>
                  <a:txBody>
                    <a:bodyPr/>
                    <a:lstStyle/>
                    <a:p>
                      <a:pPr indent="0" lvl="0" marL="0" marR="0" rtl="0" algn="ctr">
                        <a:lnSpc>
                          <a:spcPct val="115000"/>
                        </a:lnSpc>
                        <a:spcBef>
                          <a:spcPts val="0"/>
                        </a:spcBef>
                        <a:spcAft>
                          <a:spcPts val="0"/>
                        </a:spcAft>
                        <a:buClr>
                          <a:srgbClr val="000000"/>
                        </a:buClr>
                        <a:buSzPts val="1400"/>
                        <a:buFont typeface="Arial"/>
                        <a:buNone/>
                      </a:pPr>
                      <a:r>
                        <a:rPr b="1" lang="en-GB" sz="1800" u="none" cap="none" strike="noStrike"/>
                        <a:t>Situation</a:t>
                      </a:r>
                      <a:endParaRPr b="1" sz="1800" u="none" cap="none" strike="noStrike">
                        <a:latin typeface="Calibri"/>
                        <a:ea typeface="Calibri"/>
                        <a:cs typeface="Calibri"/>
                        <a:sym typeface="Calibri"/>
                      </a:endParaRPr>
                    </a:p>
                  </a:txBody>
                  <a:tcPr marT="0" marB="0" marR="68575" marL="68575">
                    <a:solidFill>
                      <a:srgbClr val="1F497D"/>
                    </a:solidFill>
                  </a:tcPr>
                </a:tc>
                <a:tc>
                  <a:txBody>
                    <a:bodyPr/>
                    <a:lstStyle/>
                    <a:p>
                      <a:pPr indent="0" lvl="0" marL="0" marR="0" rtl="0" algn="ctr">
                        <a:lnSpc>
                          <a:spcPct val="115000"/>
                        </a:lnSpc>
                        <a:spcBef>
                          <a:spcPts val="0"/>
                        </a:spcBef>
                        <a:spcAft>
                          <a:spcPts val="0"/>
                        </a:spcAft>
                        <a:buClr>
                          <a:srgbClr val="000000"/>
                        </a:buClr>
                        <a:buSzPts val="1400"/>
                        <a:buFont typeface="Arial"/>
                        <a:buNone/>
                      </a:pPr>
                      <a:r>
                        <a:rPr lang="en-GB" sz="1800" u="none" cap="none" strike="noStrike"/>
                        <a:t>Lieu de la marque</a:t>
                      </a:r>
                      <a:endParaRPr sz="1800" u="none" cap="none" strike="noStrike">
                        <a:latin typeface="Calibri"/>
                        <a:ea typeface="Calibri"/>
                        <a:cs typeface="Calibri"/>
                        <a:sym typeface="Calibri"/>
                      </a:endParaRPr>
                    </a:p>
                  </a:txBody>
                  <a:tcPr marT="0" marB="0" marR="68575" marL="68575">
                    <a:solidFill>
                      <a:srgbClr val="1F497D"/>
                    </a:solidFill>
                  </a:tcPr>
                </a:tc>
              </a:tr>
              <a:tr h="3322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latin typeface="Arial"/>
                          <a:ea typeface="Arial"/>
                          <a:cs typeface="Arial"/>
                          <a:sym typeface="Arial"/>
                        </a:rPr>
                        <a:t>6° touch</a:t>
                      </a:r>
                      <a:endParaRPr b="0" sz="1800" u="none" cap="none" strike="noStrike">
                        <a:latin typeface="Calibri"/>
                        <a:ea typeface="Calibri"/>
                        <a:cs typeface="Calibri"/>
                        <a:sym typeface="Calibri"/>
                      </a:endParaRPr>
                    </a:p>
                  </a:txBody>
                  <a:tcPr marT="0" marB="0" marR="68575" marL="68575" anchor="ctr">
                    <a:solidFill>
                      <a:srgbClr val="4BACC6"/>
                    </a:solidFill>
                  </a:tcPr>
                </a:tc>
                <a:tc>
                  <a:txBody>
                    <a:bodyPr/>
                    <a:lstStyle/>
                    <a:p>
                      <a:pPr indent="0" lvl="0" marL="0" marR="0" rtl="0" algn="l">
                        <a:lnSpc>
                          <a:spcPct val="115000"/>
                        </a:lnSpc>
                        <a:spcBef>
                          <a:spcPts val="0"/>
                        </a:spcBef>
                        <a:spcAft>
                          <a:spcPts val="0"/>
                        </a:spcAft>
                        <a:buClr>
                          <a:srgbClr val="000000"/>
                        </a:buClr>
                        <a:buSzPts val="1400"/>
                        <a:buFont typeface="Arial"/>
                        <a:buNone/>
                      </a:pPr>
                      <a:r>
                        <a:rPr lang="en-GB" sz="1800" u="none" cap="none" strike="noStrike">
                          <a:solidFill>
                            <a:schemeClr val="lt1"/>
                          </a:solidFill>
                        </a:rPr>
                        <a:t>À l’emplacement du touch</a:t>
                      </a:r>
                      <a:endParaRPr sz="1800" u="none" cap="none" strike="noStrike">
                        <a:solidFill>
                          <a:schemeClr val="lt1"/>
                        </a:solidFill>
                        <a:latin typeface="Calibri"/>
                        <a:ea typeface="Calibri"/>
                        <a:cs typeface="Calibri"/>
                        <a:sym typeface="Calibri"/>
                      </a:endParaRPr>
                    </a:p>
                  </a:txBody>
                  <a:tcPr marT="0" marB="0" marR="68575" marL="68575">
                    <a:solidFill>
                      <a:srgbClr val="4BACC6"/>
                    </a:solidFill>
                  </a:tcPr>
                </a:tc>
              </a:tr>
              <a:tr h="3322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Hors des limites du terrain (ligne de touche)</a:t>
                      </a:r>
                      <a:endParaRPr b="0" sz="1800" u="none" cap="none" strike="noStrike">
                        <a:latin typeface="Calibri"/>
                        <a:ea typeface="Calibri"/>
                        <a:cs typeface="Calibri"/>
                        <a:sym typeface="Calibri"/>
                      </a:endParaRPr>
                    </a:p>
                  </a:txBody>
                  <a:tcPr marT="0" marB="0" marR="68575" marL="68575">
                    <a:solidFill>
                      <a:srgbClr val="1F497D"/>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À 7m à l’intérieur du terrain</a:t>
                      </a:r>
                      <a:endParaRPr b="0" i="0" sz="1800" u="none" cap="none" strike="noStrike">
                        <a:solidFill>
                          <a:schemeClr val="lt1"/>
                        </a:solidFill>
                        <a:latin typeface="Calibri"/>
                        <a:ea typeface="Calibri"/>
                        <a:cs typeface="Calibri"/>
                        <a:sym typeface="Calibri"/>
                      </a:endParaRPr>
                    </a:p>
                  </a:txBody>
                  <a:tcPr marT="0" marB="0" marR="68575" marL="68575">
                    <a:solidFill>
                      <a:srgbClr val="1F497D"/>
                    </a:solidFill>
                  </a:tcPr>
                </a:tc>
              </a:tr>
              <a:tr h="6716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Hors des limites du terrain (ligne de ballon mort)</a:t>
                      </a:r>
                      <a:endParaRPr b="0" sz="1800" u="none" cap="none" strike="noStrike">
                        <a:latin typeface="Calibri"/>
                        <a:ea typeface="Calibri"/>
                        <a:cs typeface="Calibri"/>
                        <a:sym typeface="Calibri"/>
                      </a:endParaRPr>
                    </a:p>
                  </a:txBody>
                  <a:tcPr marT="0" marB="0" marR="68575" marL="68575">
                    <a:solidFill>
                      <a:srgbClr val="4BACC6"/>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Sur la ligne des 7m</a:t>
                      </a:r>
                      <a:endParaRPr b="0" i="0" sz="1800" u="none" cap="none" strike="noStrike">
                        <a:solidFill>
                          <a:schemeClr val="lt1"/>
                        </a:solidFill>
                        <a:latin typeface="Calibri"/>
                        <a:ea typeface="Calibri"/>
                        <a:cs typeface="Calibri"/>
                        <a:sym typeface="Calibri"/>
                      </a:endParaRPr>
                    </a:p>
                  </a:txBody>
                  <a:tcPr marT="0" marB="0" marR="68575" marL="68575">
                    <a:solidFill>
                      <a:srgbClr val="4BACC6"/>
                    </a:solidFill>
                  </a:tcPr>
                </a:tc>
              </a:tr>
              <a:tr h="6716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Ballon tombé</a:t>
                      </a:r>
                      <a:endParaRPr b="0" sz="1800" u="none" cap="none" strike="noStrike">
                        <a:latin typeface="Calibri"/>
                        <a:ea typeface="Calibri"/>
                        <a:cs typeface="Calibri"/>
                        <a:sym typeface="Calibri"/>
                      </a:endParaRPr>
                    </a:p>
                  </a:txBody>
                  <a:tcPr marT="0" marB="0" marR="68575" marL="68575">
                    <a:solidFill>
                      <a:srgbClr val="1F497D"/>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À l’endoit où le ballon touche le sol pour la 1</a:t>
                      </a:r>
                      <a:r>
                        <a:rPr b="0" baseline="30000" i="0" lang="en-GB" sz="1800" u="none" cap="none" strike="noStrike">
                          <a:solidFill>
                            <a:schemeClr val="lt1"/>
                          </a:solidFill>
                          <a:latin typeface="Arial"/>
                          <a:ea typeface="Arial"/>
                          <a:cs typeface="Arial"/>
                          <a:sym typeface="Arial"/>
                        </a:rPr>
                        <a:t>ere</a:t>
                      </a:r>
                      <a:r>
                        <a:rPr b="0" i="0" lang="en-GB" sz="1800" u="none" cap="none" strike="noStrike">
                          <a:solidFill>
                            <a:schemeClr val="lt1"/>
                          </a:solidFill>
                          <a:latin typeface="Arial"/>
                          <a:ea typeface="Arial"/>
                          <a:cs typeface="Arial"/>
                          <a:sym typeface="Arial"/>
                        </a:rPr>
                        <a:t> fois</a:t>
                      </a:r>
                      <a:endParaRPr b="0" i="0" sz="1800" u="none" cap="none" strike="noStrike">
                        <a:solidFill>
                          <a:schemeClr val="lt1"/>
                        </a:solidFill>
                        <a:latin typeface="Calibri"/>
                        <a:ea typeface="Calibri"/>
                        <a:cs typeface="Calibri"/>
                        <a:sym typeface="Calibri"/>
                      </a:endParaRPr>
                    </a:p>
                  </a:txBody>
                  <a:tcPr marT="0" marB="0" marR="68575" marL="68575">
                    <a:solidFill>
                      <a:srgbClr val="1F497D"/>
                    </a:solidFill>
                  </a:tcPr>
                </a:tc>
              </a:tr>
              <a:tr h="3322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Rollball incorrect</a:t>
                      </a:r>
                      <a:endParaRPr b="0" sz="1800" u="none" cap="none" strike="noStrike">
                        <a:latin typeface="Calibri"/>
                        <a:ea typeface="Calibri"/>
                        <a:cs typeface="Calibri"/>
                        <a:sym typeface="Calibri"/>
                      </a:endParaRPr>
                    </a:p>
                  </a:txBody>
                  <a:tcPr marT="0" marB="0" marR="68575" marL="68575">
                    <a:solidFill>
                      <a:srgbClr val="4BACC6"/>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Sur la marque du rollball</a:t>
                      </a:r>
                      <a:endParaRPr b="0" i="0" sz="1800" u="none" cap="none" strike="noStrike">
                        <a:solidFill>
                          <a:schemeClr val="lt1"/>
                        </a:solidFill>
                        <a:latin typeface="Arial"/>
                        <a:ea typeface="Arial"/>
                        <a:cs typeface="Arial"/>
                        <a:sym typeface="Arial"/>
                      </a:endParaRPr>
                    </a:p>
                  </a:txBody>
                  <a:tcPr marT="0" marB="0" marR="68575" marL="68575">
                    <a:solidFill>
                      <a:srgbClr val="4BACC6"/>
                    </a:solidFill>
                  </a:tcPr>
                </a:tc>
              </a:tr>
              <a:tr h="3322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Demi touché</a:t>
                      </a:r>
                      <a:endParaRPr b="0" sz="1800" u="none" cap="none" strike="noStrike">
                        <a:latin typeface="Calibri"/>
                        <a:ea typeface="Calibri"/>
                        <a:cs typeface="Calibri"/>
                        <a:sym typeface="Calibri"/>
                      </a:endParaRPr>
                    </a:p>
                  </a:txBody>
                  <a:tcPr marT="0" marB="0" marR="68575" marL="68575">
                    <a:solidFill>
                      <a:srgbClr val="1F497D"/>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À l’endroit du touch (ou sur la ligne des 7m)</a:t>
                      </a:r>
                      <a:endParaRPr b="0" i="0" sz="1800" u="none" cap="none" strike="noStrike">
                        <a:solidFill>
                          <a:schemeClr val="lt1"/>
                        </a:solidFill>
                        <a:latin typeface="Calibri"/>
                        <a:ea typeface="Calibri"/>
                        <a:cs typeface="Calibri"/>
                        <a:sym typeface="Calibri"/>
                      </a:endParaRPr>
                    </a:p>
                  </a:txBody>
                  <a:tcPr marT="0" marB="0" marR="68575" marL="68575">
                    <a:solidFill>
                      <a:srgbClr val="1F497D"/>
                    </a:solidFill>
                  </a:tcPr>
                </a:tc>
              </a:tr>
              <a:tr h="332225">
                <a:tc>
                  <a:txBody>
                    <a:bodyPr/>
                    <a:lstStyle/>
                    <a:p>
                      <a:pPr indent="0" lvl="0" marL="0" marR="0" rtl="0" algn="l">
                        <a:lnSpc>
                          <a:spcPct val="115000"/>
                        </a:lnSpc>
                        <a:spcBef>
                          <a:spcPts val="0"/>
                        </a:spcBef>
                        <a:spcAft>
                          <a:spcPts val="0"/>
                        </a:spcAft>
                        <a:buClr>
                          <a:srgbClr val="000000"/>
                        </a:buClr>
                        <a:buSzPts val="1400"/>
                        <a:buFont typeface="Arial"/>
                        <a:buNone/>
                      </a:pPr>
                      <a:r>
                        <a:rPr b="0" lang="en-GB" sz="1800" u="none" cap="none" strike="noStrike"/>
                        <a:t>Demi tente de marquer</a:t>
                      </a:r>
                      <a:endParaRPr b="0" sz="1800" u="none" cap="none" strike="noStrike">
                        <a:latin typeface="Calibri"/>
                        <a:ea typeface="Calibri"/>
                        <a:cs typeface="Calibri"/>
                        <a:sym typeface="Calibri"/>
                      </a:endParaRPr>
                    </a:p>
                  </a:txBody>
                  <a:tcPr marT="0" marB="0" marR="68575" marL="68575">
                    <a:solidFill>
                      <a:srgbClr val="4BACC6"/>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800" u="none" cap="none" strike="noStrike">
                          <a:solidFill>
                            <a:schemeClr val="lt1"/>
                          </a:solidFill>
                          <a:latin typeface="Arial"/>
                          <a:ea typeface="Arial"/>
                          <a:cs typeface="Arial"/>
                          <a:sym typeface="Arial"/>
                        </a:rPr>
                        <a:t>Sur la ligne des 7m</a:t>
                      </a:r>
                      <a:endParaRPr b="0" i="0" sz="1800" u="none" cap="none" strike="noStrike">
                        <a:solidFill>
                          <a:schemeClr val="lt1"/>
                        </a:solidFill>
                        <a:latin typeface="Calibri"/>
                        <a:ea typeface="Calibri"/>
                        <a:cs typeface="Calibri"/>
                        <a:sym typeface="Calibri"/>
                      </a:endParaRPr>
                    </a:p>
                  </a:txBody>
                  <a:tcPr marT="0" marB="0" marR="68575" marL="68575">
                    <a:solidFill>
                      <a:srgbClr val="4BACC6"/>
                    </a:solidFill>
                  </a:tcPr>
                </a:tc>
              </a:tr>
            </a:tbl>
          </a:graphicData>
        </a:graphic>
      </p:graphicFrame>
      <p:sp>
        <p:nvSpPr>
          <p:cNvPr id="492" name="Google Shape;492;p26"/>
          <p:cNvSpPr/>
          <p:nvPr/>
        </p:nvSpPr>
        <p:spPr>
          <a:xfrm>
            <a:off x="321013" y="5107020"/>
            <a:ext cx="8067411" cy="34857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3" name="Google Shape;493;p26"/>
          <p:cNvSpPr/>
          <p:nvPr/>
        </p:nvSpPr>
        <p:spPr>
          <a:xfrm>
            <a:off x="473413" y="4523363"/>
            <a:ext cx="8067411" cy="588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4" name="Google Shape;494;p26"/>
          <p:cNvSpPr/>
          <p:nvPr/>
        </p:nvSpPr>
        <p:spPr>
          <a:xfrm>
            <a:off x="460439" y="4179654"/>
            <a:ext cx="8067411" cy="588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5" name="Google Shape;495;p26"/>
          <p:cNvSpPr/>
          <p:nvPr/>
        </p:nvSpPr>
        <p:spPr>
          <a:xfrm>
            <a:off x="447465" y="3482985"/>
            <a:ext cx="8067411" cy="82150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6" name="Google Shape;496;p26"/>
          <p:cNvSpPr/>
          <p:nvPr/>
        </p:nvSpPr>
        <p:spPr>
          <a:xfrm>
            <a:off x="434491" y="2215305"/>
            <a:ext cx="8067411" cy="1267679"/>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97" name="Google Shape;497;p26"/>
          <p:cNvSpPr/>
          <p:nvPr/>
        </p:nvSpPr>
        <p:spPr>
          <a:xfrm>
            <a:off x="421517" y="1860244"/>
            <a:ext cx="8067411" cy="821506"/>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49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27"/>
          <p:cNvSpPr txBox="1"/>
          <p:nvPr>
            <p:ph type="title"/>
          </p:nvPr>
        </p:nvSpPr>
        <p:spPr>
          <a:xfrm>
            <a:off x="806896" y="438870"/>
            <a:ext cx="7022654"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Changement de possession : et après ?</a:t>
            </a:r>
            <a:endParaRPr>
              <a:latin typeface="Arial"/>
              <a:ea typeface="Arial"/>
              <a:cs typeface="Arial"/>
              <a:sym typeface="Arial"/>
            </a:endParaRPr>
          </a:p>
        </p:txBody>
      </p:sp>
      <p:graphicFrame>
        <p:nvGraphicFramePr>
          <p:cNvPr id="504" name="Google Shape;504;p27"/>
          <p:cNvGraphicFramePr/>
          <p:nvPr/>
        </p:nvGraphicFramePr>
        <p:xfrm>
          <a:off x="683568" y="1663228"/>
          <a:ext cx="3000000" cy="3000000"/>
        </p:xfrm>
        <a:graphic>
          <a:graphicData uri="http://schemas.openxmlformats.org/drawingml/2006/table">
            <a:tbl>
              <a:tblPr bandRow="1" firstRow="1">
                <a:noFill/>
                <a:tableStyleId>{F7FD75E2-F4E0-49D7-9957-022CD79E21E1}</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Pour les joueurs</a:t>
                      </a:r>
                      <a:endParaRPr sz="28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Pour les arbitres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lang="en-GB" sz="2800" u="none" cap="none" strike="noStrike">
                          <a:solidFill>
                            <a:schemeClr val="dk1"/>
                          </a:solidFill>
                          <a:latin typeface="Calibri"/>
                          <a:ea typeface="Calibri"/>
                          <a:cs typeface="Calibri"/>
                          <a:sym typeface="Calibri"/>
                        </a:rPr>
                        <a:t>              …sur la marque</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Où est la marque ?</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Le nombre de touch recommence</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Combien de touch ?</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La défense se met en-jeu</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Quelle distance ?</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Où se placer ?</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br>
              <a:rPr b="1" i="0" lang="en-GB" sz="3600" u="none" cap="none" strike="noStrike">
                <a:solidFill>
                  <a:schemeClr val="dk1"/>
                </a:solidFill>
                <a:latin typeface="Calibri"/>
                <a:ea typeface="Calibri"/>
                <a:cs typeface="Calibri"/>
                <a:sym typeface="Calibri"/>
              </a:rPr>
            </a:br>
            <a:r>
              <a:rPr lang="en-GB" sz="3600">
                <a:latin typeface="Calibri"/>
                <a:ea typeface="Calibri"/>
                <a:cs typeface="Calibri"/>
                <a:sym typeface="Calibri"/>
              </a:rPr>
              <a:t>PÉNALITÉS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Pénalités</a:t>
            </a:r>
            <a:endParaRPr>
              <a:latin typeface="Arial"/>
              <a:ea typeface="Arial"/>
              <a:cs typeface="Arial"/>
              <a:sym typeface="Arial"/>
            </a:endParaRPr>
          </a:p>
        </p:txBody>
      </p:sp>
      <p:sp>
        <p:nvSpPr>
          <p:cNvPr id="516" name="Google Shape;516;p30"/>
          <p:cNvSpPr/>
          <p:nvPr/>
        </p:nvSpPr>
        <p:spPr>
          <a:xfrm>
            <a:off x="2866350" y="1556800"/>
            <a:ext cx="6083100" cy="3262800"/>
          </a:xfrm>
          <a:prstGeom prst="rect">
            <a:avLst/>
          </a:prstGeom>
          <a:solidFill>
            <a:schemeClr val="dk2"/>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L’équipe non-fautive reprend par un tapball à la marque indiquée par l’arbitre.</a:t>
            </a:r>
            <a:endParaRPr/>
          </a:p>
          <a:p>
            <a:pPr indent="0" lvl="0" marL="0" marR="0" rtl="0" algn="l">
              <a:lnSpc>
                <a:spcPct val="100000"/>
              </a:lnSpc>
              <a:spcBef>
                <a:spcPts val="0"/>
              </a:spcBef>
              <a:spcAft>
                <a:spcPts val="0"/>
              </a:spcAft>
              <a:buNone/>
            </a:pPr>
            <a:r>
              <a:rPr b="0" i="0" lang="en-GB" sz="2400" u="none" cap="none" strike="noStrike">
                <a:solidFill>
                  <a:schemeClr val="lt1"/>
                </a:solidFill>
                <a:latin typeface="Arial"/>
                <a:ea typeface="Arial"/>
                <a:cs typeface="Arial"/>
                <a:sym typeface="Arial"/>
              </a:rPr>
              <a:t>(dans le cadre d’une pénalité, il est autorisé de ré-engager par un rollball)</a:t>
            </a:r>
            <a:endParaRPr b="0" i="0" sz="2400" u="none" cap="none" strike="noStrike">
              <a:solidFill>
                <a:srgbClr val="000000"/>
              </a:solidFill>
              <a:latin typeface="Arial"/>
              <a:ea typeface="Arial"/>
              <a:cs typeface="Arial"/>
              <a:sym typeface="Arial"/>
            </a:endParaRPr>
          </a:p>
          <a:p>
            <a:pPr indent="-190500" lvl="0" marL="342900" marR="0" rtl="0" algn="just">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L’équipe fautive doit se placer 10 mètres en retrait de la </a:t>
            </a:r>
            <a:r>
              <a:rPr b="0" i="0" lang="en-GB" sz="2400" u="sng" cap="none" strike="noStrike">
                <a:solidFill>
                  <a:schemeClr val="lt1"/>
                </a:solidFill>
                <a:latin typeface="Arial"/>
                <a:ea typeface="Arial"/>
                <a:cs typeface="Arial"/>
                <a:sym typeface="Arial"/>
              </a:rPr>
              <a:t>marque</a:t>
            </a:r>
            <a:r>
              <a:rPr b="0" i="0" lang="en-GB" sz="2400" u="none" cap="none" strike="noStrike">
                <a:solidFill>
                  <a:schemeClr val="lt1"/>
                </a:solidFill>
                <a:latin typeface="Arial"/>
                <a:ea typeface="Arial"/>
                <a:cs typeface="Arial"/>
                <a:sym typeface="Arial"/>
              </a:rPr>
              <a:t>.</a:t>
            </a:r>
            <a:endParaRPr b="1" i="0" sz="2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pic>
        <p:nvPicPr>
          <p:cNvPr id="517" name="Google Shape;517;p30"/>
          <p:cNvPicPr preferRelativeResize="0"/>
          <p:nvPr/>
        </p:nvPicPr>
        <p:blipFill rotWithShape="1">
          <a:blip r:embed="rId3">
            <a:alphaModFix/>
          </a:blip>
          <a:srcRect b="0" l="0" r="0" t="0"/>
          <a:stretch/>
        </p:blipFill>
        <p:spPr>
          <a:xfrm>
            <a:off x="148725" y="1556800"/>
            <a:ext cx="2562317" cy="3262801"/>
          </a:xfrm>
          <a:prstGeom prst="rect">
            <a:avLst/>
          </a:prstGeom>
          <a:noFill/>
          <a:ln>
            <a:noFill/>
          </a:ln>
        </p:spPr>
      </p:pic>
      <p:sp>
        <p:nvSpPr>
          <p:cNvPr id="518" name="Google Shape;518;p30"/>
          <p:cNvSpPr/>
          <p:nvPr/>
        </p:nvSpPr>
        <p:spPr>
          <a:xfrm>
            <a:off x="154756" y="1549053"/>
            <a:ext cx="2562300" cy="32628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8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Pénalités – La procédure</a:t>
            </a:r>
            <a:endParaRPr>
              <a:latin typeface="Arial"/>
              <a:ea typeface="Arial"/>
              <a:cs typeface="Arial"/>
              <a:sym typeface="Arial"/>
            </a:endParaRPr>
          </a:p>
        </p:txBody>
      </p:sp>
      <p:sp>
        <p:nvSpPr>
          <p:cNvPr id="525" name="Google Shape;525;p84"/>
          <p:cNvSpPr/>
          <p:nvPr/>
        </p:nvSpPr>
        <p:spPr>
          <a:xfrm>
            <a:off x="2866350" y="1556800"/>
            <a:ext cx="6083100" cy="3262800"/>
          </a:xfrm>
          <a:prstGeom prst="rect">
            <a:avLst/>
          </a:prstGeom>
          <a:solidFill>
            <a:schemeClr val="dk2"/>
          </a:solidFill>
          <a:ln>
            <a:noFill/>
          </a:ln>
        </p:spPr>
        <p:txBody>
          <a:bodyPr anchorCtr="0" anchor="ctr" bIns="45700" lIns="91425" spcFirstLastPara="1" rIns="91425" wrap="square" tIns="45700">
            <a:noAutofit/>
          </a:bodyPr>
          <a:lstStyle/>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L’arbitre effectue un sifflet long</a:t>
            </a:r>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Il tend le bras vers l’équipe non fautive (qui récupère le ballon)</a:t>
            </a:r>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Il signifie la faute par un signal associé d’une communication orale</a:t>
            </a:r>
            <a:endParaRPr/>
          </a:p>
          <a:p>
            <a:pPr indent="-342900" lvl="0" marL="3429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Il indique la marque et place la défense à 10m</a:t>
            </a:r>
            <a:endParaRPr b="0" i="0" sz="2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pic>
        <p:nvPicPr>
          <p:cNvPr id="526" name="Google Shape;526;p84"/>
          <p:cNvPicPr preferRelativeResize="0"/>
          <p:nvPr/>
        </p:nvPicPr>
        <p:blipFill rotWithShape="1">
          <a:blip r:embed="rId3">
            <a:alphaModFix/>
          </a:blip>
          <a:srcRect b="0" l="0" r="0" t="0"/>
          <a:stretch/>
        </p:blipFill>
        <p:spPr>
          <a:xfrm>
            <a:off x="148725" y="1556800"/>
            <a:ext cx="2562317" cy="3262801"/>
          </a:xfrm>
          <a:prstGeom prst="rect">
            <a:avLst/>
          </a:prstGeom>
          <a:noFill/>
          <a:ln>
            <a:noFill/>
          </a:ln>
        </p:spPr>
      </p:pic>
      <p:sp>
        <p:nvSpPr>
          <p:cNvPr id="527" name="Google Shape;527;p84"/>
          <p:cNvSpPr/>
          <p:nvPr/>
        </p:nvSpPr>
        <p:spPr>
          <a:xfrm>
            <a:off x="154756" y="1549053"/>
            <a:ext cx="2562300" cy="3262800"/>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5">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Pénalités</a:t>
            </a:r>
            <a:endParaRPr>
              <a:latin typeface="Arial"/>
              <a:ea typeface="Arial"/>
              <a:cs typeface="Arial"/>
              <a:sym typeface="Arial"/>
            </a:endParaRPr>
          </a:p>
        </p:txBody>
      </p:sp>
      <p:sp>
        <p:nvSpPr>
          <p:cNvPr id="534" name="Google Shape;534;p31"/>
          <p:cNvSpPr/>
          <p:nvPr/>
        </p:nvSpPr>
        <p:spPr>
          <a:xfrm>
            <a:off x="359532" y="1491000"/>
            <a:ext cx="8424936" cy="1080120"/>
          </a:xfrm>
          <a:prstGeom prst="rect">
            <a:avLst/>
          </a:prstGeom>
          <a:solidFill>
            <a:srgbClr val="1F497D"/>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Quelles actions/situations donnent lieu à une pénalité ?</a:t>
            </a:r>
            <a:endParaRPr b="1" i="0" sz="2200" u="none" cap="none" strike="noStrike">
              <a:solidFill>
                <a:schemeClr val="lt1"/>
              </a:solidFill>
              <a:latin typeface="Arial"/>
              <a:ea typeface="Arial"/>
              <a:cs typeface="Arial"/>
              <a:sym typeface="Arial"/>
            </a:endParaRPr>
          </a:p>
        </p:txBody>
      </p:sp>
      <p:graphicFrame>
        <p:nvGraphicFramePr>
          <p:cNvPr id="535" name="Google Shape;535;p31"/>
          <p:cNvGraphicFramePr/>
          <p:nvPr/>
        </p:nvGraphicFramePr>
        <p:xfrm>
          <a:off x="616808" y="2750714"/>
          <a:ext cx="3000000" cy="3000000"/>
        </p:xfrm>
        <a:graphic>
          <a:graphicData uri="http://schemas.openxmlformats.org/drawingml/2006/table">
            <a:tbl>
              <a:tblPr bandRow="1" firstCol="1" firstRow="1">
                <a:noFill/>
                <a:tableStyleId>{A83FF93B-C182-4509-BC3A-193217AC4B89}</a:tableStyleId>
              </a:tblPr>
              <a:tblGrid>
                <a:gridCol w="3955725"/>
                <a:gridCol w="3954650"/>
              </a:tblGrid>
              <a:tr h="234925">
                <a:tc>
                  <a:txBody>
                    <a:bodyPr/>
                    <a:lstStyle/>
                    <a:p>
                      <a:pPr indent="0" lvl="0" marL="0" marR="0" rtl="0" algn="ctr">
                        <a:lnSpc>
                          <a:spcPct val="115000"/>
                        </a:lnSpc>
                        <a:spcBef>
                          <a:spcPts val="0"/>
                        </a:spcBef>
                        <a:spcAft>
                          <a:spcPts val="0"/>
                        </a:spcAft>
                        <a:buClr>
                          <a:srgbClr val="000000"/>
                        </a:buClr>
                        <a:buSzPts val="1400"/>
                        <a:buFont typeface="Arial"/>
                        <a:buNone/>
                      </a:pPr>
                      <a:r>
                        <a:rPr b="1" lang="en-GB" sz="1400" u="none" cap="none" strike="noStrike"/>
                        <a:t>Situation</a:t>
                      </a:r>
                      <a:endParaRPr b="1" sz="1400" u="none" cap="none" strike="noStrike">
                        <a:latin typeface="Calibri"/>
                        <a:ea typeface="Calibri"/>
                        <a:cs typeface="Calibri"/>
                        <a:sym typeface="Calibri"/>
                      </a:endParaRPr>
                    </a:p>
                  </a:txBody>
                  <a:tcPr marT="0" marB="0" marR="68575" marL="68575"/>
                </a:tc>
                <a:tc>
                  <a:txBody>
                    <a:bodyPr/>
                    <a:lstStyle/>
                    <a:p>
                      <a:pPr indent="0" lvl="0" marL="0" marR="0" rtl="0" algn="ctr">
                        <a:lnSpc>
                          <a:spcPct val="115000"/>
                        </a:lnSpc>
                        <a:spcBef>
                          <a:spcPts val="0"/>
                        </a:spcBef>
                        <a:spcAft>
                          <a:spcPts val="0"/>
                        </a:spcAft>
                        <a:buClr>
                          <a:srgbClr val="000000"/>
                        </a:buClr>
                        <a:buSzPts val="1400"/>
                        <a:buFont typeface="Arial"/>
                        <a:buNone/>
                      </a:pPr>
                      <a:r>
                        <a:rPr lang="en-GB" sz="1400" u="none" cap="none" strike="noStrike"/>
                        <a:t>Lieu de la marque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latin typeface="Arial"/>
                          <a:ea typeface="Arial"/>
                          <a:cs typeface="Arial"/>
                          <a:sym typeface="Arial"/>
                        </a:rPr>
                        <a:t>Changement incorrect</a:t>
                      </a:r>
                      <a:endParaRPr sz="1400" u="none" cap="none" strike="noStrike">
                        <a:latin typeface="Calibri"/>
                        <a:ea typeface="Calibri"/>
                        <a:cs typeface="Calibri"/>
                        <a:sym typeface="Calibri"/>
                      </a:endParaRPr>
                    </a:p>
                  </a:txBody>
                  <a:tcPr marT="0" marB="0" marR="68575" marL="68575" anchor="ctr"/>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À l’emplacement du changement incorrect ou à l’endoit où se situe le ballon si plus avantageux</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Touch and Pass / Late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Où le touch a eu lieu</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Passe en avant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l’endroit d’où est partie la passe</a:t>
                      </a:r>
                      <a:endParaRPr b="0" i="0" sz="1400" u="none" cap="none" strike="noStrike">
                        <a:solidFill>
                          <a:srgbClr val="000000"/>
                        </a:solidFill>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pas sur la marque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Sur la marque initiale du rollball</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Obstruction / dans le ruck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10m en avant du lieu de la faute</a:t>
                      </a:r>
                      <a:endParaRPr b="0" i="0" sz="1400" u="none" cap="none" strike="noStrike">
                        <a:solidFill>
                          <a:srgbClr val="000000"/>
                        </a:solidFill>
                        <a:latin typeface="Arial"/>
                        <a:ea typeface="Arial"/>
                        <a:cs typeface="Arial"/>
                        <a:sym typeface="Arial"/>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Toucher rugueux</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l’endroit de la faute</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l’endroit de la faute</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Hors-jeu</a:t>
                      </a:r>
                      <a:endParaRPr sz="1400" u="none" cap="none" strike="noStrike">
                        <a:latin typeface="Calibri"/>
                        <a:ea typeface="Calibri"/>
                        <a:cs typeface="Calibri"/>
                        <a:sym typeface="Calibri"/>
                      </a:endParaRPr>
                    </a:p>
                  </a:txBody>
                  <a:tcPr marT="0" marB="0" marR="68575" marL="68575" anchor="ctr"/>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l’endroit de la faute ou à l’endroit où devait se trouver le joueur fautif pour être en jeu</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volontaire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À l’endroit de la faute</a:t>
                      </a:r>
                      <a:endParaRPr b="0" i="0" sz="1400" u="none" cap="none" strike="noStrike">
                        <a:solidFill>
                          <a:srgbClr val="000000"/>
                        </a:solidFill>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Mauvais comportement (ex impertinence)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10 m en avant pour l’équipe non fautive</a:t>
                      </a:r>
                      <a:endParaRPr b="0" i="0" sz="1400" u="none" cap="none" strike="noStrike">
                        <a:solidFill>
                          <a:srgbClr val="000000"/>
                        </a:solidFill>
                        <a:latin typeface="Calibri"/>
                        <a:ea typeface="Calibri"/>
                        <a:cs typeface="Calibri"/>
                        <a:sym typeface="Calibri"/>
                      </a:endParaRPr>
                    </a:p>
                  </a:txBody>
                  <a:tcPr marT="0" marB="0" marR="68575" marL="68575"/>
                </a:tc>
              </a:tr>
            </a:tbl>
          </a:graphicData>
        </a:graphic>
      </p:graphicFrame>
      <p:sp>
        <p:nvSpPr>
          <p:cNvPr id="536" name="Google Shape;536;p31"/>
          <p:cNvSpPr/>
          <p:nvPr/>
        </p:nvSpPr>
        <p:spPr>
          <a:xfrm>
            <a:off x="580478" y="5909844"/>
            <a:ext cx="7272900" cy="405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2800" u="none" cap="none" strike="noStrike">
                <a:solidFill>
                  <a:schemeClr val="dk1"/>
                </a:solidFill>
                <a:latin typeface="Arial"/>
                <a:ea typeface="Arial"/>
                <a:cs typeface="Arial"/>
                <a:sym typeface="Arial"/>
              </a:rPr>
              <a:t>Un peu de pratique : les signaux !</a:t>
            </a:r>
            <a:endParaRPr b="0" i="0" sz="28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500"/>
                                        <p:tgtEl>
                                          <p:spTgt spid="5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1000"/>
                                        <p:tgtEl>
                                          <p:spTgt spid="5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REMPLACEMENTS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85"/>
          <p:cNvSpPr/>
          <p:nvPr/>
        </p:nvSpPr>
        <p:spPr>
          <a:xfrm>
            <a:off x="364309" y="1567516"/>
            <a:ext cx="8513200" cy="1678017"/>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000" u="none" cap="none" strike="noStrike">
                <a:solidFill>
                  <a:schemeClr val="lt1"/>
                </a:solidFill>
                <a:latin typeface="Arial"/>
                <a:ea typeface="Arial"/>
                <a:cs typeface="Arial"/>
                <a:sym typeface="Arial"/>
              </a:rPr>
              <a:t>Les remplacements :</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000" u="none" cap="none" strike="noStrike">
                <a:solidFill>
                  <a:schemeClr val="lt1"/>
                </a:solidFill>
                <a:latin typeface="Arial"/>
                <a:ea typeface="Arial"/>
                <a:cs typeface="Arial"/>
                <a:sym typeface="Arial"/>
              </a:rPr>
              <a:t>Sont illimités</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000" u="none" cap="none" strike="noStrike">
                <a:solidFill>
                  <a:schemeClr val="lt1"/>
                </a:solidFill>
                <a:latin typeface="Arial"/>
                <a:ea typeface="Arial"/>
                <a:cs typeface="Arial"/>
                <a:sym typeface="Arial"/>
              </a:rPr>
              <a:t>Sont restreints à la zone de remplacement</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000" u="none" cap="none" strike="noStrike">
                <a:solidFill>
                  <a:schemeClr val="lt1"/>
                </a:solidFill>
                <a:latin typeface="Arial"/>
                <a:ea typeface="Arial"/>
                <a:cs typeface="Arial"/>
                <a:sym typeface="Arial"/>
              </a:rPr>
              <a:t>Ne nécessitent pas de contact entre les joueurs (entrant et sortant)</a:t>
            </a:r>
            <a:endParaRPr/>
          </a:p>
          <a:p>
            <a:pPr indent="-342900" lvl="0" marL="342900" marR="0" rtl="0" algn="l">
              <a:lnSpc>
                <a:spcPct val="100000"/>
              </a:lnSpc>
              <a:spcBef>
                <a:spcPts val="0"/>
              </a:spcBef>
              <a:spcAft>
                <a:spcPts val="0"/>
              </a:spcAft>
              <a:buClr>
                <a:schemeClr val="lt1"/>
              </a:buClr>
              <a:buSzPts val="2200"/>
              <a:buFont typeface="Arial"/>
              <a:buChar char="-"/>
            </a:pPr>
            <a:r>
              <a:rPr b="0" i="0" lang="en-GB" sz="2000" u="none" cap="none" strike="noStrike">
                <a:solidFill>
                  <a:schemeClr val="lt1"/>
                </a:solidFill>
                <a:latin typeface="Arial"/>
                <a:ea typeface="Arial"/>
                <a:cs typeface="Arial"/>
                <a:sym typeface="Arial"/>
              </a:rPr>
              <a:t>Sont interdits lors d’une interception / une percée de l’attaque</a:t>
            </a:r>
            <a:endParaRPr b="0" i="0" sz="2000" u="none" cap="none" strike="noStrike">
              <a:solidFill>
                <a:schemeClr val="lt1"/>
              </a:solidFill>
              <a:latin typeface="Arial"/>
              <a:ea typeface="Arial"/>
              <a:cs typeface="Arial"/>
              <a:sym typeface="Arial"/>
            </a:endParaRPr>
          </a:p>
        </p:txBody>
      </p:sp>
      <p:sp>
        <p:nvSpPr>
          <p:cNvPr id="548" name="Google Shape;548;p85"/>
          <p:cNvSpPr/>
          <p:nvPr/>
        </p:nvSpPr>
        <p:spPr>
          <a:xfrm>
            <a:off x="1776412" y="3405780"/>
            <a:ext cx="5591175" cy="334504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49" name="Google Shape;549;p85"/>
          <p:cNvSpPr txBox="1"/>
          <p:nvPr>
            <p:ph type="title"/>
          </p:nvPr>
        </p:nvSpPr>
        <p:spPr>
          <a:xfrm>
            <a:off x="806896" y="524595"/>
            <a:ext cx="7556054"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Remplacements : joueurs</a:t>
            </a:r>
            <a:endParaRPr>
              <a:latin typeface="Arial"/>
              <a:ea typeface="Arial"/>
              <a:cs typeface="Arial"/>
              <a:sym typeface="Arial"/>
            </a:endParaRPr>
          </a:p>
        </p:txBody>
      </p:sp>
      <p:grpSp>
        <p:nvGrpSpPr>
          <p:cNvPr id="550" name="Google Shape;550;p85"/>
          <p:cNvGrpSpPr/>
          <p:nvPr/>
        </p:nvGrpSpPr>
        <p:grpSpPr>
          <a:xfrm>
            <a:off x="2069944" y="3447898"/>
            <a:ext cx="5003322" cy="3247457"/>
            <a:chOff x="1764248" y="2220297"/>
            <a:chExt cx="5760000" cy="4279570"/>
          </a:xfrm>
        </p:grpSpPr>
        <p:grpSp>
          <p:nvGrpSpPr>
            <p:cNvPr id="551" name="Google Shape;551;p85"/>
            <p:cNvGrpSpPr/>
            <p:nvPr/>
          </p:nvGrpSpPr>
          <p:grpSpPr>
            <a:xfrm>
              <a:off x="1764248" y="2564904"/>
              <a:ext cx="5760000" cy="3600000"/>
              <a:chOff x="1331913" y="2927349"/>
              <a:chExt cx="5760000" cy="3600000"/>
            </a:xfrm>
          </p:grpSpPr>
          <p:sp>
            <p:nvSpPr>
              <p:cNvPr id="552" name="Google Shape;552;p8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3" name="Google Shape;553;p8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4" name="Google Shape;554;p8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5" name="Google Shape;555;p8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p8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57" name="Google Shape;557;p85"/>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58" name="Google Shape;558;p85"/>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
        <p:nvSpPr>
          <p:cNvPr id="559" name="Google Shape;559;p85"/>
          <p:cNvSpPr/>
          <p:nvPr/>
        </p:nvSpPr>
        <p:spPr>
          <a:xfrm>
            <a:off x="1874412" y="3733364"/>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60" name="Google Shape;560;p85"/>
          <p:cNvSpPr/>
          <p:nvPr/>
        </p:nvSpPr>
        <p:spPr>
          <a:xfrm>
            <a:off x="1889402" y="5746698"/>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61" name="Google Shape;561;p85"/>
          <p:cNvSpPr/>
          <p:nvPr/>
        </p:nvSpPr>
        <p:spPr>
          <a:xfrm>
            <a:off x="7085884" y="3722606"/>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62" name="Google Shape;562;p85"/>
          <p:cNvSpPr/>
          <p:nvPr/>
        </p:nvSpPr>
        <p:spPr>
          <a:xfrm>
            <a:off x="7100874" y="5746702"/>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63" name="Google Shape;563;p85"/>
          <p:cNvSpPr/>
          <p:nvPr/>
        </p:nvSpPr>
        <p:spPr>
          <a:xfrm>
            <a:off x="365125" y="5206450"/>
            <a:ext cx="8513100" cy="14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L’arbitre latéral contrôle les changements.</a:t>
            </a:r>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Lors d’une interception il averti les joueurs dans la box de ne pas rentrer.</a:t>
            </a:r>
            <a:endParaRPr b="0" i="0" sz="22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pic>
        <p:nvPicPr>
          <p:cNvPr id="569" name="Google Shape;569;p33"/>
          <p:cNvPicPr preferRelativeResize="0"/>
          <p:nvPr/>
        </p:nvPicPr>
        <p:blipFill rotWithShape="1">
          <a:blip r:embed="rId3">
            <a:alphaModFix/>
          </a:blip>
          <a:srcRect b="0" l="0" r="0" t="0"/>
          <a:stretch/>
        </p:blipFill>
        <p:spPr>
          <a:xfrm rot="-506180">
            <a:off x="381651" y="3336261"/>
            <a:ext cx="5555172" cy="3046623"/>
          </a:xfrm>
          <a:prstGeom prst="rect">
            <a:avLst/>
          </a:prstGeom>
          <a:noFill/>
          <a:ln>
            <a:noFill/>
          </a:ln>
        </p:spPr>
      </p:pic>
      <p:sp>
        <p:nvSpPr>
          <p:cNvPr id="570" name="Google Shape;570;p3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Remplacements : arbitres</a:t>
            </a:r>
            <a:endParaRPr>
              <a:latin typeface="Arial"/>
              <a:ea typeface="Arial"/>
              <a:cs typeface="Arial"/>
              <a:sym typeface="Arial"/>
            </a:endParaRPr>
          </a:p>
        </p:txBody>
      </p:sp>
      <p:sp>
        <p:nvSpPr>
          <p:cNvPr id="571" name="Google Shape;571;p33"/>
          <p:cNvSpPr/>
          <p:nvPr/>
        </p:nvSpPr>
        <p:spPr>
          <a:xfrm rot="-506237">
            <a:off x="380356" y="3327429"/>
            <a:ext cx="5555224" cy="3046472"/>
          </a:xfrm>
          <a:prstGeom prst="rect">
            <a:avLst/>
          </a:prstGeom>
          <a:solidFill>
            <a:srgbClr val="FFFFFF">
              <a:alpha val="52156"/>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p33"/>
          <p:cNvSpPr/>
          <p:nvPr/>
        </p:nvSpPr>
        <p:spPr>
          <a:xfrm>
            <a:off x="827575" y="1415000"/>
            <a:ext cx="8145300" cy="20988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200"/>
              <a:buFont typeface="Arial"/>
              <a:buNone/>
            </a:pPr>
            <a:r>
              <a:rPr b="0" i="0" lang="en-GB" sz="2200" u="none" cap="none" strike="noStrike">
                <a:solidFill>
                  <a:srgbClr val="FFFFFF"/>
                </a:solidFill>
                <a:latin typeface="Calibri"/>
                <a:ea typeface="Calibri"/>
                <a:cs typeface="Calibri"/>
                <a:sym typeface="Calibri"/>
              </a:rPr>
              <a:t>Les joueurs ont besoin de remplacements – les arbitres aussi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200"/>
              <a:buFont typeface="Arial"/>
              <a:buNone/>
            </a:pPr>
            <a:r>
              <a:rPr b="0" i="0" lang="en-GB" sz="2200" u="none" cap="none" strike="noStrike">
                <a:solidFill>
                  <a:schemeClr val="lt1"/>
                </a:solidFill>
                <a:latin typeface="Calibri"/>
                <a:ea typeface="Calibri"/>
                <a:cs typeface="Calibri"/>
                <a:sym typeface="Calibri"/>
              </a:rPr>
              <a:t>Pourquoi ?</a:t>
            </a:r>
            <a:endParaRPr b="0" i="0" sz="22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200" u="none" cap="none" strike="noStrike">
                <a:solidFill>
                  <a:schemeClr val="lt1"/>
                </a:solidFill>
                <a:latin typeface="Calibri"/>
                <a:ea typeface="Calibri"/>
                <a:cs typeface="Calibri"/>
                <a:sym typeface="Calibri"/>
              </a:rPr>
              <a:t>Se répartir la charge</a:t>
            </a:r>
            <a:endParaRPr b="0" i="0" sz="22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200" u="none" cap="none" strike="noStrike">
                <a:solidFill>
                  <a:schemeClr val="lt1"/>
                </a:solidFill>
                <a:latin typeface="Calibri"/>
                <a:ea typeface="Calibri"/>
                <a:cs typeface="Calibri"/>
                <a:sym typeface="Calibri"/>
              </a:rPr>
              <a:t>Eviter la fatigue / améliorer la capacité de prise de décision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200" u="none" cap="none" strike="noStrike">
                <a:solidFill>
                  <a:schemeClr val="lt1"/>
                </a:solidFill>
                <a:latin typeface="Calibri"/>
                <a:ea typeface="Calibri"/>
                <a:cs typeface="Calibri"/>
                <a:sym typeface="Calibri"/>
              </a:rPr>
              <a:t>Travail d’équipe – le touch est un sport unique où tous les arbitres seront a un moment donné arbitre central.</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Font typeface="Calibri"/>
              <a:buNone/>
            </a:pPr>
            <a:r>
              <a:rPr b="1" lang="en-GB" sz="3600">
                <a:latin typeface="Calibri"/>
                <a:ea typeface="Calibri"/>
                <a:cs typeface="Calibri"/>
                <a:sym typeface="Calibri"/>
              </a:rPr>
              <a:t>Objectifs</a:t>
            </a:r>
            <a:endParaRPr/>
          </a:p>
        </p:txBody>
      </p:sp>
      <p:sp>
        <p:nvSpPr>
          <p:cNvPr id="110" name="Google Shape;110;p78"/>
          <p:cNvSpPr/>
          <p:nvPr/>
        </p:nvSpPr>
        <p:spPr>
          <a:xfrm>
            <a:off x="795532" y="1858760"/>
            <a:ext cx="7552935" cy="3140480"/>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Calibri"/>
                <a:ea typeface="Calibri"/>
                <a:cs typeface="Calibri"/>
                <a:sym typeface="Calibri"/>
              </a:rPr>
              <a:t>Informer les cadres des équipes sur la façon dont les règles fondamentales du jeu sont interprétées</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Calibri"/>
                <a:ea typeface="Calibri"/>
                <a:cs typeface="Calibri"/>
                <a:sym typeface="Calibri"/>
              </a:rPr>
              <a:t>Entrer dans le cursus arbitral</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Calibri"/>
                <a:ea typeface="Calibri"/>
                <a:cs typeface="Calibri"/>
                <a:sym typeface="Calibri"/>
              </a:rPr>
              <a:t>Être capable de transmettre aux coéquipiers les règles élémentaires du jeu, et mieux comprendre les décisions arbitrales.</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600"/>
              </a:spcBef>
              <a:spcAft>
                <a:spcPts val="0"/>
              </a:spcAft>
              <a:buClr>
                <a:schemeClr val="lt1"/>
              </a:buClr>
              <a:buSzPts val="2400"/>
              <a:buFont typeface="Arial"/>
              <a:buChar char="•"/>
            </a:pPr>
            <a:r>
              <a:rPr b="0" i="0" lang="en-GB" sz="2400" u="none" cap="none" strike="noStrike">
                <a:solidFill>
                  <a:schemeClr val="lt1"/>
                </a:solidFill>
                <a:latin typeface="Calibri"/>
                <a:ea typeface="Calibri"/>
                <a:cs typeface="Calibri"/>
                <a:sym typeface="Calibri"/>
              </a:rPr>
              <a:t>Répondre aux questions de chacun.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Remplacements : arbitres</a:t>
            </a:r>
            <a:endParaRPr>
              <a:latin typeface="Arial"/>
              <a:ea typeface="Arial"/>
              <a:cs typeface="Arial"/>
              <a:sym typeface="Arial"/>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579" name="Google Shape;579;p34"/>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580" name="Google Shape;580;p34"/>
          <p:cNvSpPr/>
          <p:nvPr/>
        </p:nvSpPr>
        <p:spPr>
          <a:xfrm>
            <a:off x="299030" y="1963000"/>
            <a:ext cx="4492426" cy="22323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Calibri"/>
                <a:ea typeface="Calibri"/>
                <a:cs typeface="Calibri"/>
                <a:sym typeface="Calibri"/>
              </a:rPr>
              <a:t>Quand ?</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Après un essai</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Changement de possession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Pénalité</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Remplacement de joueurs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Remplacements : arbitres</a:t>
            </a:r>
            <a:endParaRPr>
              <a:latin typeface="Arial"/>
              <a:ea typeface="Arial"/>
              <a:cs typeface="Arial"/>
              <a:sym typeface="Arial"/>
            </a:endParaRPr>
          </a:p>
        </p:txBody>
      </p:sp>
      <p:sp>
        <p:nvSpPr>
          <p:cNvPr id="587" name="Google Shape;587;p35"/>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Où ?</a:t>
            </a:r>
            <a:endParaRPr b="0" i="0" sz="1400" u="none" cap="none" strike="noStrike">
              <a:solidFill>
                <a:srgbClr val="FFFFFF"/>
              </a:solidFill>
              <a:latin typeface="Arial"/>
              <a:ea typeface="Arial"/>
              <a:cs typeface="Arial"/>
              <a:sym typeface="Arial"/>
            </a:endParaRPr>
          </a:p>
        </p:txBody>
      </p:sp>
      <p:grpSp>
        <p:nvGrpSpPr>
          <p:cNvPr id="588" name="Google Shape;588;p35"/>
          <p:cNvGrpSpPr/>
          <p:nvPr/>
        </p:nvGrpSpPr>
        <p:grpSpPr>
          <a:xfrm>
            <a:off x="1996739" y="2914442"/>
            <a:ext cx="4412688" cy="2419747"/>
            <a:chOff x="1331913" y="2927349"/>
            <a:chExt cx="5760000" cy="3600000"/>
          </a:xfrm>
        </p:grpSpPr>
        <p:sp>
          <p:nvSpPr>
            <p:cNvPr id="589" name="Google Shape;589;p3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0" name="Google Shape;590;p3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1" name="Google Shape;591;p3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2" name="Google Shape;592;p3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3" name="Google Shape;593;p3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94" name="Google Shape;594;p35"/>
          <p:cNvSpPr/>
          <p:nvPr/>
        </p:nvSpPr>
        <p:spPr>
          <a:xfrm>
            <a:off x="3651496" y="5414150"/>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595" name="Google Shape;595;p35"/>
          <p:cNvSpPr/>
          <p:nvPr/>
        </p:nvSpPr>
        <p:spPr>
          <a:xfrm>
            <a:off x="3651497" y="2682814"/>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nvGrpSpPr>
          <p:cNvPr id="596" name="Google Shape;596;p35"/>
          <p:cNvGrpSpPr/>
          <p:nvPr/>
        </p:nvGrpSpPr>
        <p:grpSpPr>
          <a:xfrm>
            <a:off x="231085" y="2901988"/>
            <a:ext cx="5902550" cy="2438769"/>
            <a:chOff x="231085" y="2901988"/>
            <a:chExt cx="5902550" cy="2438769"/>
          </a:xfrm>
        </p:grpSpPr>
        <p:grpSp>
          <p:nvGrpSpPr>
            <p:cNvPr id="597" name="Google Shape;597;p35"/>
            <p:cNvGrpSpPr/>
            <p:nvPr/>
          </p:nvGrpSpPr>
          <p:grpSpPr>
            <a:xfrm>
              <a:off x="231085" y="2901988"/>
              <a:ext cx="5902550" cy="2438769"/>
              <a:chOff x="231085" y="2901988"/>
              <a:chExt cx="5902550" cy="2438769"/>
            </a:xfrm>
          </p:grpSpPr>
          <p:sp>
            <p:nvSpPr>
              <p:cNvPr id="598" name="Google Shape;598;p35"/>
              <p:cNvSpPr/>
              <p:nvPr/>
            </p:nvSpPr>
            <p:spPr>
              <a:xfrm>
                <a:off x="2272533" y="2934011"/>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cxnSp>
            <p:nvCxnSpPr>
              <p:cNvPr id="599" name="Google Shape;599;p35"/>
              <p:cNvCxnSpPr/>
              <p:nvPr/>
            </p:nvCxnSpPr>
            <p:spPr>
              <a:xfrm>
                <a:off x="1708030" y="2901988"/>
                <a:ext cx="8627" cy="618491"/>
              </a:xfrm>
              <a:prstGeom prst="straightConnector1">
                <a:avLst/>
              </a:prstGeom>
              <a:noFill/>
              <a:ln cap="flat" cmpd="sng" w="9525">
                <a:solidFill>
                  <a:srgbClr val="4A7DBA"/>
                </a:solidFill>
                <a:prstDash val="solid"/>
                <a:round/>
                <a:headEnd len="med" w="med" type="triangle"/>
                <a:tailEnd len="med" w="med" type="triangle"/>
              </a:ln>
            </p:spPr>
          </p:cxnSp>
          <p:sp>
            <p:nvSpPr>
              <p:cNvPr id="600" name="Google Shape;600;p35"/>
              <p:cNvSpPr txBox="1"/>
              <p:nvPr/>
            </p:nvSpPr>
            <p:spPr>
              <a:xfrm>
                <a:off x="231085" y="2949623"/>
                <a:ext cx="1402992" cy="738623"/>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10m de la ligne de touche / de l’ailier</a:t>
                </a:r>
                <a:endParaRPr b="0" i="0" sz="1400" u="none" cap="none" strike="noStrike">
                  <a:solidFill>
                    <a:srgbClr val="000000"/>
                  </a:solidFill>
                  <a:latin typeface="Arial"/>
                  <a:ea typeface="Arial"/>
                  <a:cs typeface="Arial"/>
                  <a:sym typeface="Arial"/>
                </a:endParaRPr>
              </a:p>
            </p:txBody>
          </p:sp>
          <p:sp>
            <p:nvSpPr>
              <p:cNvPr id="601" name="Google Shape;601;p35"/>
              <p:cNvSpPr/>
              <p:nvPr/>
            </p:nvSpPr>
            <p:spPr>
              <a:xfrm>
                <a:off x="2272532" y="4754289"/>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sp>
          <p:nvSpPr>
            <p:cNvPr id="602" name="Google Shape;602;p35"/>
            <p:cNvSpPr txBox="1"/>
            <p:nvPr/>
          </p:nvSpPr>
          <p:spPr>
            <a:xfrm>
              <a:off x="2272531" y="2980400"/>
              <a:ext cx="3861102" cy="46162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Zone de Remplacement</a:t>
              </a:r>
              <a:endParaRPr b="0" i="0" sz="1400" u="none" cap="none" strike="noStrike">
                <a:solidFill>
                  <a:srgbClr val="000000"/>
                </a:solidFill>
                <a:latin typeface="Arial"/>
                <a:ea typeface="Arial"/>
                <a:cs typeface="Arial"/>
                <a:sym typeface="Arial"/>
              </a:endParaRPr>
            </a:p>
          </p:txBody>
        </p:sp>
        <p:sp>
          <p:nvSpPr>
            <p:cNvPr id="603" name="Google Shape;603;p35"/>
            <p:cNvSpPr txBox="1"/>
            <p:nvPr/>
          </p:nvSpPr>
          <p:spPr>
            <a:xfrm>
              <a:off x="2272531" y="4842395"/>
              <a:ext cx="3861102" cy="46162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Zone de Remplacement</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3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MARQUER</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Marquer</a:t>
            </a:r>
            <a:endParaRPr>
              <a:latin typeface="Arial"/>
              <a:ea typeface="Arial"/>
              <a:cs typeface="Arial"/>
              <a:sym typeface="Arial"/>
            </a:endParaRPr>
          </a:p>
        </p:txBody>
      </p:sp>
      <p:pic>
        <p:nvPicPr>
          <p:cNvPr descr="http://www.englandtouch.org.uk/wp/wp-content/uploads/Clipboard02.png" id="615" name="Google Shape;615;p37"/>
          <p:cNvPicPr preferRelativeResize="0"/>
          <p:nvPr/>
        </p:nvPicPr>
        <p:blipFill rotWithShape="1">
          <a:blip r:embed="rId3">
            <a:alphaModFix/>
          </a:blip>
          <a:srcRect b="22427" l="0" r="14021" t="10814"/>
          <a:stretch/>
        </p:blipFill>
        <p:spPr>
          <a:xfrm>
            <a:off x="1143000" y="3199225"/>
            <a:ext cx="6167951" cy="3184825"/>
          </a:xfrm>
          <a:prstGeom prst="rect">
            <a:avLst/>
          </a:prstGeom>
          <a:noFill/>
          <a:ln>
            <a:noFill/>
          </a:ln>
        </p:spPr>
      </p:pic>
      <p:sp>
        <p:nvSpPr>
          <p:cNvPr id="616" name="Google Shape;616;p37"/>
          <p:cNvSpPr/>
          <p:nvPr/>
        </p:nvSpPr>
        <p:spPr>
          <a:xfrm>
            <a:off x="609750" y="1366400"/>
            <a:ext cx="8229600" cy="1765500"/>
          </a:xfrm>
          <a:prstGeom prst="rect">
            <a:avLst/>
          </a:prstGeom>
          <a:solidFill>
            <a:schemeClr val="dk2"/>
          </a:solidFill>
          <a:ln>
            <a:noFill/>
          </a:ln>
        </p:spPr>
        <p:txBody>
          <a:bodyPr anchorCtr="0" anchor="ctr" bIns="45700" lIns="91425" spcFirstLastPara="1" rIns="91425" wrap="square" tIns="45700">
            <a:noAutofit/>
          </a:bodyPr>
          <a:lstStyle/>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Un essai est marqué lorsque le ballon est placé au sol dans la zone d’essai de manière maitrisée.</a:t>
            </a:r>
            <a:endParaRPr b="0" i="0" sz="14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Un essai rapporte 1 point</a:t>
            </a:r>
            <a:endParaRPr b="0" i="0" sz="22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Arial"/>
                <a:ea typeface="Arial"/>
                <a:cs typeface="Arial"/>
                <a:sym typeface="Arial"/>
              </a:rPr>
              <a:t>Le demi ne peut pas marquer </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0"/>
              </a:spcBef>
              <a:spcAft>
                <a:spcPts val="0"/>
              </a:spcAft>
              <a:buNone/>
            </a:pPr>
            <a:r>
              <a:rPr b="0" i="0" lang="en-GB" sz="2200" u="none" cap="none" strike="noStrike">
                <a:solidFill>
                  <a:schemeClr val="lt1"/>
                </a:solidFill>
                <a:latin typeface="Arial"/>
                <a:ea typeface="Arial"/>
                <a:cs typeface="Arial"/>
                <a:sym typeface="Arial"/>
              </a:rPr>
              <a:t>     🡺 Changement de possession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pic>
        <p:nvPicPr>
          <p:cNvPr descr="https://encrypted-tbn2.gstatic.com/images?q=tbn:ANd9GcTK5r2dEQ94RbMPS_teR5AzZn99M8buhVMcMk6IyuSm1QxdqJUg" id="622" name="Google Shape;622;p38"/>
          <p:cNvPicPr preferRelativeResize="0"/>
          <p:nvPr/>
        </p:nvPicPr>
        <p:blipFill rotWithShape="1">
          <a:blip r:embed="rId3">
            <a:alphaModFix/>
          </a:blip>
          <a:srcRect b="0" l="0" r="0" t="0"/>
          <a:stretch/>
        </p:blipFill>
        <p:spPr>
          <a:xfrm>
            <a:off x="5131893" y="3933056"/>
            <a:ext cx="2410372" cy="1728192"/>
          </a:xfrm>
          <a:prstGeom prst="rect">
            <a:avLst/>
          </a:prstGeom>
          <a:noFill/>
          <a:ln>
            <a:noFill/>
          </a:ln>
        </p:spPr>
      </p:pic>
      <p:sp>
        <p:nvSpPr>
          <p:cNvPr id="623" name="Google Shape;623;p38"/>
          <p:cNvSpPr txBox="1"/>
          <p:nvPr/>
        </p:nvSpPr>
        <p:spPr>
          <a:xfrm>
            <a:off x="683071"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rgbClr val="000000"/>
              </a:buClr>
              <a:buSzPts val="4400"/>
              <a:buFont typeface="Arial"/>
              <a:buNone/>
            </a:pPr>
            <a:r>
              <a:rPr b="0" i="0" lang="en-GB" sz="4400" u="none" cap="none" strike="noStrike">
                <a:solidFill>
                  <a:schemeClr val="dk1"/>
                </a:solidFill>
                <a:latin typeface="Arial"/>
                <a:ea typeface="Arial"/>
                <a:cs typeface="Arial"/>
                <a:sym typeface="Arial"/>
              </a:rPr>
              <a:t>Défense sur la ligne d’essai</a:t>
            </a:r>
            <a:endParaRPr b="0" i="0" sz="4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0" i="0" lang="en-GB" sz="2400" u="none" cap="none" strike="noStrike">
                <a:solidFill>
                  <a:schemeClr val="dk1"/>
                </a:solidFill>
                <a:latin typeface="Arial"/>
                <a:ea typeface="Arial"/>
                <a:cs typeface="Arial"/>
                <a:sym typeface="Arial"/>
              </a:rPr>
              <a:t>(aka Mexican Standoff)</a:t>
            </a:r>
            <a:endParaRPr b="0" i="0" sz="1200" u="none" cap="none" strike="noStrike">
              <a:solidFill>
                <a:srgbClr val="000000"/>
              </a:solidFill>
              <a:latin typeface="Arial"/>
              <a:ea typeface="Arial"/>
              <a:cs typeface="Arial"/>
              <a:sym typeface="Arial"/>
            </a:endParaRPr>
          </a:p>
        </p:txBody>
      </p:sp>
      <p:sp>
        <p:nvSpPr>
          <p:cNvPr id="624" name="Google Shape;624;p38"/>
          <p:cNvSpPr/>
          <p:nvPr/>
        </p:nvSpPr>
        <p:spPr>
          <a:xfrm>
            <a:off x="643141" y="1644522"/>
            <a:ext cx="8145253" cy="1510959"/>
          </a:xfrm>
          <a:prstGeom prst="rect">
            <a:avLst/>
          </a:prstGeom>
          <a:solidFill>
            <a:srgbClr val="1F497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Lorsque les défenseurs défendent depuis leur Zone des 7m et que l’attaque sort le ballon de la zone des 7m, l’équipe en défense DOIT avancer de manière continue, et avec une vitesse raisonnable, jusqu’à </a:t>
            </a:r>
            <a:r>
              <a:rPr b="0" i="0" lang="en-GB" sz="2000" u="sng" cap="none" strike="noStrike">
                <a:solidFill>
                  <a:schemeClr val="lt1"/>
                </a:solidFill>
                <a:latin typeface="Arial"/>
                <a:ea typeface="Arial"/>
                <a:cs typeface="Arial"/>
                <a:sym typeface="Arial"/>
              </a:rPr>
              <a:t>l’imminence</a:t>
            </a:r>
            <a:r>
              <a:rPr b="0" i="0" lang="en-GB" sz="2000" u="none" cap="none" strike="noStrike">
                <a:solidFill>
                  <a:schemeClr val="lt1"/>
                </a:solidFill>
                <a:latin typeface="Arial"/>
                <a:ea typeface="Arial"/>
                <a:cs typeface="Arial"/>
                <a:sym typeface="Arial"/>
              </a:rPr>
              <a:t> du touch.</a:t>
            </a:r>
            <a:endParaRPr b="0" i="0" sz="1600" u="none" cap="none" strike="noStrike">
              <a:solidFill>
                <a:schemeClr val="lt1"/>
              </a:solidFill>
              <a:latin typeface="Arial"/>
              <a:ea typeface="Arial"/>
              <a:cs typeface="Arial"/>
              <a:sym typeface="Arial"/>
            </a:endParaRPr>
          </a:p>
        </p:txBody>
      </p:sp>
      <p:pic>
        <p:nvPicPr>
          <p:cNvPr id="625" name="Google Shape;625;p38"/>
          <p:cNvPicPr preferRelativeResize="0"/>
          <p:nvPr/>
        </p:nvPicPr>
        <p:blipFill rotWithShape="1">
          <a:blip r:embed="rId4">
            <a:alphaModFix/>
          </a:blip>
          <a:srcRect b="4878" l="551" r="0" t="0"/>
          <a:stretch/>
        </p:blipFill>
        <p:spPr>
          <a:xfrm rot="-5400000">
            <a:off x="502063" y="3172107"/>
            <a:ext cx="3391622" cy="340713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86"/>
          <p:cNvSpPr/>
          <p:nvPr/>
        </p:nvSpPr>
        <p:spPr>
          <a:xfrm>
            <a:off x="643141" y="1644523"/>
            <a:ext cx="8145253" cy="1240918"/>
          </a:xfrm>
          <a:prstGeom prst="rect">
            <a:avLst/>
          </a:prstGeom>
          <a:solidFill>
            <a:srgbClr val="1F497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Un défenseur peut s’arrêter de monter (mais pas reculer) :</a:t>
            </a:r>
            <a:endParaRPr/>
          </a:p>
          <a:p>
            <a:pPr indent="0" lvl="0" marL="0" marR="0" rtl="0" algn="l">
              <a:lnSpc>
                <a:spcPct val="100000"/>
              </a:lnSpc>
              <a:spcBef>
                <a:spcPts val="0"/>
              </a:spcBef>
              <a:spcAft>
                <a:spcPts val="0"/>
              </a:spcAft>
              <a:buNone/>
            </a:pPr>
            <a:r>
              <a:rPr b="0" i="0" lang="en-GB" sz="2000" u="none" cap="none" strike="noStrike">
                <a:solidFill>
                  <a:schemeClr val="lt1"/>
                </a:solidFill>
                <a:latin typeface="Arial"/>
                <a:ea typeface="Arial"/>
                <a:cs typeface="Arial"/>
                <a:sym typeface="Arial"/>
              </a:rPr>
              <a:t>- S’il est à hauteur du ballon</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None/>
            </a:pPr>
            <a:r>
              <a:rPr b="0" i="0" lang="en-GB" sz="2000" u="none" cap="none" strike="noStrike">
                <a:solidFill>
                  <a:schemeClr val="lt1"/>
                </a:solidFill>
                <a:latin typeface="Arial"/>
                <a:ea typeface="Arial"/>
                <a:cs typeface="Arial"/>
                <a:sym typeface="Arial"/>
              </a:rPr>
              <a:t>- Si le ballon est rentré dans les 7m</a:t>
            </a:r>
            <a:endParaRPr b="0" i="0" sz="1600" u="none" cap="none" strike="noStrike">
              <a:solidFill>
                <a:schemeClr val="lt1"/>
              </a:solidFill>
              <a:latin typeface="Arial"/>
              <a:ea typeface="Arial"/>
              <a:cs typeface="Arial"/>
              <a:sym typeface="Arial"/>
            </a:endParaRPr>
          </a:p>
        </p:txBody>
      </p:sp>
      <p:pic>
        <p:nvPicPr>
          <p:cNvPr id="632" name="Google Shape;632;p86"/>
          <p:cNvPicPr preferRelativeResize="0"/>
          <p:nvPr/>
        </p:nvPicPr>
        <p:blipFill rotWithShape="1">
          <a:blip r:embed="rId3">
            <a:alphaModFix/>
          </a:blip>
          <a:srcRect b="4878" l="551" r="0" t="0"/>
          <a:stretch/>
        </p:blipFill>
        <p:spPr>
          <a:xfrm rot="-5400000">
            <a:off x="502063" y="3172107"/>
            <a:ext cx="3391622" cy="3407139"/>
          </a:xfrm>
          <a:prstGeom prst="rect">
            <a:avLst/>
          </a:prstGeom>
          <a:noFill/>
          <a:ln>
            <a:noFill/>
          </a:ln>
        </p:spPr>
      </p:pic>
      <p:sp>
        <p:nvSpPr>
          <p:cNvPr id="633" name="Google Shape;633;p86"/>
          <p:cNvSpPr/>
          <p:nvPr/>
        </p:nvSpPr>
        <p:spPr>
          <a:xfrm>
            <a:off x="3901450" y="3368050"/>
            <a:ext cx="4958100" cy="1808400"/>
          </a:xfrm>
          <a:prstGeom prst="rect">
            <a:avLst/>
          </a:prstGeom>
          <a:solidFill>
            <a:srgbClr val="1F497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La défense (excepté le ou les joueurs potentiellement impliqués dans le touch à venir) peut reculer lors de l’imminence du touch.</a:t>
            </a:r>
            <a:br>
              <a:rPr b="0" i="0" lang="en-GB" sz="2000" u="none" cap="none" strike="noStrike">
                <a:solidFill>
                  <a:schemeClr val="lt1"/>
                </a:solidFill>
                <a:latin typeface="Arial"/>
                <a:ea typeface="Arial"/>
                <a:cs typeface="Arial"/>
                <a:sym typeface="Arial"/>
              </a:rPr>
            </a:br>
            <a:r>
              <a:rPr b="0" i="0" lang="en-GB" sz="2000" u="none" cap="none" strike="noStrike">
                <a:solidFill>
                  <a:schemeClr val="lt1"/>
                </a:solidFill>
                <a:latin typeface="Arial"/>
                <a:ea typeface="Arial"/>
                <a:cs typeface="Arial"/>
                <a:sym typeface="Arial"/>
              </a:rPr>
              <a:t>Imminence = notion de </a:t>
            </a:r>
            <a:r>
              <a:rPr b="0" i="0" lang="en-GB" sz="2000" u="sng" cap="none" strike="noStrike">
                <a:solidFill>
                  <a:schemeClr val="lt1"/>
                </a:solidFill>
                <a:latin typeface="Arial"/>
                <a:ea typeface="Arial"/>
                <a:cs typeface="Arial"/>
                <a:sym typeface="Arial"/>
              </a:rPr>
              <a:t>durée</a:t>
            </a:r>
            <a:endParaRPr b="0" i="0" sz="1600" u="sng" cap="none" strike="noStrike">
              <a:solidFill>
                <a:schemeClr val="lt1"/>
              </a:solidFill>
              <a:latin typeface="Arial"/>
              <a:ea typeface="Arial"/>
              <a:cs typeface="Arial"/>
              <a:sym typeface="Arial"/>
            </a:endParaRPr>
          </a:p>
        </p:txBody>
      </p:sp>
      <p:sp>
        <p:nvSpPr>
          <p:cNvPr id="634" name="Google Shape;634;p86"/>
          <p:cNvSpPr txBox="1"/>
          <p:nvPr/>
        </p:nvSpPr>
        <p:spPr>
          <a:xfrm>
            <a:off x="683071"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rgbClr val="000000"/>
              </a:buClr>
              <a:buSzPts val="4400"/>
              <a:buFont typeface="Arial"/>
              <a:buNone/>
            </a:pPr>
            <a:r>
              <a:rPr b="0" i="0" lang="en-GB" sz="4400" u="none" cap="none" strike="noStrike">
                <a:solidFill>
                  <a:schemeClr val="dk1"/>
                </a:solidFill>
                <a:latin typeface="Arial"/>
                <a:ea typeface="Arial"/>
                <a:cs typeface="Arial"/>
                <a:sym typeface="Arial"/>
              </a:rPr>
              <a:t>Défense sur la ligne d’essai</a:t>
            </a:r>
            <a:endParaRPr b="0" i="0" sz="4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0" i="0" lang="en-GB" sz="2400" u="none" cap="none" strike="noStrike">
                <a:solidFill>
                  <a:schemeClr val="dk1"/>
                </a:solidFill>
                <a:latin typeface="Arial"/>
                <a:ea typeface="Arial"/>
                <a:cs typeface="Arial"/>
                <a:sym typeface="Arial"/>
              </a:rPr>
              <a:t>(aka Mexican Standoff)</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3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PLACEMENT DES ARBITRES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pic>
        <p:nvPicPr>
          <p:cNvPr id="645" name="Google Shape;645;p40"/>
          <p:cNvPicPr preferRelativeResize="0"/>
          <p:nvPr/>
        </p:nvPicPr>
        <p:blipFill rotWithShape="1">
          <a:blip r:embed="rId3">
            <a:alphaModFix/>
          </a:blip>
          <a:srcRect b="0" l="0" r="0" t="0"/>
          <a:stretch/>
        </p:blipFill>
        <p:spPr>
          <a:xfrm>
            <a:off x="3543575" y="1714250"/>
            <a:ext cx="5138475" cy="3529202"/>
          </a:xfrm>
          <a:prstGeom prst="rect">
            <a:avLst/>
          </a:prstGeom>
          <a:noFill/>
          <a:ln>
            <a:noFill/>
          </a:ln>
        </p:spPr>
      </p:pic>
      <p:sp>
        <p:nvSpPr>
          <p:cNvPr id="646" name="Google Shape;646;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lang="en-GB">
                <a:latin typeface="Arial"/>
                <a:ea typeface="Arial"/>
                <a:cs typeface="Arial"/>
                <a:sym typeface="Arial"/>
              </a:rPr>
              <a:t>Placement</a:t>
            </a:r>
            <a:endParaRPr>
              <a:latin typeface="Arial"/>
              <a:ea typeface="Arial"/>
              <a:cs typeface="Arial"/>
              <a:sym typeface="Arial"/>
            </a:endParaRPr>
          </a:p>
        </p:txBody>
      </p:sp>
      <p:sp>
        <p:nvSpPr>
          <p:cNvPr id="647" name="Google Shape;647;p40"/>
          <p:cNvSpPr/>
          <p:nvPr/>
        </p:nvSpPr>
        <p:spPr>
          <a:xfrm>
            <a:off x="3543575" y="1714250"/>
            <a:ext cx="5175638" cy="3529202"/>
          </a:xfrm>
          <a:prstGeom prst="rect">
            <a:avLst/>
          </a:prstGeom>
          <a:solidFill>
            <a:srgbClr val="17365D">
              <a:alpha val="52156"/>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Il y a trois situations où le positionnement des arbitres est </a:t>
            </a:r>
            <a:r>
              <a:rPr b="0" i="0" lang="en-GB" sz="2400" u="sng" cap="none" strike="noStrike">
                <a:solidFill>
                  <a:schemeClr val="lt1"/>
                </a:solidFill>
                <a:latin typeface="Arial"/>
                <a:ea typeface="Arial"/>
                <a:cs typeface="Arial"/>
                <a:sym typeface="Arial"/>
              </a:rPr>
              <a:t>critique</a:t>
            </a:r>
            <a:r>
              <a:rPr b="0" i="0" lang="en-GB" sz="2400" u="none" cap="none" strike="noStrike">
                <a:solidFill>
                  <a:schemeClr val="lt1"/>
                </a:solidFill>
                <a:latin typeface="Arial"/>
                <a:ea typeface="Arial"/>
                <a:cs typeface="Arial"/>
                <a:sym typeface="Arial"/>
              </a:rPr>
              <a:t> pour avoir un impact positif sur le jeu :</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Ligne de hors-jeu des 7m (marquer et contrôler)</a:t>
            </a:r>
            <a:endParaRPr b="0" i="0" sz="1400" u="none" cap="none" strike="noStrike">
              <a:solidFill>
                <a:srgbClr val="000000"/>
              </a:solidFill>
              <a:latin typeface="Arial"/>
              <a:ea typeface="Arial"/>
              <a:cs typeface="Arial"/>
              <a:sym typeface="Arial"/>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Ligne d’essai</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Ligne de touche</a:t>
            </a:r>
            <a:endParaRPr b="0" i="0" sz="2400" u="none" cap="none" strike="noStrike">
              <a:solidFill>
                <a:schemeClr val="lt1"/>
              </a:solidFill>
              <a:latin typeface="Calibri"/>
              <a:ea typeface="Calibri"/>
              <a:cs typeface="Calibri"/>
              <a:sym typeface="Calibri"/>
            </a:endParaRPr>
          </a:p>
        </p:txBody>
      </p:sp>
      <p:grpSp>
        <p:nvGrpSpPr>
          <p:cNvPr id="648" name="Google Shape;648;p40"/>
          <p:cNvGrpSpPr/>
          <p:nvPr/>
        </p:nvGrpSpPr>
        <p:grpSpPr>
          <a:xfrm rot="5400000">
            <a:off x="-306239" y="2186797"/>
            <a:ext cx="4281054" cy="3336073"/>
            <a:chOff x="1764248" y="2220297"/>
            <a:chExt cx="5760000" cy="4279570"/>
          </a:xfrm>
        </p:grpSpPr>
        <p:grpSp>
          <p:nvGrpSpPr>
            <p:cNvPr id="649" name="Google Shape;649;p40"/>
            <p:cNvGrpSpPr/>
            <p:nvPr/>
          </p:nvGrpSpPr>
          <p:grpSpPr>
            <a:xfrm>
              <a:off x="1764248" y="2564904"/>
              <a:ext cx="5760000" cy="3600000"/>
              <a:chOff x="1331913" y="2927349"/>
              <a:chExt cx="5760000" cy="3600000"/>
            </a:xfrm>
          </p:grpSpPr>
          <p:sp>
            <p:nvSpPr>
              <p:cNvPr id="650" name="Google Shape;650;p40"/>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1" name="Google Shape;651;p40"/>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2" name="Google Shape;652;p40"/>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3" name="Google Shape;653;p40"/>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4" name="Google Shape;654;p40"/>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55" name="Google Shape;655;p40"/>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656" name="Google Shape;656;p40"/>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7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lang="en-GB">
                <a:latin typeface="Arial"/>
                <a:ea typeface="Arial"/>
                <a:cs typeface="Arial"/>
                <a:sym typeface="Arial"/>
              </a:rPr>
              <a:t>Placement</a:t>
            </a:r>
            <a:endParaRPr>
              <a:latin typeface="Arial"/>
              <a:ea typeface="Arial"/>
              <a:cs typeface="Arial"/>
              <a:sym typeface="Arial"/>
            </a:endParaRPr>
          </a:p>
        </p:txBody>
      </p:sp>
      <p:sp>
        <p:nvSpPr>
          <p:cNvPr id="663" name="Google Shape;663;p79"/>
          <p:cNvSpPr/>
          <p:nvPr/>
        </p:nvSpPr>
        <p:spPr>
          <a:xfrm>
            <a:off x="3602578" y="1438656"/>
            <a:ext cx="5433918" cy="3950208"/>
          </a:xfrm>
          <a:prstGeom prst="rect">
            <a:avLst/>
          </a:prstGeom>
          <a:solidFill>
            <a:srgbClr val="1F497D"/>
          </a:solidFill>
          <a:ln>
            <a:noFill/>
          </a:ln>
        </p:spPr>
        <p:txBody>
          <a:bodyPr anchorCtr="0" anchor="ctr" bIns="45700" lIns="91425" spcFirstLastPara="1" rIns="91425" wrap="square" tIns="45700">
            <a:noAutofit/>
          </a:bodyPr>
          <a:lstStyle/>
          <a:p>
            <a:pPr indent="-342900" lvl="1" marL="45085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Etre le premier au bon endroit</a:t>
            </a:r>
            <a:endParaRPr b="0" i="0" sz="1400" u="none" cap="none" strike="noStrike">
              <a:solidFill>
                <a:srgbClr val="000000"/>
              </a:solidFill>
              <a:latin typeface="Arial"/>
              <a:ea typeface="Arial"/>
              <a:cs typeface="Arial"/>
              <a:sym typeface="Arial"/>
            </a:endParaRPr>
          </a:p>
          <a:p>
            <a:pPr indent="-342900" lvl="2" marL="714375" marR="0" rtl="0" algn="l">
              <a:lnSpc>
                <a:spcPct val="100000"/>
              </a:lnSpc>
              <a:spcBef>
                <a:spcPts val="0"/>
              </a:spcBef>
              <a:spcAft>
                <a:spcPts val="0"/>
              </a:spcAft>
              <a:buClr>
                <a:schemeClr val="lt1"/>
              </a:buClr>
              <a:buSzPts val="2160"/>
              <a:buFont typeface="Noto Sans Symbols"/>
              <a:buChar char="✔"/>
            </a:pPr>
            <a:r>
              <a:rPr b="0" i="0" lang="en-GB" sz="2400" u="none" cap="none" strike="noStrike">
                <a:solidFill>
                  <a:schemeClr val="lt1"/>
                </a:solidFill>
                <a:latin typeface="Calibri"/>
                <a:ea typeface="Calibri"/>
                <a:cs typeface="Calibri"/>
                <a:sym typeface="Calibri"/>
              </a:rPr>
              <a:t>Derrière la défense</a:t>
            </a:r>
            <a:endParaRPr b="0" i="0" sz="1400" u="none" cap="none" strike="noStrike">
              <a:solidFill>
                <a:srgbClr val="000000"/>
              </a:solidFill>
              <a:latin typeface="Arial"/>
              <a:ea typeface="Arial"/>
              <a:cs typeface="Arial"/>
              <a:sym typeface="Arial"/>
            </a:endParaRPr>
          </a:p>
          <a:p>
            <a:pPr indent="-342900" lvl="2" marL="714375" marR="0" rtl="0" algn="l">
              <a:lnSpc>
                <a:spcPct val="100000"/>
              </a:lnSpc>
              <a:spcBef>
                <a:spcPts val="0"/>
              </a:spcBef>
              <a:spcAft>
                <a:spcPts val="0"/>
              </a:spcAft>
              <a:buClr>
                <a:schemeClr val="lt1"/>
              </a:buClr>
              <a:buSzPts val="2160"/>
              <a:buFont typeface="Noto Sans Symbols"/>
              <a:buChar char="✔"/>
            </a:pPr>
            <a:r>
              <a:rPr b="0" i="0" lang="en-GB" sz="2400" u="none" cap="none" strike="noStrike">
                <a:solidFill>
                  <a:schemeClr val="lt1"/>
                </a:solidFill>
                <a:latin typeface="Calibri"/>
                <a:ea typeface="Calibri"/>
                <a:cs typeface="Calibri"/>
                <a:sym typeface="Calibri"/>
              </a:rPr>
              <a:t> Décalé de l’axe du ballon (45°), placé grand coté</a:t>
            </a:r>
            <a:endParaRPr b="0" i="0" sz="1400" u="none" cap="none" strike="noStrike">
              <a:solidFill>
                <a:srgbClr val="000000"/>
              </a:solidFill>
              <a:latin typeface="Arial"/>
              <a:ea typeface="Arial"/>
              <a:cs typeface="Arial"/>
              <a:sym typeface="Arial"/>
            </a:endParaRPr>
          </a:p>
          <a:p>
            <a:pPr indent="-342900" lvl="2" marL="714375" marR="0" rtl="0" algn="l">
              <a:lnSpc>
                <a:spcPct val="100000"/>
              </a:lnSpc>
              <a:spcBef>
                <a:spcPts val="0"/>
              </a:spcBef>
              <a:spcAft>
                <a:spcPts val="0"/>
              </a:spcAft>
              <a:buClr>
                <a:schemeClr val="lt1"/>
              </a:buClr>
              <a:buSzPts val="2160"/>
              <a:buFont typeface="Noto Sans Symbols"/>
              <a:buChar char="✔"/>
            </a:pPr>
            <a:r>
              <a:rPr b="0" i="0" lang="en-GB" sz="2400" u="none" cap="none" strike="noStrike">
                <a:solidFill>
                  <a:schemeClr val="lt1"/>
                </a:solidFill>
                <a:latin typeface="Calibri"/>
                <a:ea typeface="Calibri"/>
                <a:cs typeface="Calibri"/>
                <a:sym typeface="Calibri"/>
              </a:rPr>
              <a:t> Entre 7 et 10m du ballon (élastique)</a:t>
            </a:r>
            <a:endParaRPr b="0" i="0" sz="2400" u="none" cap="none" strike="noStrike">
              <a:solidFill>
                <a:schemeClr val="lt1"/>
              </a:solidFill>
              <a:latin typeface="Calibri"/>
              <a:ea typeface="Calibri"/>
              <a:cs typeface="Calibri"/>
              <a:sym typeface="Calibri"/>
            </a:endParaRPr>
          </a:p>
          <a:p>
            <a:pPr indent="-342900" lvl="1" marL="45085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 Avoir les yeux sur le ballon</a:t>
            </a:r>
            <a:endParaRPr b="0" i="0" sz="1400" u="none" cap="none" strike="noStrike">
              <a:solidFill>
                <a:srgbClr val="000000"/>
              </a:solidFill>
              <a:latin typeface="Arial"/>
              <a:ea typeface="Arial"/>
              <a:cs typeface="Arial"/>
              <a:sym typeface="Arial"/>
            </a:endParaRPr>
          </a:p>
          <a:p>
            <a:pPr indent="-342900" lvl="1" marL="45085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 Avoir le maximum de joueurs dans son champ de vision</a:t>
            </a:r>
            <a:endParaRPr b="0" i="0" sz="1400" u="none" cap="none" strike="noStrike">
              <a:solidFill>
                <a:srgbClr val="000000"/>
              </a:solidFill>
              <a:latin typeface="Arial"/>
              <a:ea typeface="Arial"/>
              <a:cs typeface="Arial"/>
              <a:sym typeface="Arial"/>
            </a:endParaRPr>
          </a:p>
          <a:p>
            <a:pPr indent="-342900" lvl="0" marL="45085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 Retarder son coup de sifflet pour être placé à la fin du sifflement.</a:t>
            </a:r>
            <a:endParaRPr b="0" i="0" sz="1400" u="none" cap="none" strike="noStrike">
              <a:solidFill>
                <a:srgbClr val="000000"/>
              </a:solidFill>
              <a:latin typeface="Arial"/>
              <a:ea typeface="Arial"/>
              <a:cs typeface="Arial"/>
              <a:sym typeface="Arial"/>
            </a:endParaRPr>
          </a:p>
        </p:txBody>
      </p:sp>
      <p:grpSp>
        <p:nvGrpSpPr>
          <p:cNvPr id="664" name="Google Shape;664;p79"/>
          <p:cNvGrpSpPr/>
          <p:nvPr/>
        </p:nvGrpSpPr>
        <p:grpSpPr>
          <a:xfrm rot="5400000">
            <a:off x="-306239" y="2186797"/>
            <a:ext cx="4281054" cy="3336073"/>
            <a:chOff x="1764248" y="2220297"/>
            <a:chExt cx="5760000" cy="4279570"/>
          </a:xfrm>
        </p:grpSpPr>
        <p:grpSp>
          <p:nvGrpSpPr>
            <p:cNvPr id="665" name="Google Shape;665;p79"/>
            <p:cNvGrpSpPr/>
            <p:nvPr/>
          </p:nvGrpSpPr>
          <p:grpSpPr>
            <a:xfrm>
              <a:off x="1764248" y="2564904"/>
              <a:ext cx="5760000" cy="3600000"/>
              <a:chOff x="1331913" y="2927349"/>
              <a:chExt cx="5760000" cy="3600000"/>
            </a:xfrm>
          </p:grpSpPr>
          <p:sp>
            <p:nvSpPr>
              <p:cNvPr id="666" name="Google Shape;666;p79"/>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7" name="Google Shape;667;p79"/>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8" name="Google Shape;668;p79"/>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9" name="Google Shape;669;p79"/>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0" name="Google Shape;670;p79"/>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71" name="Google Shape;671;p79"/>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672" name="Google Shape;672;p79"/>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4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62"/>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Calibri"/>
              <a:buNone/>
            </a:pPr>
            <a:r>
              <a:rPr b="1" i="0" lang="en-GB" sz="3600" u="none" cap="none" strike="noStrike">
                <a:solidFill>
                  <a:srgbClr val="000000"/>
                </a:solidFill>
                <a:latin typeface="Calibri"/>
                <a:ea typeface="Calibri"/>
                <a:cs typeface="Calibri"/>
                <a:sym typeface="Calibri"/>
              </a:rPr>
              <a:t>Niveaux d’Arbitre Touch Europe</a:t>
            </a:r>
            <a:endParaRPr b="0" i="0" sz="1400" u="none" cap="none" strike="noStrike">
              <a:solidFill>
                <a:srgbClr val="000000"/>
              </a:solidFill>
              <a:latin typeface="Arial"/>
              <a:ea typeface="Arial"/>
              <a:cs typeface="Arial"/>
              <a:sym typeface="Arial"/>
            </a:endParaRPr>
          </a:p>
        </p:txBody>
      </p:sp>
      <p:sp>
        <p:nvSpPr>
          <p:cNvPr id="118" name="Google Shape;118;p62"/>
          <p:cNvSpPr txBox="1"/>
          <p:nvPr/>
        </p:nvSpPr>
        <p:spPr>
          <a:xfrm>
            <a:off x="2053993" y="1278305"/>
            <a:ext cx="6096000" cy="5234383"/>
          </a:xfrm>
          <a:prstGeom prst="rect">
            <a:avLst/>
          </a:prstGeom>
          <a:noFill/>
          <a:ln>
            <a:noFill/>
          </a:ln>
        </p:spPr>
        <p:txBody>
          <a:bodyPr anchorCtr="0" anchor="t" bIns="46800" lIns="90000" spcFirstLastPara="1" rIns="90000" wrap="square" tIns="46800">
            <a:spAutoFit/>
          </a:bodyPr>
          <a:lstStyle/>
          <a:p>
            <a:pPr indent="-91440" lvl="0" marL="0" marR="0" rtl="0" algn="l">
              <a:lnSpc>
                <a:spcPct val="100000"/>
              </a:lnSpc>
              <a:spcBef>
                <a:spcPts val="0"/>
              </a:spcBef>
              <a:spcAft>
                <a:spcPts val="0"/>
              </a:spcAft>
              <a:buClr>
                <a:srgbClr val="0066CC"/>
              </a:buClr>
              <a:buSzPts val="1440"/>
              <a:buFont typeface="Noto Sans Symbols"/>
              <a:buChar char="■"/>
            </a:pPr>
            <a:r>
              <a:rPr b="0" i="0" lang="en-GB" sz="2400" u="none" cap="none" strike="noStrike">
                <a:solidFill>
                  <a:srgbClr val="FFFFFF"/>
                </a:solidFill>
                <a:latin typeface="Verdana"/>
                <a:ea typeface="Verdana"/>
                <a:cs typeface="Verdana"/>
                <a:sym typeface="Verdana"/>
              </a:rPr>
              <a:t> </a:t>
            </a:r>
            <a:r>
              <a:rPr b="0" i="0" lang="en-GB" sz="2400" u="none" cap="none" strike="noStrike">
                <a:solidFill>
                  <a:srgbClr val="000000"/>
                </a:solidFill>
                <a:latin typeface="Verdana"/>
                <a:ea typeface="Verdana"/>
                <a:cs typeface="Verdana"/>
                <a:sym typeface="Verdana"/>
              </a:rPr>
              <a:t>Niv1 : Local / National</a:t>
            </a:r>
            <a:endParaRPr/>
          </a:p>
          <a:p>
            <a:pPr indent="-91440" lvl="0" marL="0" marR="0" rtl="0" algn="l">
              <a:lnSpc>
                <a:spcPct val="100000"/>
              </a:lnSpc>
              <a:spcBef>
                <a:spcPts val="0"/>
              </a:spcBef>
              <a:spcAft>
                <a:spcPts val="0"/>
              </a:spcAft>
              <a:buClr>
                <a:srgbClr val="0066CC"/>
              </a:buClr>
              <a:buSzPts val="1440"/>
              <a:buFont typeface="Noto Sans Symbols"/>
              <a:buChar char="■"/>
            </a:pPr>
            <a:r>
              <a:rPr b="0" i="0" lang="en-GB" sz="1400" u="none" cap="none" strike="noStrike">
                <a:solidFill>
                  <a:srgbClr val="000000"/>
                </a:solidFill>
                <a:latin typeface="Arial"/>
                <a:ea typeface="Arial"/>
                <a:cs typeface="Arial"/>
                <a:sym typeface="Arial"/>
              </a:rPr>
              <a:t>  environ 170 personnes en France</a:t>
            </a:r>
            <a:endParaRPr/>
          </a:p>
          <a:p>
            <a:pPr indent="0" lvl="0" marL="0" marR="0" rtl="0" algn="l">
              <a:lnSpc>
                <a:spcPct val="100000"/>
              </a:lnSpc>
              <a:spcBef>
                <a:spcPts val="0"/>
              </a:spcBef>
              <a:spcAft>
                <a:spcPts val="0"/>
              </a:spcAft>
              <a:buClr>
                <a:srgbClr val="0066CC"/>
              </a:buClr>
              <a:buSzPts val="1440"/>
              <a:buFont typeface="Noto Sans Symbols"/>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1500"/>
              </a:spcBef>
              <a:spcAft>
                <a:spcPts val="0"/>
              </a:spcAft>
              <a:buClr>
                <a:srgbClr val="009999"/>
              </a:buClr>
              <a:buSzPts val="1440"/>
              <a:buFont typeface="Noto Sans Symbols"/>
              <a:buChar char="■"/>
            </a:pPr>
            <a:r>
              <a:rPr b="0" i="0" lang="en-GB" sz="2400" u="none" cap="none" strike="noStrike">
                <a:solidFill>
                  <a:srgbClr val="000000"/>
                </a:solidFill>
                <a:latin typeface="Verdana"/>
                <a:ea typeface="Verdana"/>
                <a:cs typeface="Verdana"/>
                <a:sym typeface="Verdana"/>
              </a:rPr>
              <a:t> Niv2 : National / Européen 1</a:t>
            </a:r>
            <a:endParaRPr/>
          </a:p>
          <a:p>
            <a:pPr indent="-91440" lvl="0" marL="0" marR="0" rtl="0" algn="l">
              <a:lnSpc>
                <a:spcPct val="100000"/>
              </a:lnSpc>
              <a:spcBef>
                <a:spcPts val="0"/>
              </a:spcBef>
              <a:spcAft>
                <a:spcPts val="0"/>
              </a:spcAft>
              <a:buClr>
                <a:srgbClr val="009999"/>
              </a:buClr>
              <a:buSzPts val="1440"/>
              <a:buFont typeface="Noto Sans Symbols"/>
              <a:buChar char="■"/>
            </a:pPr>
            <a:r>
              <a:rPr b="0" i="0" lang="en-GB" sz="1400" u="none" cap="none" strike="noStrike">
                <a:solidFill>
                  <a:srgbClr val="000000"/>
                </a:solidFill>
                <a:latin typeface="Arial"/>
                <a:ea typeface="Arial"/>
                <a:cs typeface="Arial"/>
                <a:sym typeface="Arial"/>
              </a:rPr>
              <a:t>  environ 50 personnes en France</a:t>
            </a:r>
            <a:endParaRPr/>
          </a:p>
          <a:p>
            <a:pPr indent="0" lvl="0" marL="0" marR="0" rtl="0" algn="l">
              <a:lnSpc>
                <a:spcPct val="100000"/>
              </a:lnSpc>
              <a:spcBef>
                <a:spcPts val="0"/>
              </a:spcBef>
              <a:spcAft>
                <a:spcPts val="0"/>
              </a:spcAft>
              <a:buClr>
                <a:srgbClr val="009999"/>
              </a:buClr>
              <a:buSzPts val="1440"/>
              <a:buFont typeface="Noto Sans Symbol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9999"/>
              </a:buClr>
              <a:buSzPts val="1440"/>
              <a:buFont typeface="Noto Sans Symbols"/>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1500"/>
              </a:spcBef>
              <a:spcAft>
                <a:spcPts val="0"/>
              </a:spcAft>
              <a:buClr>
                <a:srgbClr val="FFFF00"/>
              </a:buClr>
              <a:buSzPts val="1440"/>
              <a:buFont typeface="Noto Sans Symbols"/>
              <a:buChar char="■"/>
            </a:pPr>
            <a:r>
              <a:rPr b="0" i="0" lang="en-GB" sz="2400" u="none" cap="none" strike="noStrike">
                <a:solidFill>
                  <a:srgbClr val="000000"/>
                </a:solidFill>
                <a:latin typeface="Verdana"/>
                <a:ea typeface="Verdana"/>
                <a:cs typeface="Verdana"/>
                <a:sym typeface="Verdana"/>
              </a:rPr>
              <a:t> Niv3 : International / Européen 2</a:t>
            </a:r>
            <a:endParaRPr/>
          </a:p>
          <a:p>
            <a:pPr indent="-91440" lvl="0" marL="0" marR="0" rtl="0" algn="l">
              <a:lnSpc>
                <a:spcPct val="100000"/>
              </a:lnSpc>
              <a:spcBef>
                <a:spcPts val="0"/>
              </a:spcBef>
              <a:spcAft>
                <a:spcPts val="0"/>
              </a:spcAft>
              <a:buClr>
                <a:srgbClr val="FFFF00"/>
              </a:buClr>
              <a:buSzPts val="1440"/>
              <a:buFont typeface="Noto Sans Symbols"/>
              <a:buChar char="■"/>
            </a:pPr>
            <a:r>
              <a:rPr b="0" i="0" lang="en-GB" sz="1400" u="none" cap="none" strike="noStrike">
                <a:solidFill>
                  <a:srgbClr val="000000"/>
                </a:solidFill>
                <a:latin typeface="Arial"/>
                <a:ea typeface="Arial"/>
                <a:cs typeface="Arial"/>
                <a:sym typeface="Arial"/>
              </a:rPr>
              <a:t>  environ 10 personnes en France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FF00"/>
              </a:buClr>
              <a:buSzPts val="1440"/>
              <a:buFont typeface="Noto Sans Symbols"/>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500"/>
              </a:spcBef>
              <a:spcAft>
                <a:spcPts val="0"/>
              </a:spcAft>
              <a:buClr>
                <a:srgbClr val="FF3300"/>
              </a:buClr>
              <a:buSzPts val="1440"/>
              <a:buFont typeface="Noto Sans Symbols"/>
              <a:buChar char="■"/>
            </a:pPr>
            <a:r>
              <a:rPr b="0" i="0" lang="en-GB" sz="2400" u="none" cap="none" strike="noStrike">
                <a:solidFill>
                  <a:srgbClr val="000000"/>
                </a:solidFill>
                <a:latin typeface="Verdana"/>
                <a:ea typeface="Verdana"/>
                <a:cs typeface="Verdana"/>
                <a:sym typeface="Verdana"/>
              </a:rPr>
              <a:t> Niv 4 : International / Mondial 1</a:t>
            </a:r>
            <a:endParaRPr/>
          </a:p>
          <a:p>
            <a:pPr indent="-91440" lvl="0" marL="0" marR="0" rtl="0" algn="l">
              <a:lnSpc>
                <a:spcPct val="100000"/>
              </a:lnSpc>
              <a:spcBef>
                <a:spcPts val="0"/>
              </a:spcBef>
              <a:spcAft>
                <a:spcPts val="0"/>
              </a:spcAft>
              <a:buClr>
                <a:srgbClr val="FF3300"/>
              </a:buClr>
              <a:buSzPts val="1440"/>
              <a:buFont typeface="Noto Sans Symbols"/>
              <a:buChar char="■"/>
            </a:pPr>
            <a:r>
              <a:rPr b="0" i="0" lang="en-GB" sz="1400" u="none" cap="none" strike="noStrike">
                <a:solidFill>
                  <a:srgbClr val="000000"/>
                </a:solidFill>
                <a:latin typeface="Arial"/>
                <a:ea typeface="Arial"/>
                <a:cs typeface="Arial"/>
                <a:sym typeface="Arial"/>
              </a:rPr>
              <a:t>  7 actifs en France</a:t>
            </a:r>
            <a:endParaRPr/>
          </a:p>
          <a:p>
            <a:pPr indent="0" lvl="0" marL="0" marR="0" rtl="0" algn="l">
              <a:lnSpc>
                <a:spcPct val="100000"/>
              </a:lnSpc>
              <a:spcBef>
                <a:spcPts val="0"/>
              </a:spcBef>
              <a:spcAft>
                <a:spcPts val="0"/>
              </a:spcAft>
              <a:buClr>
                <a:srgbClr val="FF3300"/>
              </a:buClr>
              <a:buSzPts val="1440"/>
              <a:buFont typeface="Noto Sans Symbols"/>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FF3300"/>
              </a:buClr>
              <a:buSzPts val="1440"/>
              <a:buFont typeface="Noto Sans Symbols"/>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1500"/>
              </a:spcBef>
              <a:spcAft>
                <a:spcPts val="0"/>
              </a:spcAft>
              <a:buClr>
                <a:srgbClr val="000000"/>
              </a:buClr>
              <a:buSzPts val="1440"/>
              <a:buFont typeface="Noto Sans Symbols"/>
              <a:buChar char="■"/>
            </a:pPr>
            <a:r>
              <a:rPr b="0" i="0" lang="en-GB" sz="2400" u="none" cap="none" strike="noStrike">
                <a:solidFill>
                  <a:srgbClr val="000000"/>
                </a:solidFill>
                <a:latin typeface="Verdana"/>
                <a:ea typeface="Verdana"/>
                <a:cs typeface="Verdana"/>
                <a:sym typeface="Verdana"/>
              </a:rPr>
              <a:t> Niv 5 : International / Mondial 2</a:t>
            </a:r>
            <a:endParaRPr/>
          </a:p>
          <a:p>
            <a:pPr indent="-91440" lvl="0" marL="0" marR="0" rtl="0" algn="l">
              <a:lnSpc>
                <a:spcPct val="100000"/>
              </a:lnSpc>
              <a:spcBef>
                <a:spcPts val="0"/>
              </a:spcBef>
              <a:spcAft>
                <a:spcPts val="0"/>
              </a:spcAft>
              <a:buClr>
                <a:srgbClr val="000000"/>
              </a:buClr>
              <a:buSzPts val="1440"/>
              <a:buFont typeface="Noto Sans Symbols"/>
              <a:buChar char="■"/>
            </a:pPr>
            <a:r>
              <a:rPr b="0" i="0" lang="en-GB" sz="1400" u="none" cap="none" strike="noStrike">
                <a:solidFill>
                  <a:srgbClr val="000000"/>
                </a:solidFill>
                <a:latin typeface="Arial"/>
                <a:ea typeface="Arial"/>
                <a:cs typeface="Arial"/>
                <a:sym typeface="Arial"/>
              </a:rPr>
              <a:t>  2 actifs en France</a:t>
            </a:r>
            <a:endParaRPr b="0" i="0" sz="1400" u="none" cap="none" strike="noStrike">
              <a:solidFill>
                <a:srgbClr val="FFFFFF"/>
              </a:solidFill>
              <a:latin typeface="Arial"/>
              <a:ea typeface="Arial"/>
              <a:cs typeface="Arial"/>
              <a:sym typeface="Arial"/>
            </a:endParaRPr>
          </a:p>
        </p:txBody>
      </p:sp>
      <p:pic>
        <p:nvPicPr>
          <p:cNvPr id="119" name="Google Shape;119;p62"/>
          <p:cNvPicPr preferRelativeResize="0"/>
          <p:nvPr/>
        </p:nvPicPr>
        <p:blipFill rotWithShape="1">
          <a:blip r:embed="rId3">
            <a:alphaModFix/>
          </a:blip>
          <a:srcRect b="0" l="0" r="0" t="0"/>
          <a:stretch/>
        </p:blipFill>
        <p:spPr>
          <a:xfrm>
            <a:off x="381000" y="1066800"/>
            <a:ext cx="1524000" cy="1036638"/>
          </a:xfrm>
          <a:prstGeom prst="rect">
            <a:avLst/>
          </a:prstGeom>
          <a:noFill/>
          <a:ln>
            <a:noFill/>
          </a:ln>
        </p:spPr>
      </p:pic>
      <p:pic>
        <p:nvPicPr>
          <p:cNvPr id="120" name="Google Shape;120;p62"/>
          <p:cNvPicPr preferRelativeResize="0"/>
          <p:nvPr/>
        </p:nvPicPr>
        <p:blipFill rotWithShape="1">
          <a:blip r:embed="rId4">
            <a:alphaModFix/>
          </a:blip>
          <a:srcRect b="0" l="0" r="0" t="0"/>
          <a:stretch/>
        </p:blipFill>
        <p:spPr>
          <a:xfrm>
            <a:off x="381000" y="4343400"/>
            <a:ext cx="1524000" cy="1179513"/>
          </a:xfrm>
          <a:prstGeom prst="rect">
            <a:avLst/>
          </a:prstGeom>
          <a:noFill/>
          <a:ln>
            <a:noFill/>
          </a:ln>
        </p:spPr>
      </p:pic>
      <p:pic>
        <p:nvPicPr>
          <p:cNvPr id="121" name="Google Shape;121;p62"/>
          <p:cNvPicPr preferRelativeResize="0"/>
          <p:nvPr/>
        </p:nvPicPr>
        <p:blipFill rotWithShape="1">
          <a:blip r:embed="rId5">
            <a:alphaModFix/>
          </a:blip>
          <a:srcRect b="0" l="0" r="0" t="0"/>
          <a:stretch/>
        </p:blipFill>
        <p:spPr>
          <a:xfrm>
            <a:off x="381000" y="5486400"/>
            <a:ext cx="1524000" cy="1190625"/>
          </a:xfrm>
          <a:prstGeom prst="rect">
            <a:avLst/>
          </a:prstGeom>
          <a:noFill/>
          <a:ln>
            <a:noFill/>
          </a:ln>
        </p:spPr>
      </p:pic>
      <p:pic>
        <p:nvPicPr>
          <p:cNvPr id="122" name="Google Shape;122;p62"/>
          <p:cNvPicPr preferRelativeResize="0"/>
          <p:nvPr/>
        </p:nvPicPr>
        <p:blipFill rotWithShape="1">
          <a:blip r:embed="rId6">
            <a:alphaModFix/>
          </a:blip>
          <a:srcRect b="0" l="0" r="0" t="0"/>
          <a:stretch/>
        </p:blipFill>
        <p:spPr>
          <a:xfrm>
            <a:off x="381000" y="2057400"/>
            <a:ext cx="1524000" cy="1187450"/>
          </a:xfrm>
          <a:prstGeom prst="rect">
            <a:avLst/>
          </a:prstGeom>
          <a:noFill/>
          <a:ln>
            <a:noFill/>
          </a:ln>
        </p:spPr>
      </p:pic>
      <p:pic>
        <p:nvPicPr>
          <p:cNvPr id="123" name="Google Shape;123;p62"/>
          <p:cNvPicPr preferRelativeResize="0"/>
          <p:nvPr/>
        </p:nvPicPr>
        <p:blipFill rotWithShape="1">
          <a:blip r:embed="rId7">
            <a:alphaModFix/>
          </a:blip>
          <a:srcRect b="0" l="0" r="0" t="0"/>
          <a:stretch/>
        </p:blipFill>
        <p:spPr>
          <a:xfrm>
            <a:off x="414051" y="3200400"/>
            <a:ext cx="1370682" cy="1143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44"/>
          <p:cNvSpPr txBox="1"/>
          <p:nvPr>
            <p:ph type="title"/>
          </p:nvPr>
        </p:nvSpPr>
        <p:spPr>
          <a:xfrm>
            <a:off x="917746" y="274638"/>
            <a:ext cx="6654629" cy="119221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Biais de communication</a:t>
            </a:r>
            <a:endParaRPr/>
          </a:p>
        </p:txBody>
      </p:sp>
      <p:sp>
        <p:nvSpPr>
          <p:cNvPr id="683" name="Google Shape;683;p44"/>
          <p:cNvSpPr/>
          <p:nvPr/>
        </p:nvSpPr>
        <p:spPr>
          <a:xfrm>
            <a:off x="499373" y="1759992"/>
            <a:ext cx="8229600" cy="32488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2800" u="none" cap="none" strike="noStrike">
                <a:solidFill>
                  <a:schemeClr val="lt1"/>
                </a:solidFill>
                <a:latin typeface="Arial"/>
                <a:ea typeface="Arial"/>
                <a:cs typeface="Arial"/>
                <a:sym typeface="Arial"/>
              </a:rPr>
              <a:t>« Entre Ce que je pense, Ce que je veux dire, Ce que je crois dire, Ce que je dis, Ce que vous avez envie d'entendre, Ce que vous entendez, Ce que vous comprenez... il y a dix possibilités qu'on ait des difficultés à communiquer. »</a:t>
            </a:r>
            <a:endParaRPr/>
          </a:p>
          <a:p>
            <a:pPr indent="0" lvl="0" marL="0" marR="0" rtl="0" algn="ctr">
              <a:lnSpc>
                <a:spcPct val="100000"/>
              </a:lnSpc>
              <a:spcBef>
                <a:spcPts val="0"/>
              </a:spcBef>
              <a:spcAft>
                <a:spcPts val="0"/>
              </a:spcAft>
              <a:buNone/>
            </a:pPr>
            <a:r>
              <a:t/>
            </a:r>
            <a:endParaRPr b="0" i="0" sz="28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None/>
            </a:pPr>
            <a:r>
              <a:rPr b="0" i="0" lang="en-GB" sz="2800" u="none" cap="none" strike="noStrike">
                <a:solidFill>
                  <a:schemeClr val="lt1"/>
                </a:solidFill>
                <a:latin typeface="Arial"/>
                <a:ea typeface="Arial"/>
                <a:cs typeface="Arial"/>
                <a:sym typeface="Arial"/>
              </a:rPr>
              <a:t>Bernard Werber</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87"/>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de </a:t>
            </a:r>
            <a:r>
              <a:rPr lang="en-GB"/>
              <a:t>C</a:t>
            </a:r>
            <a:r>
              <a:rPr b="0" i="0" lang="en-GB" sz="4400" u="none" cap="none" strike="noStrike">
                <a:solidFill>
                  <a:schemeClr val="dk1"/>
                </a:solidFill>
                <a:latin typeface="Arial"/>
                <a:ea typeface="Arial"/>
                <a:cs typeface="Arial"/>
                <a:sym typeface="Arial"/>
              </a:rPr>
              <a:t>ommunication</a:t>
            </a:r>
            <a:endParaRPr/>
          </a:p>
        </p:txBody>
      </p:sp>
      <p:sp>
        <p:nvSpPr>
          <p:cNvPr id="690" name="Google Shape;690;p87"/>
          <p:cNvSpPr/>
          <p:nvPr/>
        </p:nvSpPr>
        <p:spPr>
          <a:xfrm>
            <a:off x="499373" y="2013626"/>
            <a:ext cx="8145253" cy="267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120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Il existe plusieurs type de communication. Un arbitre saura utiliser et jongler entre ces différents types selon les situations.</a:t>
            </a:r>
            <a:endParaRPr/>
          </a:p>
          <a:p>
            <a:pPr indent="0" lvl="0" marL="0" marR="0" rtl="0" algn="l">
              <a:lnSpc>
                <a:spcPct val="100000"/>
              </a:lnSpc>
              <a:spcBef>
                <a:spcPts val="120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 Langage corporel : posture, attitude, signaux</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 Verbal : les mots utilisés</a:t>
            </a:r>
            <a:endParaRPr/>
          </a:p>
          <a:p>
            <a:pPr indent="0" lvl="0" marL="0" marR="0" rtl="0" algn="l">
              <a:lnSpc>
                <a:spcPct val="100000"/>
              </a:lnSpc>
              <a:spcBef>
                <a:spcPts val="1200"/>
              </a:spcBef>
              <a:spcAft>
                <a:spcPts val="0"/>
              </a:spcAft>
              <a:buClr>
                <a:srgbClr val="000000"/>
              </a:buClr>
              <a:buSzPts val="2000"/>
              <a:buFont typeface="Arial"/>
              <a:buNone/>
            </a:pPr>
            <a:r>
              <a:rPr b="0" i="0" lang="en-GB" sz="2000" u="none" cap="none" strike="noStrike">
                <a:solidFill>
                  <a:schemeClr val="lt1"/>
                </a:solidFill>
                <a:latin typeface="Arial"/>
                <a:ea typeface="Arial"/>
                <a:cs typeface="Arial"/>
                <a:sym typeface="Arial"/>
              </a:rPr>
              <a:t>- Oral : l’intonnation, le rythme, le sifflet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4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lang="en-GB"/>
              <a:t>Impacts et Résultats</a:t>
            </a:r>
            <a:endParaRPr/>
          </a:p>
        </p:txBody>
      </p:sp>
      <p:sp>
        <p:nvSpPr>
          <p:cNvPr id="696" name="Google Shape;696;p47"/>
          <p:cNvSpPr/>
          <p:nvPr/>
        </p:nvSpPr>
        <p:spPr>
          <a:xfrm>
            <a:off x="541547" y="2325277"/>
            <a:ext cx="8145253" cy="28083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697" name="Google Shape;697;p47"/>
          <p:cNvSpPr txBox="1"/>
          <p:nvPr>
            <p:ph idx="1" type="body"/>
          </p:nvPr>
        </p:nvSpPr>
        <p:spPr>
          <a:xfrm>
            <a:off x="599221" y="2446508"/>
            <a:ext cx="8003232" cy="2764904"/>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2000"/>
              <a:buNone/>
            </a:pPr>
            <a:r>
              <a:rPr lang="en-GB" sz="2000">
                <a:solidFill>
                  <a:schemeClr val="lt1"/>
                </a:solidFill>
              </a:rPr>
              <a:t>En tant qu’arbitre on regarde le résultat et comment cela impacte le jeu. </a:t>
            </a:r>
            <a:endParaRPr/>
          </a:p>
          <a:p>
            <a:pPr indent="0" lvl="0" marL="0" rtl="0" algn="l">
              <a:lnSpc>
                <a:spcPct val="100000"/>
              </a:lnSpc>
              <a:spcBef>
                <a:spcPts val="0"/>
              </a:spcBef>
              <a:spcAft>
                <a:spcPts val="0"/>
              </a:spcAft>
              <a:buClr>
                <a:schemeClr val="lt1"/>
              </a:buClr>
              <a:buSzPts val="2000"/>
              <a:buNone/>
            </a:pPr>
            <a:r>
              <a:rPr lang="en-GB" sz="2000">
                <a:solidFill>
                  <a:schemeClr val="lt1"/>
                </a:solidFill>
              </a:rPr>
              <a:t>En tant qu’arbitres nous essayons de rester discrets et presque invisibles lorsque nous effectuons notre mission.</a:t>
            </a:r>
            <a:endParaRPr sz="2000"/>
          </a:p>
          <a:p>
            <a:pPr indent="-342900" lvl="0" marL="342900" rtl="0" algn="l">
              <a:lnSpc>
                <a:spcPct val="100000"/>
              </a:lnSpc>
              <a:spcBef>
                <a:spcPts val="400"/>
              </a:spcBef>
              <a:spcAft>
                <a:spcPts val="0"/>
              </a:spcAft>
              <a:buSzPts val="2000"/>
              <a:buNone/>
            </a:pPr>
            <a:r>
              <a:t/>
            </a:r>
            <a:endParaRPr sz="2000">
              <a:solidFill>
                <a:schemeClr val="lt1"/>
              </a:solidFill>
            </a:endParaRPr>
          </a:p>
          <a:p>
            <a:pPr indent="0" lvl="0" marL="0" rtl="0" algn="l">
              <a:lnSpc>
                <a:spcPct val="100000"/>
              </a:lnSpc>
              <a:spcBef>
                <a:spcPts val="400"/>
              </a:spcBef>
              <a:spcAft>
                <a:spcPts val="0"/>
              </a:spcAft>
              <a:buClr>
                <a:schemeClr val="lt1"/>
              </a:buClr>
              <a:buSzPts val="2000"/>
              <a:buNone/>
            </a:pPr>
            <a:r>
              <a:rPr lang="en-GB" sz="2000">
                <a:solidFill>
                  <a:schemeClr val="lt1"/>
                </a:solidFill>
              </a:rPr>
              <a:t>Voici quelques situations dont les conséquences dépendent de notre communication selon si elle est positive ou négative.</a:t>
            </a:r>
            <a:endParaRPr sz="20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sp>
        <p:nvSpPr>
          <p:cNvPr id="703" name="Google Shape;703;p48"/>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Scénarios</a:t>
            </a:r>
            <a:endParaRPr/>
          </a:p>
        </p:txBody>
      </p:sp>
      <p:sp>
        <p:nvSpPr>
          <p:cNvPr id="704" name="Google Shape;704;p48"/>
          <p:cNvSpPr/>
          <p:nvPr/>
        </p:nvSpPr>
        <p:spPr>
          <a:xfrm>
            <a:off x="426446" y="1303466"/>
            <a:ext cx="8162400" cy="13095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705" name="Google Shape;705;p48"/>
          <p:cNvSpPr txBox="1"/>
          <p:nvPr>
            <p:ph idx="1" type="body"/>
          </p:nvPr>
        </p:nvSpPr>
        <p:spPr>
          <a:xfrm>
            <a:off x="457348" y="1398549"/>
            <a:ext cx="8147100" cy="12660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dk1"/>
              </a:buClr>
              <a:buSzPts val="1100"/>
              <a:buFont typeface="Arial"/>
              <a:buNone/>
            </a:pPr>
            <a:r>
              <a:rPr lang="en-GB" sz="2000">
                <a:solidFill>
                  <a:schemeClr val="lt1"/>
                </a:solidFill>
              </a:rPr>
              <a:t>Un défenseur reste sur sa ligne d’essai malgré l’obligation des défenseurs de monter.</a:t>
            </a:r>
            <a:endParaRPr sz="2000">
              <a:solidFill>
                <a:schemeClr val="lt1"/>
              </a:solidFill>
            </a:endParaRPr>
          </a:p>
          <a:p>
            <a:pPr indent="0" lvl="0" marL="0" marR="0" rtl="0" algn="l">
              <a:lnSpc>
                <a:spcPct val="100000"/>
              </a:lnSpc>
              <a:spcBef>
                <a:spcPts val="400"/>
              </a:spcBef>
              <a:spcAft>
                <a:spcPts val="0"/>
              </a:spcAft>
              <a:buClr>
                <a:schemeClr val="lt1"/>
              </a:buClr>
              <a:buSzPts val="2000"/>
              <a:buNone/>
            </a:pPr>
            <a:r>
              <a:t/>
            </a:r>
            <a:endParaRPr sz="2000">
              <a:solidFill>
                <a:schemeClr val="lt1"/>
              </a:solidFill>
            </a:endParaRPr>
          </a:p>
        </p:txBody>
      </p:sp>
      <p:sp>
        <p:nvSpPr>
          <p:cNvPr id="706" name="Google Shape;706;p48"/>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
        <p:nvSpPr>
          <p:cNvPr id="707" name="Google Shape;707;p48"/>
          <p:cNvSpPr/>
          <p:nvPr/>
        </p:nvSpPr>
        <p:spPr>
          <a:xfrm>
            <a:off x="4904478" y="2888145"/>
            <a:ext cx="3684368" cy="90031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Annoncer au joueur de monter (communication globale et spécifique)</a:t>
            </a:r>
            <a:endParaRPr b="0" i="0" sz="1800" u="none" cap="none" strike="noStrike">
              <a:solidFill>
                <a:schemeClr val="lt1"/>
              </a:solidFill>
              <a:latin typeface="Arial"/>
              <a:ea typeface="Arial"/>
              <a:cs typeface="Arial"/>
              <a:sym typeface="Arial"/>
            </a:endParaRPr>
          </a:p>
        </p:txBody>
      </p:sp>
      <p:sp>
        <p:nvSpPr>
          <p:cNvPr id="708" name="Google Shape;708;p48"/>
          <p:cNvSpPr/>
          <p:nvPr/>
        </p:nvSpPr>
        <p:spPr>
          <a:xfrm>
            <a:off x="426446" y="2888145"/>
            <a:ext cx="3684368" cy="90031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Ne pas communiquer sur ce joueur</a:t>
            </a:r>
            <a:endParaRPr b="0" i="0" sz="1800" u="none" cap="none" strike="noStrike">
              <a:solidFill>
                <a:schemeClr val="lt1"/>
              </a:solidFill>
              <a:latin typeface="Arial"/>
              <a:ea typeface="Arial"/>
              <a:cs typeface="Arial"/>
              <a:sym typeface="Arial"/>
            </a:endParaRPr>
          </a:p>
        </p:txBody>
      </p:sp>
      <p:sp>
        <p:nvSpPr>
          <p:cNvPr id="709" name="Google Shape;709;p48"/>
          <p:cNvSpPr/>
          <p:nvPr/>
        </p:nvSpPr>
        <p:spPr>
          <a:xfrm>
            <a:off x="4904477" y="4036840"/>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joueur monte</a:t>
            </a:r>
            <a:endParaRPr b="0" i="0" sz="1800" u="none" cap="none" strike="noStrike">
              <a:solidFill>
                <a:schemeClr val="lt1"/>
              </a:solidFill>
              <a:latin typeface="Arial"/>
              <a:ea typeface="Arial"/>
              <a:cs typeface="Arial"/>
              <a:sym typeface="Arial"/>
            </a:endParaRPr>
          </a:p>
        </p:txBody>
      </p:sp>
      <p:sp>
        <p:nvSpPr>
          <p:cNvPr id="710" name="Google Shape;710;p48"/>
          <p:cNvSpPr/>
          <p:nvPr/>
        </p:nvSpPr>
        <p:spPr>
          <a:xfrm>
            <a:off x="4904476" y="4983788"/>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jeu continue</a:t>
            </a:r>
            <a:endParaRPr b="0" i="0" sz="1800" u="none" cap="none" strike="noStrike">
              <a:solidFill>
                <a:schemeClr val="lt1"/>
              </a:solidFill>
              <a:latin typeface="Arial"/>
              <a:ea typeface="Arial"/>
              <a:cs typeface="Arial"/>
              <a:sym typeface="Arial"/>
            </a:endParaRPr>
          </a:p>
        </p:txBody>
      </p:sp>
      <p:sp>
        <p:nvSpPr>
          <p:cNvPr id="711" name="Google Shape;711;p48"/>
          <p:cNvSpPr/>
          <p:nvPr/>
        </p:nvSpPr>
        <p:spPr>
          <a:xfrm>
            <a:off x="426446" y="4036840"/>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joueur ne monte toujours pas</a:t>
            </a:r>
            <a:endParaRPr b="0" i="0" sz="1800" u="none" cap="none" strike="noStrike">
              <a:solidFill>
                <a:schemeClr val="lt1"/>
              </a:solidFill>
              <a:latin typeface="Arial"/>
              <a:ea typeface="Arial"/>
              <a:cs typeface="Arial"/>
              <a:sym typeface="Arial"/>
            </a:endParaRPr>
          </a:p>
        </p:txBody>
      </p:sp>
      <p:sp>
        <p:nvSpPr>
          <p:cNvPr id="712" name="Google Shape;712;p48"/>
          <p:cNvSpPr/>
          <p:nvPr/>
        </p:nvSpPr>
        <p:spPr>
          <a:xfrm>
            <a:off x="426445" y="4983788"/>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Accorder une pénalité</a:t>
            </a:r>
            <a:endParaRPr b="0" i="0" sz="1800" u="none" cap="none" strike="noStrike">
              <a:solidFill>
                <a:schemeClr val="lt1"/>
              </a:solidFill>
              <a:latin typeface="Arial"/>
              <a:ea typeface="Arial"/>
              <a:cs typeface="Arial"/>
              <a:sym typeface="Arial"/>
            </a:endParaRPr>
          </a:p>
        </p:txBody>
      </p:sp>
      <p:cxnSp>
        <p:nvCxnSpPr>
          <p:cNvPr id="713" name="Google Shape;713;p48"/>
          <p:cNvCxnSpPr>
            <a:stCxn id="707" idx="2"/>
            <a:endCxn id="709" idx="0"/>
          </p:cNvCxnSpPr>
          <p:nvPr/>
        </p:nvCxnSpPr>
        <p:spPr>
          <a:xfrm>
            <a:off x="6746662" y="3788460"/>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14" name="Google Shape;714;p48"/>
          <p:cNvCxnSpPr>
            <a:stCxn id="709" idx="2"/>
            <a:endCxn id="710" idx="0"/>
          </p:cNvCxnSpPr>
          <p:nvPr/>
        </p:nvCxnSpPr>
        <p:spPr>
          <a:xfrm>
            <a:off x="6746661" y="4735408"/>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15" name="Google Shape;715;p48"/>
          <p:cNvCxnSpPr>
            <a:stCxn id="708" idx="2"/>
            <a:endCxn id="711" idx="0"/>
          </p:cNvCxnSpPr>
          <p:nvPr/>
        </p:nvCxnSpPr>
        <p:spPr>
          <a:xfrm>
            <a:off x="2268630" y="3788460"/>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16" name="Google Shape;716;p48"/>
          <p:cNvCxnSpPr>
            <a:stCxn id="711" idx="2"/>
            <a:endCxn id="712" idx="0"/>
          </p:cNvCxnSpPr>
          <p:nvPr/>
        </p:nvCxnSpPr>
        <p:spPr>
          <a:xfrm>
            <a:off x="2268630" y="4735408"/>
            <a:ext cx="0" cy="248400"/>
          </a:xfrm>
          <a:prstGeom prst="straightConnector1">
            <a:avLst/>
          </a:prstGeom>
          <a:noFill/>
          <a:ln cap="flat" cmpd="sng" w="38100">
            <a:solidFill>
              <a:srgbClr val="1F497D"/>
            </a:solidFill>
            <a:prstDash val="solid"/>
            <a:round/>
            <a:headEnd len="sm" w="sm" type="none"/>
            <a:tailEnd len="med" w="med" type="triangle"/>
          </a:ln>
        </p:spPr>
      </p:cxnSp>
      <p:sp>
        <p:nvSpPr>
          <p:cNvPr id="717" name="Google Shape;717;p48"/>
          <p:cNvSpPr/>
          <p:nvPr/>
        </p:nvSpPr>
        <p:spPr>
          <a:xfrm rot="-524733">
            <a:off x="796536" y="5469070"/>
            <a:ext cx="253146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5400" u="none" cap="none" strike="noStrike">
                <a:solidFill>
                  <a:srgbClr val="FF0000"/>
                </a:solidFill>
                <a:latin typeface="Arial"/>
                <a:ea typeface="Arial"/>
                <a:cs typeface="Arial"/>
                <a:sym typeface="Arial"/>
              </a:rPr>
              <a:t>Négatif</a:t>
            </a:r>
            <a:endParaRPr/>
          </a:p>
        </p:txBody>
      </p:sp>
      <p:sp>
        <p:nvSpPr>
          <p:cNvPr id="718" name="Google Shape;718;p48"/>
          <p:cNvSpPr/>
          <p:nvPr/>
        </p:nvSpPr>
        <p:spPr>
          <a:xfrm rot="-524733">
            <a:off x="5204085" y="5347835"/>
            <a:ext cx="2300630"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5400" u="none" cap="none" strike="noStrike">
                <a:solidFill>
                  <a:srgbClr val="92D050"/>
                </a:solidFill>
                <a:latin typeface="Arial"/>
                <a:ea typeface="Arial"/>
                <a:cs typeface="Arial"/>
                <a:sym typeface="Arial"/>
              </a:rPr>
              <a:t>Positif</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49"/>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725" name="Google Shape;725;p49"/>
          <p:cNvSpPr txBox="1"/>
          <p:nvPr>
            <p:ph idx="1" type="body"/>
          </p:nvPr>
        </p:nvSpPr>
        <p:spPr>
          <a:xfrm>
            <a:off x="426444" y="1410174"/>
            <a:ext cx="8162399" cy="1172308"/>
          </a:xfrm>
          <a:prstGeom prst="rect">
            <a:avLst/>
          </a:prstGeom>
          <a:solidFill>
            <a:srgbClr val="1F497D"/>
          </a:solid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lang="en-GB" sz="2000">
                <a:solidFill>
                  <a:schemeClr val="lt1"/>
                </a:solidFill>
              </a:rPr>
              <a:t>Un joueur n’est pas revenu en-jeu après un touch. Il commence à avancer pour aller effectuer un touch.</a:t>
            </a:r>
            <a:endParaRPr/>
          </a:p>
        </p:txBody>
      </p:sp>
      <p:sp>
        <p:nvSpPr>
          <p:cNvPr id="726" name="Google Shape;726;p49"/>
          <p:cNvSpPr/>
          <p:nvPr/>
        </p:nvSpPr>
        <p:spPr>
          <a:xfrm>
            <a:off x="4904478" y="2888145"/>
            <a:ext cx="3684368" cy="90031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Annoncer le joueur hors-jeu</a:t>
            </a:r>
            <a:endParaRPr b="0" i="0" sz="1800" u="none" cap="none" strike="noStrike">
              <a:solidFill>
                <a:schemeClr val="lt1"/>
              </a:solidFill>
              <a:latin typeface="Arial"/>
              <a:ea typeface="Arial"/>
              <a:cs typeface="Arial"/>
              <a:sym typeface="Arial"/>
            </a:endParaRPr>
          </a:p>
        </p:txBody>
      </p:sp>
      <p:sp>
        <p:nvSpPr>
          <p:cNvPr id="727" name="Google Shape;727;p49"/>
          <p:cNvSpPr/>
          <p:nvPr/>
        </p:nvSpPr>
        <p:spPr>
          <a:xfrm>
            <a:off x="426446" y="2888145"/>
            <a:ext cx="3684368" cy="90031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Ne pas communiquer sur ce joueur</a:t>
            </a:r>
            <a:endParaRPr b="0" i="0" sz="1800" u="none" cap="none" strike="noStrike">
              <a:solidFill>
                <a:schemeClr val="lt1"/>
              </a:solidFill>
              <a:latin typeface="Arial"/>
              <a:ea typeface="Arial"/>
              <a:cs typeface="Arial"/>
              <a:sym typeface="Arial"/>
            </a:endParaRPr>
          </a:p>
        </p:txBody>
      </p:sp>
      <p:sp>
        <p:nvSpPr>
          <p:cNvPr id="728" name="Google Shape;728;p49"/>
          <p:cNvSpPr/>
          <p:nvPr/>
        </p:nvSpPr>
        <p:spPr>
          <a:xfrm>
            <a:off x="4904478" y="4036840"/>
            <a:ext cx="155468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joueur se replace</a:t>
            </a:r>
            <a:endParaRPr b="0" i="0" sz="1800" u="none" cap="none" strike="noStrike">
              <a:solidFill>
                <a:schemeClr val="lt1"/>
              </a:solidFill>
              <a:latin typeface="Arial"/>
              <a:ea typeface="Arial"/>
              <a:cs typeface="Arial"/>
              <a:sym typeface="Arial"/>
            </a:endParaRPr>
          </a:p>
        </p:txBody>
      </p:sp>
      <p:sp>
        <p:nvSpPr>
          <p:cNvPr id="729" name="Google Shape;729;p49"/>
          <p:cNvSpPr/>
          <p:nvPr/>
        </p:nvSpPr>
        <p:spPr>
          <a:xfrm>
            <a:off x="4904476" y="4983788"/>
            <a:ext cx="1554689"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jeu continue</a:t>
            </a:r>
            <a:endParaRPr b="0" i="0" sz="1800" u="none" cap="none" strike="noStrike">
              <a:solidFill>
                <a:schemeClr val="lt1"/>
              </a:solidFill>
              <a:latin typeface="Arial"/>
              <a:ea typeface="Arial"/>
              <a:cs typeface="Arial"/>
              <a:sym typeface="Arial"/>
            </a:endParaRPr>
          </a:p>
        </p:txBody>
      </p:sp>
      <p:sp>
        <p:nvSpPr>
          <p:cNvPr id="730" name="Google Shape;730;p49"/>
          <p:cNvSpPr/>
          <p:nvPr/>
        </p:nvSpPr>
        <p:spPr>
          <a:xfrm>
            <a:off x="426446" y="4036840"/>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joueur effectue un touch</a:t>
            </a:r>
            <a:endParaRPr b="0" i="0" sz="1800" u="none" cap="none" strike="noStrike">
              <a:solidFill>
                <a:schemeClr val="lt1"/>
              </a:solidFill>
              <a:latin typeface="Arial"/>
              <a:ea typeface="Arial"/>
              <a:cs typeface="Arial"/>
              <a:sym typeface="Arial"/>
            </a:endParaRPr>
          </a:p>
        </p:txBody>
      </p:sp>
      <p:sp>
        <p:nvSpPr>
          <p:cNvPr id="731" name="Google Shape;731;p49"/>
          <p:cNvSpPr/>
          <p:nvPr/>
        </p:nvSpPr>
        <p:spPr>
          <a:xfrm>
            <a:off x="426445" y="4983788"/>
            <a:ext cx="3684368"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Accorder une pénalité</a:t>
            </a:r>
            <a:endParaRPr b="0" i="0" sz="1800" u="none" cap="none" strike="noStrike">
              <a:solidFill>
                <a:schemeClr val="lt1"/>
              </a:solidFill>
              <a:latin typeface="Arial"/>
              <a:ea typeface="Arial"/>
              <a:cs typeface="Arial"/>
              <a:sym typeface="Arial"/>
            </a:endParaRPr>
          </a:p>
        </p:txBody>
      </p:sp>
      <p:cxnSp>
        <p:nvCxnSpPr>
          <p:cNvPr id="732" name="Google Shape;732;p49"/>
          <p:cNvCxnSpPr>
            <a:stCxn id="726" idx="2"/>
            <a:endCxn id="728" idx="0"/>
          </p:cNvCxnSpPr>
          <p:nvPr/>
        </p:nvCxnSpPr>
        <p:spPr>
          <a:xfrm flipH="1">
            <a:off x="5681962" y="3788460"/>
            <a:ext cx="1064700" cy="248400"/>
          </a:xfrm>
          <a:prstGeom prst="straightConnector1">
            <a:avLst/>
          </a:prstGeom>
          <a:noFill/>
          <a:ln cap="flat" cmpd="sng" w="38100">
            <a:solidFill>
              <a:srgbClr val="1F497D"/>
            </a:solidFill>
            <a:prstDash val="solid"/>
            <a:round/>
            <a:headEnd len="sm" w="sm" type="none"/>
            <a:tailEnd len="med" w="med" type="triangle"/>
          </a:ln>
        </p:spPr>
      </p:cxnSp>
      <p:cxnSp>
        <p:nvCxnSpPr>
          <p:cNvPr id="733" name="Google Shape;733;p49"/>
          <p:cNvCxnSpPr>
            <a:stCxn id="728" idx="2"/>
            <a:endCxn id="729" idx="0"/>
          </p:cNvCxnSpPr>
          <p:nvPr/>
        </p:nvCxnSpPr>
        <p:spPr>
          <a:xfrm>
            <a:off x="5681822" y="4735408"/>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34" name="Google Shape;734;p49"/>
          <p:cNvCxnSpPr>
            <a:stCxn id="727" idx="2"/>
            <a:endCxn id="730" idx="0"/>
          </p:cNvCxnSpPr>
          <p:nvPr/>
        </p:nvCxnSpPr>
        <p:spPr>
          <a:xfrm>
            <a:off x="2268630" y="3788460"/>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35" name="Google Shape;735;p49"/>
          <p:cNvCxnSpPr>
            <a:stCxn id="730" idx="2"/>
            <a:endCxn id="731" idx="0"/>
          </p:cNvCxnSpPr>
          <p:nvPr/>
        </p:nvCxnSpPr>
        <p:spPr>
          <a:xfrm>
            <a:off x="2268630" y="4735408"/>
            <a:ext cx="0" cy="248400"/>
          </a:xfrm>
          <a:prstGeom prst="straightConnector1">
            <a:avLst/>
          </a:prstGeom>
          <a:noFill/>
          <a:ln cap="flat" cmpd="sng" w="38100">
            <a:solidFill>
              <a:srgbClr val="1F497D"/>
            </a:solidFill>
            <a:prstDash val="solid"/>
            <a:round/>
            <a:headEnd len="sm" w="sm" type="none"/>
            <a:tailEnd len="med" w="med" type="triangle"/>
          </a:ln>
        </p:spPr>
      </p:cxnSp>
      <p:sp>
        <p:nvSpPr>
          <p:cNvPr id="736" name="Google Shape;736;p49"/>
          <p:cNvSpPr/>
          <p:nvPr/>
        </p:nvSpPr>
        <p:spPr>
          <a:xfrm rot="-524733">
            <a:off x="796536" y="5469070"/>
            <a:ext cx="2531463"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5400" u="none" cap="none" strike="noStrike">
                <a:solidFill>
                  <a:srgbClr val="FF0000"/>
                </a:solidFill>
                <a:latin typeface="Arial"/>
                <a:ea typeface="Arial"/>
                <a:cs typeface="Arial"/>
                <a:sym typeface="Arial"/>
              </a:rPr>
              <a:t>Négatif</a:t>
            </a:r>
            <a:endParaRPr/>
          </a:p>
        </p:txBody>
      </p:sp>
      <p:sp>
        <p:nvSpPr>
          <p:cNvPr id="737" name="Google Shape;737;p49"/>
          <p:cNvSpPr/>
          <p:nvPr/>
        </p:nvSpPr>
        <p:spPr>
          <a:xfrm>
            <a:off x="6746662" y="4036840"/>
            <a:ext cx="1841597"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L’attaque profite de l’avantage</a:t>
            </a:r>
            <a:endParaRPr b="0" i="0" sz="1800" u="none" cap="none" strike="noStrike">
              <a:solidFill>
                <a:schemeClr val="lt1"/>
              </a:solidFill>
              <a:latin typeface="Arial"/>
              <a:ea typeface="Arial"/>
              <a:cs typeface="Arial"/>
              <a:sym typeface="Arial"/>
            </a:endParaRPr>
          </a:p>
        </p:txBody>
      </p:sp>
      <p:sp>
        <p:nvSpPr>
          <p:cNvPr id="738" name="Google Shape;738;p49"/>
          <p:cNvSpPr/>
          <p:nvPr/>
        </p:nvSpPr>
        <p:spPr>
          <a:xfrm>
            <a:off x="6746661" y="4983788"/>
            <a:ext cx="1841597" cy="69856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GB" sz="1800" u="none" cap="none" strike="noStrike">
                <a:solidFill>
                  <a:schemeClr val="lt1"/>
                </a:solidFill>
                <a:latin typeface="Arial"/>
                <a:ea typeface="Arial"/>
                <a:cs typeface="Arial"/>
                <a:sym typeface="Arial"/>
              </a:rPr>
              <a:t>Le jeu continue</a:t>
            </a:r>
            <a:endParaRPr b="0" i="0" sz="1800" u="none" cap="none" strike="noStrike">
              <a:solidFill>
                <a:schemeClr val="lt1"/>
              </a:solidFill>
              <a:latin typeface="Arial"/>
              <a:ea typeface="Arial"/>
              <a:cs typeface="Arial"/>
              <a:sym typeface="Arial"/>
            </a:endParaRPr>
          </a:p>
        </p:txBody>
      </p:sp>
      <p:cxnSp>
        <p:nvCxnSpPr>
          <p:cNvPr id="739" name="Google Shape;739;p49"/>
          <p:cNvCxnSpPr>
            <a:stCxn id="737" idx="2"/>
            <a:endCxn id="738" idx="0"/>
          </p:cNvCxnSpPr>
          <p:nvPr/>
        </p:nvCxnSpPr>
        <p:spPr>
          <a:xfrm>
            <a:off x="7667461" y="4735408"/>
            <a:ext cx="0" cy="248400"/>
          </a:xfrm>
          <a:prstGeom prst="straightConnector1">
            <a:avLst/>
          </a:prstGeom>
          <a:noFill/>
          <a:ln cap="flat" cmpd="sng" w="38100">
            <a:solidFill>
              <a:srgbClr val="1F497D"/>
            </a:solidFill>
            <a:prstDash val="solid"/>
            <a:round/>
            <a:headEnd len="sm" w="sm" type="none"/>
            <a:tailEnd len="med" w="med" type="triangle"/>
          </a:ln>
        </p:spPr>
      </p:cxnSp>
      <p:cxnSp>
        <p:nvCxnSpPr>
          <p:cNvPr id="740" name="Google Shape;740;p49"/>
          <p:cNvCxnSpPr>
            <a:stCxn id="726" idx="2"/>
            <a:endCxn id="737" idx="0"/>
          </p:cNvCxnSpPr>
          <p:nvPr/>
        </p:nvCxnSpPr>
        <p:spPr>
          <a:xfrm>
            <a:off x="6746662" y="3788460"/>
            <a:ext cx="920700" cy="248400"/>
          </a:xfrm>
          <a:prstGeom prst="straightConnector1">
            <a:avLst/>
          </a:prstGeom>
          <a:noFill/>
          <a:ln cap="flat" cmpd="sng" w="38100">
            <a:solidFill>
              <a:srgbClr val="1F497D"/>
            </a:solidFill>
            <a:prstDash val="solid"/>
            <a:round/>
            <a:headEnd len="sm" w="sm" type="none"/>
            <a:tailEnd len="med" w="med" type="triangle"/>
          </a:ln>
        </p:spPr>
      </p:cxnSp>
      <p:sp>
        <p:nvSpPr>
          <p:cNvPr id="741" name="Google Shape;741;p49"/>
          <p:cNvSpPr/>
          <p:nvPr/>
        </p:nvSpPr>
        <p:spPr>
          <a:xfrm rot="-524733">
            <a:off x="5204085" y="5347835"/>
            <a:ext cx="2300630"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5400" u="none" cap="none" strike="noStrike">
                <a:solidFill>
                  <a:srgbClr val="92D050"/>
                </a:solidFill>
                <a:latin typeface="Arial"/>
                <a:ea typeface="Arial"/>
                <a:cs typeface="Arial"/>
                <a:sym typeface="Arial"/>
              </a:rPr>
              <a:t>Positif</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5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Résumé</a:t>
            </a:r>
            <a:endParaRPr/>
          </a:p>
        </p:txBody>
      </p:sp>
      <p:sp>
        <p:nvSpPr>
          <p:cNvPr id="747" name="Google Shape;747;p50"/>
          <p:cNvSpPr txBox="1"/>
          <p:nvPr>
            <p:ph idx="1" type="body"/>
          </p:nvPr>
        </p:nvSpPr>
        <p:spPr>
          <a:xfrm>
            <a:off x="457200" y="1600200"/>
            <a:ext cx="8099400" cy="2884251"/>
          </a:xfrm>
          <a:prstGeom prst="rect">
            <a:avLst/>
          </a:prstGeom>
          <a:solidFill>
            <a:srgbClr val="1F497D"/>
          </a:solidFill>
          <a:ln>
            <a:noFill/>
          </a:ln>
        </p:spPr>
        <p:txBody>
          <a:bodyPr anchorCtr="0" anchor="t" bIns="45700" lIns="91425" spcFirstLastPara="1" rIns="91425" wrap="square" tIns="45700">
            <a:noAutofit/>
          </a:bodyPr>
          <a:lstStyle/>
          <a:p>
            <a:pPr indent="-342900" lvl="0" marL="342900" rtl="0" algn="l">
              <a:lnSpc>
                <a:spcPct val="100000"/>
              </a:lnSpc>
              <a:spcBef>
                <a:spcPts val="0"/>
              </a:spcBef>
              <a:spcAft>
                <a:spcPts val="0"/>
              </a:spcAft>
              <a:buSzPts val="2800"/>
              <a:buNone/>
            </a:pPr>
            <a:r>
              <a:rPr lang="en-GB" sz="2400">
                <a:solidFill>
                  <a:srgbClr val="FFFFFF"/>
                </a:solidFill>
              </a:rPr>
              <a:t>Chaque action de communication a son propre impact, qu’il soit positif ou négatif. En tant qu’arbitres, on a besoin de les identifier tôt et de les gérer efficacement.</a:t>
            </a:r>
            <a:endParaRPr/>
          </a:p>
          <a:p>
            <a:pPr indent="-342900" lvl="0" marL="342900" marR="0" rtl="0" algn="l">
              <a:lnSpc>
                <a:spcPct val="100000"/>
              </a:lnSpc>
              <a:spcBef>
                <a:spcPts val="560"/>
              </a:spcBef>
              <a:spcAft>
                <a:spcPts val="0"/>
              </a:spcAft>
              <a:buClr>
                <a:schemeClr val="dk1"/>
              </a:buClr>
              <a:buSzPts val="2800"/>
              <a:buFont typeface="Arial"/>
              <a:buNone/>
            </a:pPr>
            <a:r>
              <a:t/>
            </a:r>
            <a:endParaRPr b="0" i="0" sz="2400" u="none" cap="none" strike="noStrike">
              <a:solidFill>
                <a:srgbClr val="FFFFFF"/>
              </a:solidFill>
              <a:latin typeface="Arial"/>
              <a:ea typeface="Arial"/>
              <a:cs typeface="Arial"/>
              <a:sym typeface="Arial"/>
            </a:endParaRPr>
          </a:p>
          <a:p>
            <a:pPr indent="-342900" lvl="0" marL="342900" rtl="0" algn="l">
              <a:lnSpc>
                <a:spcPct val="100000"/>
              </a:lnSpc>
              <a:spcBef>
                <a:spcPts val="560"/>
              </a:spcBef>
              <a:spcAft>
                <a:spcPts val="0"/>
              </a:spcAft>
              <a:buSzPts val="2800"/>
              <a:buNone/>
            </a:pPr>
            <a:r>
              <a:rPr lang="en-GB" sz="2400">
                <a:solidFill>
                  <a:srgbClr val="FFFFFF"/>
                </a:solidFill>
              </a:rPr>
              <a:t>Certains types de communications sont plus utilisés que d’autres et certains sont plus efficaces. Il est donc important de les comprendre et de savoir les combiner.</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5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GESTION DE CONFLIT</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7" name="Shape 757"/>
        <p:cNvGrpSpPr/>
        <p:nvPr/>
      </p:nvGrpSpPr>
      <p:grpSpPr>
        <a:xfrm>
          <a:off x="0" y="0"/>
          <a:ext cx="0" cy="0"/>
          <a:chOff x="0" y="0"/>
          <a:chExt cx="0" cy="0"/>
        </a:xfrm>
      </p:grpSpPr>
      <p:pic>
        <p:nvPicPr>
          <p:cNvPr id="758" name="Google Shape;758;p53"/>
          <p:cNvPicPr preferRelativeResize="0"/>
          <p:nvPr/>
        </p:nvPicPr>
        <p:blipFill rotWithShape="1">
          <a:blip r:embed="rId3">
            <a:alphaModFix/>
          </a:blip>
          <a:srcRect b="12201" l="0" r="0" t="12200"/>
          <a:stretch/>
        </p:blipFill>
        <p:spPr>
          <a:xfrm>
            <a:off x="275509" y="3652118"/>
            <a:ext cx="4572000" cy="2592288"/>
          </a:xfrm>
          <a:prstGeom prst="rect">
            <a:avLst/>
          </a:prstGeom>
          <a:noFill/>
          <a:ln>
            <a:noFill/>
          </a:ln>
        </p:spPr>
      </p:pic>
      <p:sp>
        <p:nvSpPr>
          <p:cNvPr id="759" name="Google Shape;759;p53"/>
          <p:cNvSpPr txBox="1"/>
          <p:nvPr>
            <p:ph type="title"/>
          </p:nvPr>
        </p:nvSpPr>
        <p:spPr>
          <a:xfrm>
            <a:off x="806896" y="295995"/>
            <a:ext cx="7365554"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Sources de Conflit Courrantes</a:t>
            </a:r>
            <a:endParaRPr>
              <a:latin typeface="Arial"/>
              <a:ea typeface="Arial"/>
              <a:cs typeface="Arial"/>
              <a:sym typeface="Arial"/>
            </a:endParaRPr>
          </a:p>
        </p:txBody>
      </p:sp>
      <p:sp>
        <p:nvSpPr>
          <p:cNvPr id="760" name="Google Shape;760;p53"/>
          <p:cNvSpPr/>
          <p:nvPr/>
        </p:nvSpPr>
        <p:spPr>
          <a:xfrm>
            <a:off x="426720" y="1400584"/>
            <a:ext cx="8576280" cy="2239342"/>
          </a:xfrm>
          <a:prstGeom prst="rect">
            <a:avLst/>
          </a:prstGeom>
          <a:solidFill>
            <a:schemeClr val="dk2"/>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Les équipes sont frustrées d’elles-mêmes et de leur manque de compétences ;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Les équipes sont frustrées par les compétences de l’adversaire ;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Les équipes sont frustrées par les règles / les actions effectuées par l’arbitre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Les joueurs qui ne connaissent pas bien le jeu sont frustrés quand ne comprennent pas les décisions de l’arbitre.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54"/>
          <p:cNvSpPr txBox="1"/>
          <p:nvPr>
            <p:ph type="title"/>
          </p:nvPr>
        </p:nvSpPr>
        <p:spPr>
          <a:xfrm>
            <a:off x="806896" y="591270"/>
            <a:ext cx="7346504"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Mieux vaut prévenir que guérir</a:t>
            </a:r>
            <a:endParaRPr>
              <a:latin typeface="Arial"/>
              <a:ea typeface="Arial"/>
              <a:cs typeface="Arial"/>
              <a:sym typeface="Arial"/>
            </a:endParaRPr>
          </a:p>
        </p:txBody>
      </p:sp>
      <p:sp>
        <p:nvSpPr>
          <p:cNvPr id="767" name="Google Shape;767;p54"/>
          <p:cNvSpPr/>
          <p:nvPr/>
        </p:nvSpPr>
        <p:spPr>
          <a:xfrm>
            <a:off x="827584" y="1844824"/>
            <a:ext cx="8145253" cy="1368152"/>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None/>
            </a:pPr>
            <a:r>
              <a:rPr b="0" i="0" lang="en-GB" sz="2000" u="none" cap="none" strike="noStrike">
                <a:solidFill>
                  <a:schemeClr val="lt1"/>
                </a:solidFill>
                <a:latin typeface="Arial"/>
                <a:ea typeface="Arial"/>
                <a:cs typeface="Arial"/>
                <a:sym typeface="Arial"/>
              </a:rPr>
              <a:t>Comment pouvez-vous vous assurer que vous mettiez en place le bon état d’esprit pour </a:t>
            </a:r>
            <a:r>
              <a:rPr b="1" i="0" lang="en-GB" sz="2000" u="none" cap="none" strike="noStrike">
                <a:solidFill>
                  <a:schemeClr val="lt1"/>
                </a:solidFill>
                <a:latin typeface="Arial"/>
                <a:ea typeface="Arial"/>
                <a:cs typeface="Arial"/>
                <a:sym typeface="Arial"/>
              </a:rPr>
              <a:t>éviter les conflits </a:t>
            </a:r>
            <a:r>
              <a:rPr b="0" i="0" lang="en-GB" sz="2000" u="none" cap="none" strike="noStrike">
                <a:solidFill>
                  <a:schemeClr val="lt1"/>
                </a:solidFill>
                <a:latin typeface="Arial"/>
                <a:ea typeface="Arial"/>
                <a:cs typeface="Arial"/>
                <a:sym typeface="Arial"/>
              </a:rPr>
              <a:t>et construire </a:t>
            </a:r>
            <a:r>
              <a:rPr b="1" i="0" lang="en-GB" sz="2000" u="none" cap="none" strike="noStrike">
                <a:solidFill>
                  <a:schemeClr val="lt1"/>
                </a:solidFill>
                <a:latin typeface="Arial"/>
                <a:ea typeface="Arial"/>
                <a:cs typeface="Arial"/>
                <a:sym typeface="Arial"/>
              </a:rPr>
              <a:t>une bonne relation avec les joueurs </a:t>
            </a:r>
            <a:r>
              <a:rPr b="0" i="0" lang="en-GB" sz="2000" u="none" cap="none" strike="noStrike">
                <a:solidFill>
                  <a:schemeClr val="lt1"/>
                </a:solidFill>
                <a:latin typeface="Arial"/>
                <a:ea typeface="Arial"/>
                <a:cs typeface="Arial"/>
                <a:sym typeface="Arial"/>
              </a:rPr>
              <a:t>?</a:t>
            </a:r>
            <a:endParaRPr b="0" i="0" sz="2000" u="none" cap="none" strike="noStrike">
              <a:solidFill>
                <a:srgbClr val="000000"/>
              </a:solidFill>
              <a:latin typeface="Arial"/>
              <a:ea typeface="Arial"/>
              <a:cs typeface="Arial"/>
              <a:sym typeface="Arial"/>
            </a:endParaRPr>
          </a:p>
        </p:txBody>
      </p:sp>
      <p:pic>
        <p:nvPicPr>
          <p:cNvPr id="768" name="Google Shape;768;p54"/>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769" name="Google Shape;769;p54"/>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Attitude Positive</a:t>
            </a:r>
            <a:endParaRPr b="0" i="0" sz="1400" u="none" cap="none" strike="noStrike">
              <a:solidFill>
                <a:srgbClr val="000000"/>
              </a:solidFill>
              <a:latin typeface="Arial"/>
              <a:ea typeface="Arial"/>
              <a:cs typeface="Arial"/>
              <a:sym typeface="Arial"/>
            </a:endParaRPr>
          </a:p>
        </p:txBody>
      </p:sp>
      <p:pic>
        <p:nvPicPr>
          <p:cNvPr id="770" name="Google Shape;770;p54"/>
          <p:cNvPicPr preferRelativeResize="0"/>
          <p:nvPr/>
        </p:nvPicPr>
        <p:blipFill rotWithShape="1">
          <a:blip r:embed="rId4">
            <a:alphaModFix/>
          </a:blip>
          <a:srcRect b="0" l="0" r="0" t="0"/>
          <a:stretch/>
        </p:blipFill>
        <p:spPr>
          <a:xfrm>
            <a:off x="6084168" y="3356992"/>
            <a:ext cx="2146124" cy="2060848"/>
          </a:xfrm>
          <a:prstGeom prst="rect">
            <a:avLst/>
          </a:prstGeom>
          <a:noFill/>
          <a:ln>
            <a:noFill/>
          </a:ln>
        </p:spPr>
      </p:pic>
      <p:pic>
        <p:nvPicPr>
          <p:cNvPr id="771" name="Google Shape;771;p54"/>
          <p:cNvPicPr preferRelativeResize="0"/>
          <p:nvPr/>
        </p:nvPicPr>
        <p:blipFill rotWithShape="1">
          <a:blip r:embed="rId5">
            <a:alphaModFix/>
          </a:blip>
          <a:srcRect b="17755" l="11865" r="14626" t="18019"/>
          <a:stretch/>
        </p:blipFill>
        <p:spPr>
          <a:xfrm>
            <a:off x="3382945" y="3693284"/>
            <a:ext cx="2378110" cy="207778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55"/>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778" name="Google Shape;778;p55"/>
          <p:cNvSpPr txBox="1"/>
          <p:nvPr>
            <p:ph type="title"/>
          </p:nvPr>
        </p:nvSpPr>
        <p:spPr>
          <a:xfrm>
            <a:off x="806896" y="591270"/>
            <a:ext cx="7051229"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Outils pour gérer les conflits</a:t>
            </a:r>
            <a:endParaRPr>
              <a:latin typeface="Arial"/>
              <a:ea typeface="Arial"/>
              <a:cs typeface="Arial"/>
              <a:sym typeface="Arial"/>
            </a:endParaRPr>
          </a:p>
        </p:txBody>
      </p:sp>
      <p:sp>
        <p:nvSpPr>
          <p:cNvPr id="779" name="Google Shape;779;p55"/>
          <p:cNvSpPr/>
          <p:nvPr/>
        </p:nvSpPr>
        <p:spPr>
          <a:xfrm>
            <a:off x="649059" y="4509474"/>
            <a:ext cx="7845900" cy="136830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Quelles solutions avez-vous pour contrôler les mauvais comportements ou l’escalade de situation ?</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lang="en-GB" sz="3600">
                <a:latin typeface="Calibri"/>
                <a:ea typeface="Calibri"/>
                <a:cs typeface="Calibri"/>
                <a:sym typeface="Calibri"/>
              </a:rPr>
              <a:t>GENERALITES</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L’escalade des sanctions</a:t>
            </a:r>
            <a:endParaRPr>
              <a:latin typeface="Arial"/>
              <a:ea typeface="Arial"/>
              <a:cs typeface="Arial"/>
              <a:sym typeface="Arial"/>
            </a:endParaRPr>
          </a:p>
        </p:txBody>
      </p:sp>
      <p:grpSp>
        <p:nvGrpSpPr>
          <p:cNvPr id="786" name="Google Shape;786;p56"/>
          <p:cNvGrpSpPr/>
          <p:nvPr/>
        </p:nvGrpSpPr>
        <p:grpSpPr>
          <a:xfrm>
            <a:off x="1092200" y="1894605"/>
            <a:ext cx="6705599" cy="3703790"/>
            <a:chOff x="1" y="2304"/>
            <a:chExt cx="6705599" cy="3703790"/>
          </a:xfrm>
        </p:grpSpPr>
        <p:sp>
          <p:nvSpPr>
            <p:cNvPr id="787" name="Google Shape;787;p56"/>
            <p:cNvSpPr/>
            <p:nvPr/>
          </p:nvSpPr>
          <p:spPr>
            <a:xfrm rot="5400000">
              <a:off x="-90582" y="92886"/>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8" name="Google Shape;788;p56"/>
            <p:cNvSpPr txBox="1"/>
            <p:nvPr/>
          </p:nvSpPr>
          <p:spPr>
            <a:xfrm>
              <a:off x="1" y="213663"/>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789" name="Google Shape;789;p56"/>
            <p:cNvSpPr/>
            <p:nvPr/>
          </p:nvSpPr>
          <p:spPr>
            <a:xfrm rot="5400000">
              <a:off x="3367897" y="-2942874"/>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p56"/>
            <p:cNvSpPr txBox="1"/>
            <p:nvPr/>
          </p:nvSpPr>
          <p:spPr>
            <a:xfrm>
              <a:off x="422718" y="21466"/>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7m consistants + communication efficace </a:t>
              </a:r>
              <a:endParaRPr b="0" i="0" sz="1400" u="none" cap="none" strike="noStrike">
                <a:solidFill>
                  <a:srgbClr val="000000"/>
                </a:solidFill>
                <a:latin typeface="Arial"/>
                <a:ea typeface="Arial"/>
                <a:cs typeface="Arial"/>
                <a:sym typeface="Arial"/>
              </a:endParaRPr>
            </a:p>
          </p:txBody>
        </p:sp>
        <p:sp>
          <p:nvSpPr>
            <p:cNvPr id="791" name="Google Shape;791;p56"/>
            <p:cNvSpPr/>
            <p:nvPr/>
          </p:nvSpPr>
          <p:spPr>
            <a:xfrm rot="5400000">
              <a:off x="-90582" y="609538"/>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2" name="Google Shape;792;p56"/>
            <p:cNvSpPr txBox="1"/>
            <p:nvPr/>
          </p:nvSpPr>
          <p:spPr>
            <a:xfrm>
              <a:off x="1" y="730315"/>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793" name="Google Shape;793;p56"/>
            <p:cNvSpPr/>
            <p:nvPr/>
          </p:nvSpPr>
          <p:spPr>
            <a:xfrm rot="5400000">
              <a:off x="3367897" y="-2426223"/>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4" name="Google Shape;794;p56"/>
            <p:cNvSpPr txBox="1"/>
            <p:nvPr/>
          </p:nvSpPr>
          <p:spPr>
            <a:xfrm>
              <a:off x="422718" y="538117"/>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Avertissement dans la course</a:t>
              </a:r>
              <a:endParaRPr b="0" i="0" sz="1400" u="none" cap="none" strike="noStrike">
                <a:solidFill>
                  <a:srgbClr val="000000"/>
                </a:solidFill>
                <a:latin typeface="Arial"/>
                <a:ea typeface="Arial"/>
                <a:cs typeface="Arial"/>
                <a:sym typeface="Arial"/>
              </a:endParaRPr>
            </a:p>
          </p:txBody>
        </p:sp>
        <p:sp>
          <p:nvSpPr>
            <p:cNvPr id="795" name="Google Shape;795;p56"/>
            <p:cNvSpPr/>
            <p:nvPr/>
          </p:nvSpPr>
          <p:spPr>
            <a:xfrm rot="5400000">
              <a:off x="-90582" y="1126189"/>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6" name="Google Shape;796;p56"/>
            <p:cNvSpPr txBox="1"/>
            <p:nvPr/>
          </p:nvSpPr>
          <p:spPr>
            <a:xfrm>
              <a:off x="1" y="1246966"/>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rPr b="0" i="0" lang="en-GB" sz="1200" u="none" cap="none" strike="noStrike">
                  <a:solidFill>
                    <a:schemeClr val="lt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797" name="Google Shape;797;p56"/>
            <p:cNvSpPr/>
            <p:nvPr/>
          </p:nvSpPr>
          <p:spPr>
            <a:xfrm rot="5400000">
              <a:off x="3367897" y="-1909572"/>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8" name="Google Shape;798;p56"/>
            <p:cNvSpPr txBox="1"/>
            <p:nvPr/>
          </p:nvSpPr>
          <p:spPr>
            <a:xfrm>
              <a:off x="422718" y="1054768"/>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Pénalité</a:t>
              </a:r>
              <a:endParaRPr b="0" i="0" sz="1400" u="none" cap="none" strike="noStrike">
                <a:solidFill>
                  <a:srgbClr val="000000"/>
                </a:solidFill>
                <a:latin typeface="Arial"/>
                <a:ea typeface="Arial"/>
                <a:cs typeface="Arial"/>
                <a:sym typeface="Arial"/>
              </a:endParaRPr>
            </a:p>
          </p:txBody>
        </p:sp>
        <p:sp>
          <p:nvSpPr>
            <p:cNvPr id="799" name="Google Shape;799;p56"/>
            <p:cNvSpPr/>
            <p:nvPr/>
          </p:nvSpPr>
          <p:spPr>
            <a:xfrm rot="5400000">
              <a:off x="-90582" y="1642840"/>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0" name="Google Shape;800;p56"/>
            <p:cNvSpPr txBox="1"/>
            <p:nvPr/>
          </p:nvSpPr>
          <p:spPr>
            <a:xfrm>
              <a:off x="1" y="1763617"/>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801" name="Google Shape;801;p56"/>
            <p:cNvSpPr/>
            <p:nvPr/>
          </p:nvSpPr>
          <p:spPr>
            <a:xfrm rot="5400000">
              <a:off x="3367897" y="-1392921"/>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2" name="Google Shape;802;p56"/>
            <p:cNvSpPr txBox="1"/>
            <p:nvPr/>
          </p:nvSpPr>
          <p:spPr>
            <a:xfrm>
              <a:off x="422718" y="1571419"/>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Discussion avec les capitaines</a:t>
              </a:r>
              <a:endParaRPr b="0" i="0" sz="1400" u="none" cap="none" strike="noStrike">
                <a:solidFill>
                  <a:srgbClr val="000000"/>
                </a:solidFill>
                <a:latin typeface="Arial"/>
                <a:ea typeface="Arial"/>
                <a:cs typeface="Arial"/>
                <a:sym typeface="Arial"/>
              </a:endParaRPr>
            </a:p>
          </p:txBody>
        </p:sp>
        <p:sp>
          <p:nvSpPr>
            <p:cNvPr id="803" name="Google Shape;803;p56"/>
            <p:cNvSpPr/>
            <p:nvPr/>
          </p:nvSpPr>
          <p:spPr>
            <a:xfrm rot="5400000">
              <a:off x="-90582" y="2159491"/>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4" name="Google Shape;804;p56"/>
            <p:cNvSpPr txBox="1"/>
            <p:nvPr/>
          </p:nvSpPr>
          <p:spPr>
            <a:xfrm>
              <a:off x="1" y="2280268"/>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805" name="Google Shape;805;p56"/>
            <p:cNvSpPr/>
            <p:nvPr/>
          </p:nvSpPr>
          <p:spPr>
            <a:xfrm rot="5400000">
              <a:off x="3367897" y="-876269"/>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6" name="Google Shape;806;p56"/>
            <p:cNvSpPr txBox="1"/>
            <p:nvPr/>
          </p:nvSpPr>
          <p:spPr>
            <a:xfrm>
              <a:off x="422718" y="2088071"/>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Remplacement forcé (avec pénalité)</a:t>
              </a:r>
              <a:endParaRPr b="0" i="0" sz="1400" u="none" cap="none" strike="noStrike">
                <a:solidFill>
                  <a:srgbClr val="000000"/>
                </a:solidFill>
                <a:latin typeface="Arial"/>
                <a:ea typeface="Arial"/>
                <a:cs typeface="Arial"/>
                <a:sym typeface="Arial"/>
              </a:endParaRPr>
            </a:p>
          </p:txBody>
        </p:sp>
        <p:sp>
          <p:nvSpPr>
            <p:cNvPr id="807" name="Google Shape;807;p56"/>
            <p:cNvSpPr/>
            <p:nvPr/>
          </p:nvSpPr>
          <p:spPr>
            <a:xfrm rot="5400000">
              <a:off x="-90582" y="2676143"/>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8" name="Google Shape;808;p56"/>
            <p:cNvSpPr txBox="1"/>
            <p:nvPr/>
          </p:nvSpPr>
          <p:spPr>
            <a:xfrm>
              <a:off x="1" y="2796920"/>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809" name="Google Shape;809;p56"/>
            <p:cNvSpPr/>
            <p:nvPr/>
          </p:nvSpPr>
          <p:spPr>
            <a:xfrm rot="5400000">
              <a:off x="3367897" y="-359618"/>
              <a:ext cx="392523" cy="6282882"/>
            </a:xfrm>
            <a:prstGeom prst="round2SameRect">
              <a:avLst>
                <a:gd fmla="val 16667" name="adj1"/>
                <a:gd fmla="val 0" name="adj2"/>
              </a:avLst>
            </a:prstGeom>
            <a:solidFill>
              <a:srgbClr val="CFD7E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0" name="Google Shape;810;p56"/>
            <p:cNvSpPr txBox="1"/>
            <p:nvPr/>
          </p:nvSpPr>
          <p:spPr>
            <a:xfrm>
              <a:off x="422718" y="2604722"/>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Exclusion temporaire</a:t>
              </a:r>
              <a:endParaRPr b="0" i="0" sz="1400" u="none" cap="none" strike="noStrike">
                <a:solidFill>
                  <a:srgbClr val="000000"/>
                </a:solidFill>
                <a:latin typeface="Arial"/>
                <a:ea typeface="Arial"/>
                <a:cs typeface="Arial"/>
                <a:sym typeface="Arial"/>
              </a:endParaRPr>
            </a:p>
          </p:txBody>
        </p:sp>
        <p:sp>
          <p:nvSpPr>
            <p:cNvPr id="811" name="Google Shape;811;p56"/>
            <p:cNvSpPr/>
            <p:nvPr/>
          </p:nvSpPr>
          <p:spPr>
            <a:xfrm rot="5400000">
              <a:off x="-90582" y="3192794"/>
              <a:ext cx="603882" cy="422717"/>
            </a:xfrm>
            <a:prstGeom prst="chevron">
              <a:avLst>
                <a:gd fmla="val 50000" name="adj"/>
              </a:avLst>
            </a:prstGeom>
            <a:solidFill>
              <a:schemeClr val="lt1"/>
            </a:solidFill>
            <a:ln cap="flat" cmpd="sng" w="25400">
              <a:solidFill>
                <a:srgbClr val="4674A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2" name="Google Shape;812;p56"/>
            <p:cNvSpPr txBox="1"/>
            <p:nvPr/>
          </p:nvSpPr>
          <p:spPr>
            <a:xfrm>
              <a:off x="1" y="3313571"/>
              <a:ext cx="422717" cy="181165"/>
            </a:xfrm>
            <a:prstGeom prst="rect">
              <a:avLst/>
            </a:prstGeom>
            <a:noFill/>
            <a:ln>
              <a:noFill/>
            </a:ln>
          </p:spPr>
          <p:txBody>
            <a:bodyPr anchorCtr="0" anchor="ctr" bIns="7600" lIns="7600" spcFirstLastPara="1" rIns="7600" wrap="square" tIns="7600">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813" name="Google Shape;813;p56"/>
            <p:cNvSpPr/>
            <p:nvPr/>
          </p:nvSpPr>
          <p:spPr>
            <a:xfrm rot="5400000">
              <a:off x="3367897" y="157032"/>
              <a:ext cx="392523" cy="6282882"/>
            </a:xfrm>
            <a:prstGeom prst="round2SameRect">
              <a:avLst>
                <a:gd fmla="val 16667" name="adj1"/>
                <a:gd fmla="val 0" name="adj2"/>
              </a:avLst>
            </a:prstGeom>
            <a:solidFill>
              <a:srgbClr val="E5B8B7">
                <a:alpha val="89411"/>
              </a:srgb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4" name="Google Shape;814;p56"/>
            <p:cNvSpPr txBox="1"/>
            <p:nvPr/>
          </p:nvSpPr>
          <p:spPr>
            <a:xfrm>
              <a:off x="422718" y="3121373"/>
              <a:ext cx="6263721" cy="354201"/>
            </a:xfrm>
            <a:prstGeom prst="rect">
              <a:avLst/>
            </a:prstGeom>
            <a:noFill/>
            <a:ln>
              <a:noFill/>
            </a:ln>
          </p:spPr>
          <p:txBody>
            <a:bodyPr anchorCtr="0" anchor="ctr" bIns="15225" lIns="170675" spcFirstLastPara="1" rIns="15225" wrap="square" tIns="15225">
              <a:noAutofit/>
            </a:bodyPr>
            <a:lstStyle/>
            <a:p>
              <a:pPr indent="-228600" lvl="1" marL="228600" marR="0" rtl="0" algn="l">
                <a:lnSpc>
                  <a:spcPct val="9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Exclusion définitive</a:t>
              </a:r>
              <a:endParaRPr b="0" i="0" sz="1400" u="none" cap="none" strike="noStrike">
                <a:solidFill>
                  <a:srgbClr val="000000"/>
                </a:solidFill>
                <a:latin typeface="Arial"/>
                <a:ea typeface="Arial"/>
                <a:cs typeface="Arial"/>
                <a:sym typeface="Arial"/>
              </a:endParaRPr>
            </a:p>
          </p:txBody>
        </p:sp>
      </p:grpSp>
      <p:sp>
        <p:nvSpPr>
          <p:cNvPr id="815" name="Google Shape;815;p56"/>
          <p:cNvSpPr/>
          <p:nvPr/>
        </p:nvSpPr>
        <p:spPr>
          <a:xfrm>
            <a:off x="1544101" y="2340478"/>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16" name="Google Shape;816;p56"/>
          <p:cNvSpPr/>
          <p:nvPr/>
        </p:nvSpPr>
        <p:spPr>
          <a:xfrm>
            <a:off x="1544101" y="2892279"/>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17" name="Google Shape;817;p56"/>
          <p:cNvSpPr/>
          <p:nvPr/>
        </p:nvSpPr>
        <p:spPr>
          <a:xfrm>
            <a:off x="1550581" y="3375428"/>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18" name="Google Shape;818;p56"/>
          <p:cNvSpPr/>
          <p:nvPr/>
        </p:nvSpPr>
        <p:spPr>
          <a:xfrm>
            <a:off x="1547337" y="3916942"/>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19" name="Google Shape;819;p56"/>
          <p:cNvSpPr/>
          <p:nvPr/>
        </p:nvSpPr>
        <p:spPr>
          <a:xfrm>
            <a:off x="1544094" y="4419545"/>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20" name="Google Shape;820;p56"/>
          <p:cNvSpPr/>
          <p:nvPr/>
        </p:nvSpPr>
        <p:spPr>
          <a:xfrm>
            <a:off x="1550576" y="4951327"/>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21" name="Google Shape;821;p56"/>
          <p:cNvSpPr/>
          <p:nvPr/>
        </p:nvSpPr>
        <p:spPr>
          <a:xfrm>
            <a:off x="1544100" y="1879176"/>
            <a:ext cx="6282883" cy="47302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22" name="Google Shape;822;p56"/>
          <p:cNvSpPr/>
          <p:nvPr/>
        </p:nvSpPr>
        <p:spPr>
          <a:xfrm>
            <a:off x="409280" y="2551837"/>
            <a:ext cx="8071440" cy="1754326"/>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GB" sz="5400" u="none" cap="none" strike="noStrike">
                <a:solidFill>
                  <a:schemeClr val="accent3"/>
                </a:solidFill>
                <a:latin typeface="Arial"/>
                <a:ea typeface="Arial"/>
                <a:cs typeface="Arial"/>
                <a:sym typeface="Arial"/>
              </a:rPr>
              <a:t>7m consistants et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1" i="0" lang="en-GB" sz="5400" u="none" cap="none" strike="noStrike">
                <a:solidFill>
                  <a:schemeClr val="accent3"/>
                </a:solidFill>
                <a:latin typeface="Arial"/>
                <a:ea typeface="Arial"/>
                <a:cs typeface="Arial"/>
                <a:sym typeface="Arial"/>
              </a:rPr>
              <a:t>communication efficace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2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1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1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1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1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1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82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8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L’escalade des sanctions</a:t>
            </a:r>
            <a:endParaRPr>
              <a:latin typeface="Arial"/>
              <a:ea typeface="Arial"/>
              <a:cs typeface="Arial"/>
              <a:sym typeface="Arial"/>
            </a:endParaRPr>
          </a:p>
        </p:txBody>
      </p:sp>
      <p:pic>
        <p:nvPicPr>
          <p:cNvPr id="829" name="Google Shape;829;p88"/>
          <p:cNvPicPr preferRelativeResize="0"/>
          <p:nvPr/>
        </p:nvPicPr>
        <p:blipFill rotWithShape="1">
          <a:blip r:embed="rId3">
            <a:alphaModFix/>
          </a:blip>
          <a:srcRect b="0" l="8202" r="9130" t="8371"/>
          <a:stretch/>
        </p:blipFill>
        <p:spPr>
          <a:xfrm>
            <a:off x="1604962" y="1781174"/>
            <a:ext cx="5519738" cy="4032779"/>
          </a:xfrm>
          <a:prstGeom prst="rect">
            <a:avLst/>
          </a:prstGeom>
          <a:noFill/>
          <a:ln>
            <a:noFill/>
          </a:ln>
        </p:spPr>
      </p:pic>
      <p:sp>
        <p:nvSpPr>
          <p:cNvPr id="830" name="Google Shape;830;p88"/>
          <p:cNvSpPr txBox="1"/>
          <p:nvPr/>
        </p:nvSpPr>
        <p:spPr>
          <a:xfrm>
            <a:off x="7936358" y="3429000"/>
            <a:ext cx="1100138" cy="738664"/>
          </a:xfrm>
          <a:prstGeom prst="rect">
            <a:avLst/>
          </a:prstGeom>
          <a:solidFill>
            <a:srgbClr val="1F497D"/>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Zones d’exclusion temporaire</a:t>
            </a:r>
            <a:endParaRPr/>
          </a:p>
        </p:txBody>
      </p:sp>
      <p:sp>
        <p:nvSpPr>
          <p:cNvPr id="831" name="Google Shape;831;p88"/>
          <p:cNvSpPr txBox="1"/>
          <p:nvPr/>
        </p:nvSpPr>
        <p:spPr>
          <a:xfrm>
            <a:off x="136079" y="3429000"/>
            <a:ext cx="1071563" cy="738664"/>
          </a:xfrm>
          <a:prstGeom prst="rect">
            <a:avLst/>
          </a:prstGeom>
          <a:solidFill>
            <a:srgbClr val="1F497D"/>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Zones d’exclusion temporaire</a:t>
            </a:r>
            <a:endParaRPr/>
          </a:p>
        </p:txBody>
      </p:sp>
      <p:cxnSp>
        <p:nvCxnSpPr>
          <p:cNvPr id="832" name="Google Shape;832;p88"/>
          <p:cNvCxnSpPr>
            <a:stCxn id="831" idx="3"/>
          </p:cNvCxnSpPr>
          <p:nvPr/>
        </p:nvCxnSpPr>
        <p:spPr>
          <a:xfrm flipH="1" rot="10800000">
            <a:off x="1207642" y="3059732"/>
            <a:ext cx="478200" cy="738600"/>
          </a:xfrm>
          <a:prstGeom prst="straightConnector1">
            <a:avLst/>
          </a:prstGeom>
          <a:noFill/>
          <a:ln cap="flat" cmpd="sng" w="57150">
            <a:solidFill>
              <a:srgbClr val="1F497D"/>
            </a:solidFill>
            <a:prstDash val="solid"/>
            <a:round/>
            <a:headEnd len="sm" w="sm" type="none"/>
            <a:tailEnd len="med" w="med" type="triangle"/>
          </a:ln>
        </p:spPr>
      </p:cxnSp>
      <p:cxnSp>
        <p:nvCxnSpPr>
          <p:cNvPr id="833" name="Google Shape;833;p88"/>
          <p:cNvCxnSpPr>
            <a:stCxn id="831" idx="3"/>
          </p:cNvCxnSpPr>
          <p:nvPr/>
        </p:nvCxnSpPr>
        <p:spPr>
          <a:xfrm>
            <a:off x="1207642" y="3798332"/>
            <a:ext cx="583200" cy="666000"/>
          </a:xfrm>
          <a:prstGeom prst="straightConnector1">
            <a:avLst/>
          </a:prstGeom>
          <a:noFill/>
          <a:ln cap="flat" cmpd="sng" w="57150">
            <a:solidFill>
              <a:srgbClr val="1F497D"/>
            </a:solidFill>
            <a:prstDash val="solid"/>
            <a:round/>
            <a:headEnd len="sm" w="sm" type="none"/>
            <a:tailEnd len="med" w="med" type="triangle"/>
          </a:ln>
        </p:spPr>
      </p:cxnSp>
      <p:cxnSp>
        <p:nvCxnSpPr>
          <p:cNvPr id="834" name="Google Shape;834;p88"/>
          <p:cNvCxnSpPr>
            <a:stCxn id="830" idx="1"/>
          </p:cNvCxnSpPr>
          <p:nvPr/>
        </p:nvCxnSpPr>
        <p:spPr>
          <a:xfrm rot="10800000">
            <a:off x="6924758" y="3066932"/>
            <a:ext cx="1011600" cy="731400"/>
          </a:xfrm>
          <a:prstGeom prst="straightConnector1">
            <a:avLst/>
          </a:prstGeom>
          <a:noFill/>
          <a:ln cap="flat" cmpd="sng" w="57150">
            <a:solidFill>
              <a:srgbClr val="1F497D"/>
            </a:solidFill>
            <a:prstDash val="solid"/>
            <a:round/>
            <a:headEnd len="sm" w="sm" type="none"/>
            <a:tailEnd len="med" w="med" type="triangle"/>
          </a:ln>
        </p:spPr>
      </p:cxnSp>
      <p:cxnSp>
        <p:nvCxnSpPr>
          <p:cNvPr id="835" name="Google Shape;835;p88"/>
          <p:cNvCxnSpPr>
            <a:stCxn id="830" idx="1"/>
          </p:cNvCxnSpPr>
          <p:nvPr/>
        </p:nvCxnSpPr>
        <p:spPr>
          <a:xfrm flipH="1">
            <a:off x="7039058" y="3798332"/>
            <a:ext cx="897300" cy="666000"/>
          </a:xfrm>
          <a:prstGeom prst="straightConnector1">
            <a:avLst/>
          </a:prstGeom>
          <a:noFill/>
          <a:ln cap="flat" cmpd="sng" w="57150">
            <a:solidFill>
              <a:srgbClr val="1F497D"/>
            </a:solidFill>
            <a:prstDash val="solid"/>
            <a:round/>
            <a:headEnd len="sm" w="sm" type="none"/>
            <a:tailEnd len="med" w="med" type="triangle"/>
          </a:ln>
        </p:spPr>
      </p:cxn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57"/>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FIN DU MATCH</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5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i="0" lang="en-GB" u="none" cap="none" strike="noStrike">
                <a:solidFill>
                  <a:schemeClr val="dk1"/>
                </a:solidFill>
                <a:latin typeface="Arial"/>
                <a:ea typeface="Arial"/>
                <a:cs typeface="Arial"/>
                <a:sym typeface="Arial"/>
              </a:rPr>
              <a:t>Fin du Match</a:t>
            </a:r>
            <a:endParaRPr>
              <a:latin typeface="Arial"/>
              <a:ea typeface="Arial"/>
              <a:cs typeface="Arial"/>
              <a:sym typeface="Arial"/>
            </a:endParaRPr>
          </a:p>
        </p:txBody>
      </p:sp>
      <p:sp>
        <p:nvSpPr>
          <p:cNvPr id="847" name="Google Shape;847;p58"/>
          <p:cNvSpPr/>
          <p:nvPr/>
        </p:nvSpPr>
        <p:spPr>
          <a:xfrm>
            <a:off x="899592" y="1366342"/>
            <a:ext cx="79209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Que se passe-t-il à la sirène (mi-temps/fin du match) ?</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848" name="Google Shape;848;p58"/>
          <p:cNvPicPr preferRelativeResize="0"/>
          <p:nvPr/>
        </p:nvPicPr>
        <p:blipFill rotWithShape="1">
          <a:blip r:embed="rId3">
            <a:alphaModFix/>
          </a:blip>
          <a:srcRect b="0" l="0" r="0" t="0"/>
          <a:stretch/>
        </p:blipFill>
        <p:spPr>
          <a:xfrm>
            <a:off x="98849" y="2080802"/>
            <a:ext cx="1421733" cy="1421750"/>
          </a:xfrm>
          <a:prstGeom prst="rect">
            <a:avLst/>
          </a:prstGeom>
          <a:noFill/>
          <a:ln>
            <a:noFill/>
          </a:ln>
        </p:spPr>
      </p:pic>
      <p:sp>
        <p:nvSpPr>
          <p:cNvPr id="849" name="Google Shape;849;p58"/>
          <p:cNvSpPr/>
          <p:nvPr/>
        </p:nvSpPr>
        <p:spPr>
          <a:xfrm>
            <a:off x="899592" y="2366273"/>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Que se passe-t-il s’il y a une pénalité après la sirène?</a:t>
            </a:r>
            <a:endParaRPr b="0" i="0" sz="2400" u="none" cap="none" strike="noStrike">
              <a:solidFill>
                <a:srgbClr val="000000"/>
              </a:solidFill>
              <a:latin typeface="Arial"/>
              <a:ea typeface="Arial"/>
              <a:cs typeface="Arial"/>
              <a:sym typeface="Arial"/>
            </a:endParaRPr>
          </a:p>
        </p:txBody>
      </p:sp>
      <p:sp>
        <p:nvSpPr>
          <p:cNvPr id="850" name="Google Shape;850;p58"/>
          <p:cNvSpPr/>
          <p:nvPr/>
        </p:nvSpPr>
        <p:spPr>
          <a:xfrm>
            <a:off x="925136" y="3414611"/>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Quel est le signal et le ton du sifflet pour la fin de mi-temps / de match</a:t>
            </a:r>
            <a:endParaRPr b="0" i="0" sz="1400" u="none" cap="none" strike="noStrike">
              <a:solidFill>
                <a:srgbClr val="000000"/>
              </a:solidFill>
              <a:latin typeface="Arial"/>
              <a:ea typeface="Arial"/>
              <a:cs typeface="Arial"/>
              <a:sym typeface="Arial"/>
            </a:endParaRPr>
          </a:p>
        </p:txBody>
      </p:sp>
      <p:sp>
        <p:nvSpPr>
          <p:cNvPr id="851" name="Google Shape;851;p58"/>
          <p:cNvSpPr/>
          <p:nvPr/>
        </p:nvSpPr>
        <p:spPr>
          <a:xfrm>
            <a:off x="1705650" y="5474730"/>
            <a:ext cx="71148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Et si c’est un match à élimination directe et qu’il y a égalité à la fin du temps ?</a:t>
            </a:r>
            <a:endParaRPr b="0" i="0" sz="2400" u="none" cap="none" strike="noStrike">
              <a:solidFill>
                <a:srgbClr val="000000"/>
              </a:solidFill>
              <a:latin typeface="Arial"/>
              <a:ea typeface="Arial"/>
              <a:cs typeface="Arial"/>
              <a:sym typeface="Arial"/>
            </a:endParaRPr>
          </a:p>
        </p:txBody>
      </p:sp>
      <p:sp>
        <p:nvSpPr>
          <p:cNvPr id="852" name="Google Shape;852;p58"/>
          <p:cNvSpPr/>
          <p:nvPr/>
        </p:nvSpPr>
        <p:spPr>
          <a:xfrm>
            <a:off x="899570" y="4414630"/>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Que se passe-t-il avec la feuille de score ?</a:t>
            </a:r>
            <a:endParaRPr b="0" i="0" sz="2400" u="none" cap="none" strike="noStrike">
              <a:solidFill>
                <a:srgbClr val="000000"/>
              </a:solidFill>
              <a:latin typeface="Arial"/>
              <a:ea typeface="Arial"/>
              <a:cs typeface="Arial"/>
              <a:sym typeface="Arial"/>
            </a:endParaRPr>
          </a:p>
        </p:txBody>
      </p:sp>
      <p:pic>
        <p:nvPicPr>
          <p:cNvPr descr="http://www.buzzardrugby.co.uk/two/olympic/images/misc/knockout.gif" id="853" name="Google Shape;853;p58"/>
          <p:cNvPicPr preferRelativeResize="0"/>
          <p:nvPr/>
        </p:nvPicPr>
        <p:blipFill rotWithShape="1">
          <a:blip r:embed="rId4">
            <a:alphaModFix/>
          </a:blip>
          <a:srcRect b="0" l="0" r="0" t="0"/>
          <a:stretch/>
        </p:blipFill>
        <p:spPr>
          <a:xfrm rot="-1670732">
            <a:off x="9998" y="5547765"/>
            <a:ext cx="1830275" cy="688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5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5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lang="en-GB">
                <a:latin typeface="Arial"/>
                <a:ea typeface="Arial"/>
                <a:cs typeface="Arial"/>
                <a:sym typeface="Arial"/>
              </a:rPr>
              <a:t>Drop off</a:t>
            </a:r>
            <a:endParaRPr>
              <a:latin typeface="Arial"/>
              <a:ea typeface="Arial"/>
              <a:cs typeface="Arial"/>
              <a:sym typeface="Arial"/>
            </a:endParaRPr>
          </a:p>
        </p:txBody>
      </p:sp>
      <p:sp>
        <p:nvSpPr>
          <p:cNvPr id="860" name="Google Shape;860;p59"/>
          <p:cNvSpPr/>
          <p:nvPr/>
        </p:nvSpPr>
        <p:spPr>
          <a:xfrm>
            <a:off x="590787" y="1468676"/>
            <a:ext cx="6934417" cy="429293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Retrait de 2 joueurs de chaque équipe avant de démarrer le drop-off.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Ratio : max 2 hommes &amp; mixité respectée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Après 2 minutes, au ballon mort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L’équipe qui mène gagne le match</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En cas d’égalité </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retrait d’un joueur supplémentaire,</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pas de limite de temps, </a:t>
            </a:r>
            <a:endParaRPr b="0" i="0" sz="2400" u="none" cap="none" strike="noStrike">
              <a:solidFill>
                <a:schemeClr val="lt1"/>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le premier qui marque gagne le match</a:t>
            </a:r>
            <a:endParaRPr b="0" i="0" sz="1400" u="none" cap="none" strike="noStrike">
              <a:solidFill>
                <a:srgbClr val="000000"/>
              </a:solidFill>
              <a:latin typeface="Arial"/>
              <a:ea typeface="Arial"/>
              <a:cs typeface="Arial"/>
              <a:sym typeface="Arial"/>
            </a:endParaRPr>
          </a:p>
        </p:txBody>
      </p:sp>
      <p:sp>
        <p:nvSpPr>
          <p:cNvPr id="861" name="Google Shape;861;p59"/>
          <p:cNvSpPr/>
          <p:nvPr/>
        </p:nvSpPr>
        <p:spPr>
          <a:xfrm>
            <a:off x="6503437" y="18455"/>
            <a:ext cx="1007706" cy="821506"/>
          </a:xfrm>
          <a:prstGeom prst="star5">
            <a:avLst>
              <a:gd fmla="val 19098" name="adj"/>
              <a:gd fmla="val 105146" name="hf"/>
              <a:gd fmla="val 110557" name="vf"/>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highlight>
                <a:srgbClr val="FF0000"/>
              </a:highlight>
              <a:latin typeface="Arial"/>
              <a:ea typeface="Arial"/>
              <a:cs typeface="Arial"/>
              <a:sym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6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b="1" i="0" lang="en-GB" sz="4410" u="none" cap="none" strike="noStrike">
                <a:solidFill>
                  <a:schemeClr val="dk1"/>
                </a:solidFill>
                <a:latin typeface="Calibri"/>
                <a:ea typeface="Calibri"/>
                <a:cs typeface="Calibri"/>
                <a:sym typeface="Calibri"/>
              </a:rPr>
              <a:t>MODULE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lang="en-GB" sz="3600">
                <a:latin typeface="Calibri"/>
                <a:ea typeface="Calibri"/>
                <a:cs typeface="Calibri"/>
                <a:sym typeface="Calibri"/>
              </a:rPr>
              <a:t>RESPONSABILITES DES OFFICIELS DE MATCH</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61"/>
          <p:cNvSpPr/>
          <p:nvPr/>
        </p:nvSpPr>
        <p:spPr>
          <a:xfrm>
            <a:off x="827575" y="1844824"/>
            <a:ext cx="7623900" cy="2231875"/>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5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Les responsabilités des officiels sont :</a:t>
            </a:r>
            <a:endParaRPr b="0" i="0" sz="1400" u="none" cap="none" strike="noStrike">
              <a:solidFill>
                <a:srgbClr val="000000"/>
              </a:solidFill>
              <a:latin typeface="Arial"/>
              <a:ea typeface="Arial"/>
              <a:cs typeface="Arial"/>
              <a:sym typeface="Arial"/>
            </a:endParaRPr>
          </a:p>
          <a:p>
            <a:pPr indent="-342900" lvl="1" marL="800100" marR="0" rtl="0" algn="l">
              <a:lnSpc>
                <a:spcPct val="15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Assurer la </a:t>
            </a:r>
            <a:r>
              <a:rPr b="1" i="0" lang="en-GB" sz="2400" u="none" cap="none" strike="noStrike">
                <a:solidFill>
                  <a:schemeClr val="lt1"/>
                </a:solidFill>
                <a:latin typeface="Calibri"/>
                <a:ea typeface="Calibri"/>
                <a:cs typeface="Calibri"/>
                <a:sym typeface="Calibri"/>
              </a:rPr>
              <a:t>sécurité des joueurs </a:t>
            </a:r>
            <a:r>
              <a:rPr b="0" i="0" lang="en-GB" sz="2400" u="none" cap="none" strike="noStrike">
                <a:solidFill>
                  <a:schemeClr val="lt1"/>
                </a:solidFill>
                <a:latin typeface="Calibri"/>
                <a:ea typeface="Calibri"/>
                <a:cs typeface="Calibri"/>
                <a:sym typeface="Calibri"/>
              </a:rPr>
              <a:t>et des arbitres</a:t>
            </a:r>
            <a:endParaRPr b="0" i="0" sz="1400" u="none" cap="none" strike="noStrike">
              <a:solidFill>
                <a:srgbClr val="000000"/>
              </a:solidFill>
              <a:latin typeface="Arial"/>
              <a:ea typeface="Arial"/>
              <a:cs typeface="Arial"/>
              <a:sym typeface="Arial"/>
            </a:endParaRPr>
          </a:p>
          <a:p>
            <a:pPr indent="-342900" lvl="1" marL="800100" marR="0" rtl="0" algn="l">
              <a:lnSpc>
                <a:spcPct val="15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Faire respecter les règles du Touch</a:t>
            </a:r>
            <a:endParaRPr b="0" i="0" sz="1400" u="none" cap="none" strike="noStrike">
              <a:solidFill>
                <a:srgbClr val="000000"/>
              </a:solidFill>
              <a:latin typeface="Arial"/>
              <a:ea typeface="Arial"/>
              <a:cs typeface="Arial"/>
              <a:sym typeface="Arial"/>
            </a:endParaRPr>
          </a:p>
          <a:p>
            <a:pPr indent="-342900" lvl="1" marL="800100" marR="0" rtl="0" algn="l">
              <a:lnSpc>
                <a:spcPct val="15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Faciliter le match</a:t>
            </a:r>
            <a:endParaRPr b="0" i="0" sz="1400" u="none" cap="none" strike="noStrike">
              <a:solidFill>
                <a:srgbClr val="000000"/>
              </a:solidFill>
              <a:latin typeface="Arial"/>
              <a:ea typeface="Arial"/>
              <a:cs typeface="Arial"/>
              <a:sym typeface="Arial"/>
            </a:endParaRPr>
          </a:p>
        </p:txBody>
      </p:sp>
      <p:sp>
        <p:nvSpPr>
          <p:cNvPr id="872" name="Google Shape;872;p6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3600"/>
              <a:buNone/>
            </a:pPr>
            <a:r>
              <a:rPr lang="en-GB">
                <a:latin typeface="Arial"/>
                <a:ea typeface="Arial"/>
                <a:cs typeface="Arial"/>
                <a:sym typeface="Arial"/>
              </a:rPr>
              <a:t>Vos Responsabilités</a:t>
            </a:r>
            <a:endParaRPr i="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80"/>
          <p:cNvSpPr txBox="1"/>
          <p:nvPr>
            <p:ph type="title"/>
          </p:nvPr>
        </p:nvSpPr>
        <p:spPr>
          <a:xfrm>
            <a:off x="917746" y="274638"/>
            <a:ext cx="6534573" cy="9431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lang="en-GB"/>
              <a:t>L’essentiel des règles</a:t>
            </a:r>
            <a:endParaRPr/>
          </a:p>
        </p:txBody>
      </p:sp>
      <p:sp>
        <p:nvSpPr>
          <p:cNvPr id="134" name="Google Shape;134;p80"/>
          <p:cNvSpPr txBox="1"/>
          <p:nvPr/>
        </p:nvSpPr>
        <p:spPr>
          <a:xfrm>
            <a:off x="6975475" y="6397625"/>
            <a:ext cx="2133600" cy="4572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3B76"/>
              </a:buClr>
              <a:buSzPts val="1000"/>
              <a:buFont typeface="Arial"/>
              <a:buNone/>
            </a:pPr>
            <a:fld id="{00000000-1234-1234-1234-123412341234}" type="slidenum">
              <a:rPr b="0" i="0" lang="en-GB" sz="1000" u="none" cap="none" strike="noStrike">
                <a:solidFill>
                  <a:srgbClr val="003B76"/>
                </a:solidFill>
                <a:latin typeface="Verdana"/>
                <a:ea typeface="Verdana"/>
                <a:cs typeface="Verdana"/>
                <a:sym typeface="Verdana"/>
              </a:rPr>
              <a:t>‹#›</a:t>
            </a:fld>
            <a:endParaRPr b="0" i="0" sz="1000" u="none" cap="none" strike="noStrike">
              <a:solidFill>
                <a:srgbClr val="003B76"/>
              </a:solidFill>
              <a:latin typeface="Verdana"/>
              <a:ea typeface="Verdana"/>
              <a:cs typeface="Verdana"/>
              <a:sym typeface="Verdana"/>
            </a:endParaRPr>
          </a:p>
        </p:txBody>
      </p:sp>
      <p:pic>
        <p:nvPicPr>
          <p:cNvPr id="135" name="Google Shape;135;p80"/>
          <p:cNvPicPr preferRelativeResize="0"/>
          <p:nvPr/>
        </p:nvPicPr>
        <p:blipFill rotWithShape="1">
          <a:blip r:embed="rId3">
            <a:alphaModFix/>
          </a:blip>
          <a:srcRect b="0" l="0" r="0" t="0"/>
          <a:stretch/>
        </p:blipFill>
        <p:spPr>
          <a:xfrm>
            <a:off x="702557" y="1122616"/>
            <a:ext cx="7738886" cy="5370195"/>
          </a:xfrm>
          <a:prstGeom prst="rect">
            <a:avLst/>
          </a:prstGeom>
          <a:noFill/>
          <a:ln>
            <a:noFill/>
          </a:ln>
        </p:spPr>
      </p:pic>
      <p:sp>
        <p:nvSpPr>
          <p:cNvPr id="136" name="Google Shape;136;p80"/>
          <p:cNvSpPr/>
          <p:nvPr/>
        </p:nvSpPr>
        <p:spPr>
          <a:xfrm>
            <a:off x="6975475" y="4460272"/>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37" name="Google Shape;137;p80"/>
          <p:cNvSpPr/>
          <p:nvPr/>
        </p:nvSpPr>
        <p:spPr>
          <a:xfrm>
            <a:off x="5474700" y="4507897"/>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38" name="Google Shape;138;p80"/>
          <p:cNvSpPr/>
          <p:nvPr/>
        </p:nvSpPr>
        <p:spPr>
          <a:xfrm>
            <a:off x="3968456" y="4460272"/>
            <a:ext cx="1207088"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39" name="Google Shape;139;p80"/>
          <p:cNvSpPr/>
          <p:nvPr/>
        </p:nvSpPr>
        <p:spPr>
          <a:xfrm>
            <a:off x="2441925" y="4507897"/>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0" name="Google Shape;140;p80"/>
          <p:cNvSpPr/>
          <p:nvPr/>
        </p:nvSpPr>
        <p:spPr>
          <a:xfrm>
            <a:off x="941972" y="4460272"/>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1" name="Google Shape;141;p80"/>
          <p:cNvSpPr/>
          <p:nvPr/>
        </p:nvSpPr>
        <p:spPr>
          <a:xfrm>
            <a:off x="6975475" y="2285905"/>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2" name="Google Shape;142;p80"/>
          <p:cNvSpPr/>
          <p:nvPr/>
        </p:nvSpPr>
        <p:spPr>
          <a:xfrm>
            <a:off x="5474700" y="2285905"/>
            <a:ext cx="1276814"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3" name="Google Shape;143;p80"/>
          <p:cNvSpPr/>
          <p:nvPr/>
        </p:nvSpPr>
        <p:spPr>
          <a:xfrm>
            <a:off x="3968456" y="2252660"/>
            <a:ext cx="1207088"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4" name="Google Shape;144;p80"/>
          <p:cNvSpPr/>
          <p:nvPr/>
        </p:nvSpPr>
        <p:spPr>
          <a:xfrm>
            <a:off x="2462212" y="2285905"/>
            <a:ext cx="1207088"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5" name="Google Shape;145;p80"/>
          <p:cNvSpPr/>
          <p:nvPr/>
        </p:nvSpPr>
        <p:spPr>
          <a:xfrm>
            <a:off x="955968" y="2252660"/>
            <a:ext cx="1262818" cy="171704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6" name="Google Shape;146;p80"/>
          <p:cNvSpPr/>
          <p:nvPr/>
        </p:nvSpPr>
        <p:spPr>
          <a:xfrm>
            <a:off x="1543165" y="4531423"/>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Dimensions du terrain?</a:t>
            </a:r>
            <a:endParaRPr b="0" i="0" sz="2800" u="none" cap="none" strike="noStrike">
              <a:solidFill>
                <a:schemeClr val="lt1"/>
              </a:solidFill>
              <a:latin typeface="Arial"/>
              <a:ea typeface="Arial"/>
              <a:cs typeface="Arial"/>
              <a:sym typeface="Arial"/>
            </a:endParaRPr>
          </a:p>
        </p:txBody>
      </p:sp>
      <p:sp>
        <p:nvSpPr>
          <p:cNvPr id="147" name="Google Shape;147;p80"/>
          <p:cNvSpPr/>
          <p:nvPr/>
        </p:nvSpPr>
        <p:spPr>
          <a:xfrm>
            <a:off x="1543165" y="4531422"/>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Nombre de joueurs ?</a:t>
            </a:r>
            <a:endParaRPr b="0" i="0" sz="2800" u="none" cap="none" strike="noStrike">
              <a:solidFill>
                <a:schemeClr val="lt1"/>
              </a:solidFill>
              <a:latin typeface="Arial"/>
              <a:ea typeface="Arial"/>
              <a:cs typeface="Arial"/>
              <a:sym typeface="Arial"/>
            </a:endParaRPr>
          </a:p>
        </p:txBody>
      </p:sp>
      <p:sp>
        <p:nvSpPr>
          <p:cNvPr id="148" name="Google Shape;148;p80"/>
          <p:cNvSpPr/>
          <p:nvPr/>
        </p:nvSpPr>
        <p:spPr>
          <a:xfrm>
            <a:off x="1543165" y="4542727"/>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De ligne d’essai à ligne d’essai</a:t>
            </a:r>
            <a:endParaRPr b="0" i="0" sz="2800" u="none" cap="none" strike="noStrike">
              <a:solidFill>
                <a:schemeClr val="lt1"/>
              </a:solidFill>
              <a:latin typeface="Arial"/>
              <a:ea typeface="Arial"/>
              <a:cs typeface="Arial"/>
              <a:sym typeface="Arial"/>
            </a:endParaRPr>
          </a:p>
        </p:txBody>
      </p:sp>
      <p:sp>
        <p:nvSpPr>
          <p:cNvPr id="149" name="Google Shape;149;p80"/>
          <p:cNvSpPr/>
          <p:nvPr/>
        </p:nvSpPr>
        <p:spPr>
          <a:xfrm>
            <a:off x="1543165" y="4523515"/>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Jusqu’à 14 sur une feuille de match</a:t>
            </a:r>
            <a:endParaRPr b="0" i="0" sz="2800" u="none" cap="none" strike="noStrike">
              <a:solidFill>
                <a:schemeClr val="lt1"/>
              </a:solidFill>
              <a:latin typeface="Arial"/>
              <a:ea typeface="Arial"/>
              <a:cs typeface="Arial"/>
              <a:sym typeface="Arial"/>
            </a:endParaRPr>
          </a:p>
        </p:txBody>
      </p:sp>
      <p:sp>
        <p:nvSpPr>
          <p:cNvPr id="150" name="Google Shape;150;p80"/>
          <p:cNvSpPr/>
          <p:nvPr/>
        </p:nvSpPr>
        <p:spPr>
          <a:xfrm>
            <a:off x="1543165" y="4551169"/>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Et la mixité ?</a:t>
            </a:r>
            <a:endParaRPr b="0" i="0" sz="2800" u="none" cap="none" strike="noStrike">
              <a:solidFill>
                <a:schemeClr val="lt1"/>
              </a:solidFill>
              <a:latin typeface="Arial"/>
              <a:ea typeface="Arial"/>
              <a:cs typeface="Arial"/>
              <a:sym typeface="Arial"/>
            </a:endParaRPr>
          </a:p>
        </p:txBody>
      </p:sp>
      <p:sp>
        <p:nvSpPr>
          <p:cNvPr id="151" name="Google Shape;151;p80"/>
          <p:cNvSpPr/>
          <p:nvPr/>
        </p:nvSpPr>
        <p:spPr>
          <a:xfrm>
            <a:off x="1543165" y="4748835"/>
            <a:ext cx="6162560" cy="1325370"/>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Au moins 1 homme</a:t>
            </a:r>
            <a:endParaRPr/>
          </a:p>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Au moins 1 femme</a:t>
            </a:r>
            <a:endParaRPr/>
          </a:p>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Au maximum 3 hommes</a:t>
            </a:r>
            <a:endParaRPr b="0" i="0" sz="2800" u="none" cap="none" strike="noStrike">
              <a:solidFill>
                <a:schemeClr val="lt1"/>
              </a:solidFill>
              <a:latin typeface="Arial"/>
              <a:ea typeface="Arial"/>
              <a:cs typeface="Arial"/>
              <a:sym typeface="Arial"/>
            </a:endParaRPr>
          </a:p>
        </p:txBody>
      </p:sp>
      <p:sp>
        <p:nvSpPr>
          <p:cNvPr id="152" name="Google Shape;152;p80"/>
          <p:cNvSpPr/>
          <p:nvPr/>
        </p:nvSpPr>
        <p:spPr>
          <a:xfrm>
            <a:off x="1543165" y="4551169"/>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Durée d’un match ?</a:t>
            </a:r>
            <a:endParaRPr b="0" i="0" sz="2800" u="none" cap="none" strike="noStrike">
              <a:solidFill>
                <a:schemeClr val="lt1"/>
              </a:solidFill>
              <a:latin typeface="Arial"/>
              <a:ea typeface="Arial"/>
              <a:cs typeface="Arial"/>
              <a:sym typeface="Arial"/>
            </a:endParaRPr>
          </a:p>
        </p:txBody>
      </p:sp>
      <p:sp>
        <p:nvSpPr>
          <p:cNvPr id="153" name="Google Shape;153;p80"/>
          <p:cNvSpPr/>
          <p:nvPr/>
        </p:nvSpPr>
        <p:spPr>
          <a:xfrm>
            <a:off x="1543165" y="4542726"/>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Peut être adapté par l’oganisateur</a:t>
            </a:r>
            <a:endParaRPr b="0" i="0" sz="2800" u="none" cap="none" strike="noStrike">
              <a:solidFill>
                <a:schemeClr val="lt1"/>
              </a:solidFill>
              <a:latin typeface="Arial"/>
              <a:ea typeface="Arial"/>
              <a:cs typeface="Arial"/>
              <a:sym typeface="Arial"/>
            </a:endParaRPr>
          </a:p>
        </p:txBody>
      </p:sp>
      <p:sp>
        <p:nvSpPr>
          <p:cNvPr id="154" name="Google Shape;154;p80"/>
          <p:cNvSpPr/>
          <p:nvPr/>
        </p:nvSpPr>
        <p:spPr>
          <a:xfrm>
            <a:off x="1543165" y="4542725"/>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Les passes ?</a:t>
            </a:r>
            <a:endParaRPr b="0" i="0" sz="2800" u="none" cap="none" strike="noStrike">
              <a:solidFill>
                <a:schemeClr val="lt1"/>
              </a:solidFill>
              <a:latin typeface="Arial"/>
              <a:ea typeface="Arial"/>
              <a:cs typeface="Arial"/>
              <a:sym typeface="Arial"/>
            </a:endParaRPr>
          </a:p>
        </p:txBody>
      </p:sp>
      <p:sp>
        <p:nvSpPr>
          <p:cNvPr id="155" name="Google Shape;155;p80"/>
          <p:cNvSpPr/>
          <p:nvPr/>
        </p:nvSpPr>
        <p:spPr>
          <a:xfrm>
            <a:off x="1543165" y="4542724"/>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Nombre de touch ?</a:t>
            </a:r>
            <a:endParaRPr b="0" i="0" sz="2800" u="none" cap="none" strike="noStrike">
              <a:solidFill>
                <a:schemeClr val="lt1"/>
              </a:solidFill>
              <a:latin typeface="Arial"/>
              <a:ea typeface="Arial"/>
              <a:cs typeface="Arial"/>
              <a:sym typeface="Arial"/>
            </a:endParaRPr>
          </a:p>
        </p:txBody>
      </p:sp>
      <p:sp>
        <p:nvSpPr>
          <p:cNvPr id="156" name="Google Shape;156;p80"/>
          <p:cNvSpPr/>
          <p:nvPr/>
        </p:nvSpPr>
        <p:spPr>
          <a:xfrm>
            <a:off x="1490720" y="2947493"/>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Ballon tombé ?</a:t>
            </a:r>
            <a:endParaRPr b="0" i="0" sz="2800" u="none" cap="none" strike="noStrike">
              <a:solidFill>
                <a:schemeClr val="lt1"/>
              </a:solidFill>
              <a:latin typeface="Arial"/>
              <a:ea typeface="Arial"/>
              <a:cs typeface="Arial"/>
              <a:sym typeface="Arial"/>
            </a:endParaRPr>
          </a:p>
        </p:txBody>
      </p:sp>
      <p:sp>
        <p:nvSpPr>
          <p:cNvPr id="157" name="Google Shape;157;p80"/>
          <p:cNvSpPr/>
          <p:nvPr/>
        </p:nvSpPr>
        <p:spPr>
          <a:xfrm>
            <a:off x="1490720" y="2947492"/>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Engagement ?</a:t>
            </a:r>
            <a:endParaRPr b="0" i="0" sz="2800" u="none" cap="none" strike="noStrike">
              <a:solidFill>
                <a:schemeClr val="lt1"/>
              </a:solidFill>
              <a:latin typeface="Arial"/>
              <a:ea typeface="Arial"/>
              <a:cs typeface="Arial"/>
              <a:sym typeface="Arial"/>
            </a:endParaRPr>
          </a:p>
        </p:txBody>
      </p:sp>
      <p:sp>
        <p:nvSpPr>
          <p:cNvPr id="158" name="Google Shape;158;p80"/>
          <p:cNvSpPr txBox="1"/>
          <p:nvPr/>
        </p:nvSpPr>
        <p:spPr>
          <a:xfrm>
            <a:off x="4005262" y="4781277"/>
            <a:ext cx="1133475" cy="116955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GB" sz="4800" u="none" cap="none" strike="noStrike">
                <a:solidFill>
                  <a:srgbClr val="6F8FB6"/>
                </a:solidFill>
                <a:latin typeface="Arial"/>
                <a:ea typeface="Arial"/>
                <a:cs typeface="Arial"/>
                <a:sym typeface="Arial"/>
              </a:rPr>
              <a:t>1</a:t>
            </a:r>
            <a:br>
              <a:rPr b="0" i="0" lang="en-GB" sz="1400" u="none" cap="none" strike="noStrike">
                <a:solidFill>
                  <a:srgbClr val="6F8FB6"/>
                </a:solidFill>
                <a:latin typeface="Arial"/>
                <a:ea typeface="Arial"/>
                <a:cs typeface="Arial"/>
                <a:sym typeface="Arial"/>
              </a:rPr>
            </a:br>
            <a:endParaRPr b="0" i="0" sz="1400" u="none" cap="none" strike="noStrike">
              <a:solidFill>
                <a:srgbClr val="6F8FB6"/>
              </a:solidFill>
              <a:latin typeface="Arial"/>
              <a:ea typeface="Arial"/>
              <a:cs typeface="Arial"/>
              <a:sym typeface="Arial"/>
            </a:endParaRPr>
          </a:p>
          <a:p>
            <a:pPr indent="0" lvl="0" marL="0" marR="0" rtl="0" algn="ctr">
              <a:lnSpc>
                <a:spcPct val="100000"/>
              </a:lnSpc>
              <a:spcBef>
                <a:spcPts val="0"/>
              </a:spcBef>
              <a:spcAft>
                <a:spcPts val="0"/>
              </a:spcAft>
              <a:buNone/>
            </a:pPr>
            <a:r>
              <a:rPr b="1" i="0" lang="en-GB" sz="800" u="none" cap="none" strike="noStrike">
                <a:solidFill>
                  <a:srgbClr val="6F8FB6"/>
                </a:solidFill>
                <a:latin typeface="Arial"/>
                <a:ea typeface="Arial"/>
                <a:cs typeface="Arial"/>
                <a:sym typeface="Arial"/>
              </a:rPr>
              <a:t>POINT PAR ESSAI</a:t>
            </a:r>
            <a:endParaRPr b="1" i="0" sz="1200" u="none" cap="none" strike="noStrike">
              <a:solidFill>
                <a:srgbClr val="6F8FB6"/>
              </a:solidFill>
              <a:latin typeface="Arial"/>
              <a:ea typeface="Arial"/>
              <a:cs typeface="Arial"/>
              <a:sym typeface="Arial"/>
            </a:endParaRPr>
          </a:p>
        </p:txBody>
      </p:sp>
      <p:sp>
        <p:nvSpPr>
          <p:cNvPr id="159" name="Google Shape;159;p80"/>
          <p:cNvSpPr/>
          <p:nvPr/>
        </p:nvSpPr>
        <p:spPr>
          <a:xfrm>
            <a:off x="1490720" y="2927359"/>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Score ?</a:t>
            </a:r>
            <a:endParaRPr b="0" i="0" sz="2800" u="none" cap="none" strike="noStrike">
              <a:solidFill>
                <a:schemeClr val="lt1"/>
              </a:solidFill>
              <a:latin typeface="Arial"/>
              <a:ea typeface="Arial"/>
              <a:cs typeface="Arial"/>
              <a:sym typeface="Arial"/>
            </a:endParaRPr>
          </a:p>
        </p:txBody>
      </p:sp>
      <p:sp>
        <p:nvSpPr>
          <p:cNvPr id="160" name="Google Shape;160;p80"/>
          <p:cNvSpPr/>
          <p:nvPr/>
        </p:nvSpPr>
        <p:spPr>
          <a:xfrm>
            <a:off x="1490720" y="2937425"/>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Hors-jeu ?</a:t>
            </a:r>
            <a:endParaRPr b="0" i="0" sz="2800" u="none" cap="none" strike="noStrike">
              <a:solidFill>
                <a:schemeClr val="lt1"/>
              </a:solidFill>
              <a:latin typeface="Arial"/>
              <a:ea typeface="Arial"/>
              <a:cs typeface="Arial"/>
              <a:sym typeface="Arial"/>
            </a:endParaRPr>
          </a:p>
        </p:txBody>
      </p:sp>
      <p:sp>
        <p:nvSpPr>
          <p:cNvPr id="161" name="Google Shape;161;p80"/>
          <p:cNvSpPr/>
          <p:nvPr/>
        </p:nvSpPr>
        <p:spPr>
          <a:xfrm>
            <a:off x="1490720" y="2927358"/>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Le demi ?</a:t>
            </a:r>
            <a:endParaRPr b="0" i="0" sz="2800" u="none" cap="none" strike="noStrike">
              <a:solidFill>
                <a:schemeClr val="lt1"/>
              </a:solidFill>
              <a:latin typeface="Arial"/>
              <a:ea typeface="Arial"/>
              <a:cs typeface="Arial"/>
              <a:sym typeface="Arial"/>
            </a:endParaRPr>
          </a:p>
        </p:txBody>
      </p:sp>
      <p:sp>
        <p:nvSpPr>
          <p:cNvPr id="162" name="Google Shape;162;p80"/>
          <p:cNvSpPr/>
          <p:nvPr/>
        </p:nvSpPr>
        <p:spPr>
          <a:xfrm>
            <a:off x="1528052" y="2200518"/>
            <a:ext cx="6162560" cy="180242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C’est le joueur qui saisit le ballon à la suite d’un rollball.</a:t>
            </a:r>
            <a:endParaRPr/>
          </a:p>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Il cesse d’être demi une fois qu’il a fait une passe</a:t>
            </a:r>
            <a:endParaRPr b="0" i="0" sz="2800" u="none" cap="none" strike="noStrike">
              <a:solidFill>
                <a:schemeClr val="lt1"/>
              </a:solidFill>
              <a:latin typeface="Arial"/>
              <a:ea typeface="Arial"/>
              <a:cs typeface="Arial"/>
              <a:sym typeface="Arial"/>
            </a:endParaRPr>
          </a:p>
        </p:txBody>
      </p:sp>
      <p:sp>
        <p:nvSpPr>
          <p:cNvPr id="163" name="Google Shape;163;p80"/>
          <p:cNvSpPr/>
          <p:nvPr/>
        </p:nvSpPr>
        <p:spPr>
          <a:xfrm>
            <a:off x="1490720" y="2940750"/>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7m ou jusqu’à la ligne d’essai</a:t>
            </a:r>
            <a:endParaRPr b="0" i="0" sz="2800" u="none" cap="none" strike="noStrike">
              <a:solidFill>
                <a:schemeClr val="lt1"/>
              </a:solidFill>
              <a:latin typeface="Arial"/>
              <a:ea typeface="Arial"/>
              <a:cs typeface="Arial"/>
              <a:sym typeface="Arial"/>
            </a:endParaRPr>
          </a:p>
        </p:txBody>
      </p:sp>
      <p:sp>
        <p:nvSpPr>
          <p:cNvPr id="164" name="Google Shape;164;p80"/>
          <p:cNvSpPr/>
          <p:nvPr/>
        </p:nvSpPr>
        <p:spPr>
          <a:xfrm>
            <a:off x="1542492" y="4515467"/>
            <a:ext cx="6162560" cy="484377"/>
          </a:xfrm>
          <a:prstGeom prst="rect">
            <a:avLst/>
          </a:prstGeom>
          <a:solidFill>
            <a:schemeClr val="dk2"/>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chemeClr val="lt1"/>
                </a:solidFill>
                <a:latin typeface="Arial"/>
                <a:ea typeface="Arial"/>
                <a:cs typeface="Arial"/>
                <a:sym typeface="Arial"/>
              </a:rPr>
              <a:t>Au moins 4 pour démarrer le match</a:t>
            </a:r>
            <a:endParaRPr b="0" i="0" sz="28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8"/>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4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6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0"/>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1"/>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3"/>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4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7"/>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3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5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6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3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63"/>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1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6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3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6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pic>
        <p:nvPicPr>
          <p:cNvPr id="169" name="Google Shape;169;p8"/>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70" name="Google Shape;170;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Le Ballon</a:t>
            </a:r>
            <a:endParaRPr/>
          </a:p>
        </p:txBody>
      </p:sp>
      <p:sp>
        <p:nvSpPr>
          <p:cNvPr id="171" name="Google Shape;171;p8"/>
          <p:cNvSpPr/>
          <p:nvPr/>
        </p:nvSpPr>
        <p:spPr>
          <a:xfrm>
            <a:off x="695325" y="3302750"/>
            <a:ext cx="8237171" cy="1296144"/>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Un ballon de touch doit être approuvé par la FIT. </a:t>
            </a:r>
            <a:br>
              <a:rPr b="0" i="0" lang="en-GB" sz="2400" u="none" cap="none" strike="noStrike">
                <a:solidFill>
                  <a:schemeClr val="lt1"/>
                </a:solidFill>
                <a:latin typeface="Calibri"/>
                <a:ea typeface="Calibri"/>
                <a:cs typeface="Calibri"/>
                <a:sym typeface="Calibri"/>
              </a:rPr>
            </a:br>
            <a:r>
              <a:rPr b="0" i="0" lang="en-GB" sz="2400" u="none" cap="none" strike="noStrike">
                <a:solidFill>
                  <a:schemeClr val="lt1"/>
                </a:solidFill>
                <a:latin typeface="Calibri"/>
                <a:ea typeface="Calibri"/>
                <a:cs typeface="Calibri"/>
                <a:sym typeface="Calibri"/>
              </a:rPr>
              <a:t>La taille 4 d’un ballon de rugby est à peu près équivalente.</a:t>
            </a:r>
            <a:endParaRPr b="0" i="0" sz="2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lt1"/>
              </a:buClr>
              <a:buSzPts val="216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8"/>
          <p:cNvSpPr txBox="1"/>
          <p:nvPr/>
        </p:nvSpPr>
        <p:spPr>
          <a:xfrm>
            <a:off x="128336" y="1544040"/>
            <a:ext cx="3078159" cy="110795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600"/>
              <a:buFont typeface="Arial"/>
              <a:buNone/>
            </a:pPr>
            <a:r>
              <a:rPr b="0" i="0" lang="en-GB" sz="6600" u="none" cap="none" strike="noStrike">
                <a:solidFill>
                  <a:schemeClr val="dk1"/>
                </a:solidFill>
                <a:latin typeface="Arial"/>
                <a:ea typeface="Arial"/>
                <a:cs typeface="Arial"/>
                <a:sym typeface="Arial"/>
              </a:rPr>
              <a:t>Taille ?</a:t>
            </a:r>
            <a:endParaRPr b="0" i="0" sz="1400" u="none" cap="none" strike="noStrike">
              <a:solidFill>
                <a:srgbClr val="000000"/>
              </a:solidFill>
              <a:latin typeface="Arial"/>
              <a:ea typeface="Arial"/>
              <a:cs typeface="Arial"/>
              <a:sym typeface="Arial"/>
            </a:endParaRPr>
          </a:p>
        </p:txBody>
      </p:sp>
      <p:pic>
        <p:nvPicPr>
          <p:cNvPr id="173" name="Google Shape;173;p8"/>
          <p:cNvPicPr preferRelativeResize="0"/>
          <p:nvPr/>
        </p:nvPicPr>
        <p:blipFill rotWithShape="1">
          <a:blip r:embed="rId4">
            <a:alphaModFix/>
          </a:blip>
          <a:srcRect b="0" l="0" r="0" t="0"/>
          <a:stretch/>
        </p:blipFill>
        <p:spPr>
          <a:xfrm>
            <a:off x="2348106" y="4737451"/>
            <a:ext cx="3673851" cy="212054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4410"/>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lang="en-GB" sz="3600">
                <a:latin typeface="Calibri"/>
                <a:ea typeface="Calibri"/>
                <a:cs typeface="Calibri"/>
                <a:sym typeface="Calibri"/>
              </a:rPr>
              <a:t>AVANT-MATCH</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Bronwyn Wake</dc:creator>
</cp:coreProperties>
</file>