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8" r:id="rId1"/>
  </p:sldMasterIdLst>
  <p:notesMasterIdLst>
    <p:notesMasterId r:id="rId44"/>
  </p:notesMasterIdLst>
  <p:handoutMasterIdLst>
    <p:handoutMasterId r:id="rId45"/>
  </p:handoutMasterIdLst>
  <p:sldIdLst>
    <p:sldId id="344" r:id="rId2"/>
    <p:sldId id="314" r:id="rId3"/>
    <p:sldId id="329" r:id="rId4"/>
    <p:sldId id="330" r:id="rId5"/>
    <p:sldId id="331" r:id="rId6"/>
    <p:sldId id="332" r:id="rId7"/>
    <p:sldId id="262" r:id="rId8"/>
    <p:sldId id="261" r:id="rId9"/>
    <p:sldId id="276" r:id="rId10"/>
    <p:sldId id="275" r:id="rId11"/>
    <p:sldId id="285" r:id="rId12"/>
    <p:sldId id="311" r:id="rId13"/>
    <p:sldId id="312" r:id="rId14"/>
    <p:sldId id="313" r:id="rId15"/>
    <p:sldId id="317" r:id="rId16"/>
    <p:sldId id="377" r:id="rId17"/>
    <p:sldId id="375" r:id="rId18"/>
    <p:sldId id="318" r:id="rId19"/>
    <p:sldId id="350" r:id="rId20"/>
    <p:sldId id="345" r:id="rId21"/>
    <p:sldId id="346" r:id="rId22"/>
    <p:sldId id="363" r:id="rId23"/>
    <p:sldId id="361" r:id="rId24"/>
    <p:sldId id="365" r:id="rId25"/>
    <p:sldId id="379" r:id="rId26"/>
    <p:sldId id="380" r:id="rId27"/>
    <p:sldId id="268" r:id="rId28"/>
    <p:sldId id="347" r:id="rId29"/>
    <p:sldId id="364" r:id="rId30"/>
    <p:sldId id="366" r:id="rId31"/>
    <p:sldId id="368" r:id="rId32"/>
    <p:sldId id="320" r:id="rId33"/>
    <p:sldId id="321" r:id="rId34"/>
    <p:sldId id="322" r:id="rId35"/>
    <p:sldId id="323" r:id="rId36"/>
    <p:sldId id="378" r:id="rId37"/>
    <p:sldId id="348" r:id="rId38"/>
    <p:sldId id="349" r:id="rId39"/>
    <p:sldId id="333" r:id="rId40"/>
    <p:sldId id="289" r:id="rId41"/>
    <p:sldId id="290" r:id="rId42"/>
    <p:sldId id="288"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94" autoAdjust="0"/>
    <p:restoredTop sz="70791" autoAdjust="0"/>
  </p:normalViewPr>
  <p:slideViewPr>
    <p:cSldViewPr snapToGrid="0">
      <p:cViewPr varScale="1">
        <p:scale>
          <a:sx n="75" d="100"/>
          <a:sy n="75" d="100"/>
        </p:scale>
        <p:origin x="1650" y="72"/>
      </p:cViewPr>
      <p:guideLst/>
    </p:cSldViewPr>
  </p:slideViewPr>
  <p:outlineViewPr>
    <p:cViewPr>
      <p:scale>
        <a:sx n="33" d="100"/>
        <a:sy n="33" d="100"/>
      </p:scale>
      <p:origin x="0" y="-2394"/>
    </p:cViewPr>
    <p:sldLst>
      <p:sld r:id="rId1" collapse="1"/>
    </p:sldLst>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FE12DE3-E527-49AE-8125-2715B7A2CDD8}" type="datetimeFigureOut">
              <a:rPr lang="en-GB" smtClean="0"/>
              <a:t>29/09/2024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F1592D0-6147-4303-B181-BBC8F32EF3B5}" type="slidenum">
              <a:rPr lang="en-GB" smtClean="0"/>
              <a:t>‹N°›</a:t>
            </a:fld>
            <a:endParaRPr lang="en-GB"/>
          </a:p>
        </p:txBody>
      </p:sp>
    </p:spTree>
    <p:extLst>
      <p:ext uri="{BB962C8B-B14F-4D97-AF65-F5344CB8AC3E}">
        <p14:creationId xmlns:p14="http://schemas.microsoft.com/office/powerpoint/2010/main" val="1698673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BCCC45-9B06-4A9C-9122-64B3C62B6401}" type="datetimeFigureOut">
              <a:rPr lang="en-GB" smtClean="0"/>
              <a:t>29/09/2024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B6BB62-1258-4B56-B5B1-D2A9C0EE6C05}" type="slidenum">
              <a:rPr lang="en-GB" smtClean="0"/>
              <a:t>‹N°›</a:t>
            </a:fld>
            <a:endParaRPr lang="en-GB" dirty="0"/>
          </a:p>
        </p:txBody>
      </p:sp>
    </p:spTree>
    <p:extLst>
      <p:ext uri="{BB962C8B-B14F-4D97-AF65-F5344CB8AC3E}">
        <p14:creationId xmlns:p14="http://schemas.microsoft.com/office/powerpoint/2010/main" val="4056201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 animations</a:t>
            </a:r>
          </a:p>
        </p:txBody>
      </p:sp>
      <p:sp>
        <p:nvSpPr>
          <p:cNvPr id="4" name="Slide Number Placeholder 3"/>
          <p:cNvSpPr>
            <a:spLocks noGrp="1"/>
          </p:cNvSpPr>
          <p:nvPr>
            <p:ph type="sldNum" sz="quarter" idx="10"/>
          </p:nvPr>
        </p:nvSpPr>
        <p:spPr/>
        <p:txBody>
          <a:bodyPr/>
          <a:lstStyle/>
          <a:p>
            <a:fld id="{F7B6BB62-1258-4B56-B5B1-D2A9C0EE6C05}" type="slidenum">
              <a:rPr lang="en-GB" smtClean="0"/>
              <a:t>1</a:t>
            </a:fld>
            <a:endParaRPr lang="en-GB" dirty="0"/>
          </a:p>
        </p:txBody>
      </p:sp>
    </p:spTree>
    <p:extLst>
      <p:ext uri="{BB962C8B-B14F-4D97-AF65-F5344CB8AC3E}">
        <p14:creationId xmlns:p14="http://schemas.microsoft.com/office/powerpoint/2010/main" val="19950779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Authoritarian – This type has all the information and knowledge. Makes</a:t>
            </a:r>
            <a:r>
              <a:rPr lang="en-GB" baseline="0" dirty="0"/>
              <a:t> all the decisions on how where why etc. and the referee just does as they are told</a:t>
            </a:r>
          </a:p>
          <a:p>
            <a:pPr marL="171450" indent="-171450">
              <a:buFont typeface="Arial" panose="020B0604020202020204" pitchFamily="34" charset="0"/>
              <a:buChar char="•"/>
            </a:pPr>
            <a:r>
              <a:rPr lang="en-GB" baseline="0" dirty="0"/>
              <a:t>Guider – This type involves shared decision. Guides a referee towards selecting and achieving their goals. </a:t>
            </a:r>
          </a:p>
          <a:p>
            <a:pPr marL="171450" indent="-171450">
              <a:buFont typeface="Arial" panose="020B0604020202020204" pitchFamily="34" charset="0"/>
              <a:buChar char="•"/>
            </a:pPr>
            <a:r>
              <a:rPr lang="en-GB" baseline="0" dirty="0"/>
              <a:t>Minder – This type involves few decisions and adjust minor issues</a:t>
            </a:r>
            <a:endParaRPr lang="en-GB" dirty="0"/>
          </a:p>
        </p:txBody>
      </p:sp>
      <p:sp>
        <p:nvSpPr>
          <p:cNvPr id="4" name="Slide Number Placeholder 3"/>
          <p:cNvSpPr>
            <a:spLocks noGrp="1"/>
          </p:cNvSpPr>
          <p:nvPr>
            <p:ph type="sldNum" sz="quarter" idx="10"/>
          </p:nvPr>
        </p:nvSpPr>
        <p:spPr/>
        <p:txBody>
          <a:bodyPr/>
          <a:lstStyle/>
          <a:p>
            <a:fld id="{F7B6BB62-1258-4B56-B5B1-D2A9C0EE6C05}" type="slidenum">
              <a:rPr lang="en-GB" smtClean="0"/>
              <a:t>10</a:t>
            </a:fld>
            <a:endParaRPr lang="en-GB" dirty="0"/>
          </a:p>
        </p:txBody>
      </p:sp>
    </p:spTree>
    <p:extLst>
      <p:ext uri="{BB962C8B-B14F-4D97-AF65-F5344CB8AC3E}">
        <p14:creationId xmlns:p14="http://schemas.microsoft.com/office/powerpoint/2010/main" val="12075645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0" u="none" strike="noStrike" kern="1200" dirty="0">
                <a:solidFill>
                  <a:schemeClr val="tx1"/>
                </a:solidFill>
                <a:effectLst/>
                <a:latin typeface="+mn-lt"/>
                <a:ea typeface="+mn-ea"/>
                <a:cs typeface="+mn-cs"/>
              </a:rPr>
              <a:t>Animation</a:t>
            </a:r>
            <a:r>
              <a:rPr lang="en-GB" sz="1200" b="0" i="0" u="none" strike="noStrike" kern="1200" baseline="0" dirty="0">
                <a:solidFill>
                  <a:schemeClr val="tx1"/>
                </a:solidFill>
                <a:effectLst/>
                <a:latin typeface="+mn-lt"/>
                <a:ea typeface="+mn-ea"/>
                <a:cs typeface="+mn-cs"/>
              </a:rPr>
              <a:t> for the two points after push coaching and when to use</a:t>
            </a:r>
          </a:p>
          <a:p>
            <a:pPr rtl="0"/>
            <a:endParaRPr lang="en-GB" sz="1200" b="0" i="0" u="none" strike="noStrike" kern="1200" baseline="0" dirty="0">
              <a:solidFill>
                <a:schemeClr val="tx1"/>
              </a:solidFill>
              <a:effectLst/>
              <a:latin typeface="+mn-lt"/>
              <a:ea typeface="+mn-ea"/>
              <a:cs typeface="+mn-cs"/>
            </a:endParaRPr>
          </a:p>
          <a:p>
            <a:pPr rtl="0"/>
            <a:r>
              <a:rPr lang="en-GB" sz="1200" b="0" i="0" u="none" strike="noStrike" kern="1200" baseline="0" dirty="0">
                <a:solidFill>
                  <a:schemeClr val="tx1"/>
                </a:solidFill>
                <a:effectLst/>
                <a:latin typeface="+mn-lt"/>
                <a:ea typeface="+mn-ea"/>
                <a:cs typeface="+mn-cs"/>
              </a:rPr>
              <a:t>Talk through this</a:t>
            </a:r>
          </a:p>
          <a:p>
            <a:pPr rtl="0"/>
            <a:endParaRPr lang="en-GB" sz="1200" b="0" i="0" u="none" strike="noStrike" kern="1200" dirty="0">
              <a:solidFill>
                <a:schemeClr val="tx1"/>
              </a:solidFill>
              <a:effectLst/>
              <a:latin typeface="+mn-lt"/>
              <a:ea typeface="+mn-ea"/>
              <a:cs typeface="+mn-cs"/>
            </a:endParaRPr>
          </a:p>
          <a:p>
            <a:pPr rtl="0"/>
            <a:r>
              <a:rPr lang="en-GB" sz="1100" b="1" i="0" u="none" strike="noStrike" kern="1200" dirty="0">
                <a:solidFill>
                  <a:schemeClr val="tx1"/>
                </a:solidFill>
                <a:effectLst/>
                <a:latin typeface="+mn-lt"/>
                <a:ea typeface="+mn-ea"/>
                <a:cs typeface="+mn-cs"/>
              </a:rPr>
              <a:t>Push Style</a:t>
            </a:r>
          </a:p>
          <a:p>
            <a:pPr rtl="0"/>
            <a:r>
              <a:rPr lang="en-GB" sz="1200" b="0" i="0" u="none" strike="noStrike" kern="1200" dirty="0">
                <a:solidFill>
                  <a:schemeClr val="tx1"/>
                </a:solidFill>
                <a:effectLst/>
                <a:latin typeface="+mn-lt"/>
                <a:ea typeface="+mn-ea"/>
                <a:cs typeface="+mn-cs"/>
              </a:rPr>
              <a:t>Push styles of communication are usually relatively fast in delivery and led by the coach. This is called “push” styles because fundamental aim is to actively coax, cajole or convince the person being coached to accept a message. </a:t>
            </a:r>
          </a:p>
          <a:p>
            <a:pPr rtl="0"/>
            <a:br>
              <a:rPr lang="en-GB" sz="1200" dirty="0"/>
            </a:br>
            <a:r>
              <a:rPr lang="en-GB" sz="1200" b="0" i="0" u="none" strike="noStrike" kern="1200" dirty="0">
                <a:solidFill>
                  <a:schemeClr val="tx1"/>
                </a:solidFill>
                <a:effectLst/>
                <a:latin typeface="+mn-lt"/>
                <a:ea typeface="+mn-ea"/>
                <a:cs typeface="+mn-cs"/>
              </a:rPr>
              <a:t>We suggest that there are two main push styles that can be adopted: </a:t>
            </a:r>
          </a:p>
          <a:p>
            <a:pPr rtl="0"/>
            <a:br>
              <a:rPr lang="en-GB" sz="1200" dirty="0"/>
            </a:br>
            <a:r>
              <a:rPr lang="en-GB" sz="1200" b="0" i="0" u="none" strike="noStrike" kern="1200" dirty="0">
                <a:solidFill>
                  <a:schemeClr val="tx1"/>
                </a:solidFill>
                <a:effectLst/>
                <a:latin typeface="+mn-lt"/>
                <a:ea typeface="+mn-ea"/>
                <a:cs typeface="+mn-cs"/>
              </a:rPr>
              <a:t>1. </a:t>
            </a:r>
            <a:r>
              <a:rPr lang="en-GB" sz="1200" b="1" i="0" u="none" strike="noStrike" kern="1200" dirty="0">
                <a:solidFill>
                  <a:schemeClr val="tx1"/>
                </a:solidFill>
                <a:effectLst/>
                <a:latin typeface="+mn-lt"/>
                <a:ea typeface="+mn-ea"/>
                <a:cs typeface="+mn-cs"/>
              </a:rPr>
              <a:t>A More Directive/Assertive Style </a:t>
            </a:r>
            <a:endParaRPr lang="en-GB" sz="1200" b="0" i="0" u="none" strike="noStrike" kern="1200" dirty="0">
              <a:solidFill>
                <a:schemeClr val="tx1"/>
              </a:solidFill>
              <a:effectLst/>
              <a:latin typeface="+mn-lt"/>
              <a:ea typeface="+mn-ea"/>
              <a:cs typeface="+mn-cs"/>
            </a:endParaRPr>
          </a:p>
          <a:p>
            <a:pPr lvl="1" rtl="0"/>
            <a:r>
              <a:rPr lang="en-GB" sz="1200" b="0" i="0" u="none" strike="noStrike" kern="1200" dirty="0">
                <a:solidFill>
                  <a:schemeClr val="tx1"/>
                </a:solidFill>
                <a:effectLst/>
                <a:latin typeface="+mn-lt"/>
                <a:ea typeface="+mn-ea"/>
                <a:cs typeface="+mn-cs"/>
              </a:rPr>
              <a:t>A Directive/Assertive style of coaching communication typically implies simple statements or repetition of comments, ideas or particular goals accompanied by basically supportive non-verbal expressions. </a:t>
            </a:r>
          </a:p>
          <a:p>
            <a:pPr lvl="1" rtl="0"/>
            <a:r>
              <a:rPr lang="en-GB" sz="1200" b="0" i="0" u="none" strike="noStrike" kern="1200" dirty="0">
                <a:solidFill>
                  <a:schemeClr val="tx1"/>
                </a:solidFill>
                <a:effectLst/>
                <a:latin typeface="+mn-lt"/>
                <a:ea typeface="+mn-ea"/>
                <a:cs typeface="+mn-cs"/>
              </a:rPr>
              <a:t>It also entails some limited acceptance of the other party’s viewpoint in response to what has been stated. In some coaching situations, a Directive/ Assertive style can sometimes create willing compliance rather than independent commitment. </a:t>
            </a:r>
          </a:p>
          <a:p>
            <a:pPr lvl="1" rtl="0"/>
            <a:endParaRPr lang="en-GB" sz="1200" b="0" i="0" u="none" strike="noStrike" kern="1200" dirty="0">
              <a:solidFill>
                <a:schemeClr val="tx1"/>
              </a:solidFill>
              <a:effectLst/>
              <a:latin typeface="+mn-lt"/>
              <a:ea typeface="+mn-ea"/>
              <a:cs typeface="+mn-cs"/>
            </a:endParaRPr>
          </a:p>
          <a:p>
            <a:pPr lvl="1" rtl="0"/>
            <a:r>
              <a:rPr lang="en-GB" sz="1200" b="0" i="0" u="none" strike="noStrike" kern="1200" dirty="0">
                <a:solidFill>
                  <a:schemeClr val="tx1"/>
                </a:solidFill>
                <a:effectLst/>
                <a:latin typeface="+mn-lt"/>
                <a:ea typeface="+mn-ea"/>
                <a:cs typeface="+mn-cs"/>
              </a:rPr>
              <a:t>This style tends to work best in coaching when the coach has a lot of knowledge or expertise and the referee needs to learn from this – a tennis coach trying to teach an individual how to play a new shot would be an example in the sporting world for example. </a:t>
            </a:r>
          </a:p>
          <a:p>
            <a:pPr rtl="0"/>
            <a:br>
              <a:rPr lang="en-GB" sz="1200" dirty="0"/>
            </a:br>
            <a:r>
              <a:rPr lang="en-GB" sz="1200" b="0" i="0" u="none" strike="noStrike" kern="1200" dirty="0">
                <a:solidFill>
                  <a:schemeClr val="tx1"/>
                </a:solidFill>
                <a:effectLst/>
                <a:latin typeface="+mn-lt"/>
                <a:ea typeface="+mn-ea"/>
                <a:cs typeface="+mn-cs"/>
              </a:rPr>
              <a:t>2. </a:t>
            </a:r>
            <a:r>
              <a:rPr lang="en-GB" sz="1200" b="1" i="0" u="none" strike="noStrike" kern="1200" dirty="0">
                <a:solidFill>
                  <a:schemeClr val="tx1"/>
                </a:solidFill>
                <a:effectLst/>
                <a:latin typeface="+mn-lt"/>
                <a:ea typeface="+mn-ea"/>
                <a:cs typeface="+mn-cs"/>
              </a:rPr>
              <a:t>A Selling/Promoting Style </a:t>
            </a:r>
            <a:endParaRPr lang="en-GB" sz="1200" b="0" i="0" u="none" strike="noStrike" kern="1200" dirty="0">
              <a:solidFill>
                <a:schemeClr val="tx1"/>
              </a:solidFill>
              <a:effectLst/>
              <a:latin typeface="+mn-lt"/>
              <a:ea typeface="+mn-ea"/>
              <a:cs typeface="+mn-cs"/>
            </a:endParaRPr>
          </a:p>
          <a:p>
            <a:pPr lvl="1" rtl="0"/>
            <a:r>
              <a:rPr lang="en-GB" sz="1200" b="0" i="0" u="none" strike="noStrike" kern="1200" dirty="0">
                <a:solidFill>
                  <a:schemeClr val="tx1"/>
                </a:solidFill>
                <a:effectLst/>
                <a:latin typeface="+mn-lt"/>
                <a:ea typeface="+mn-ea"/>
                <a:cs typeface="+mn-cs"/>
              </a:rPr>
              <a:t>A Selling/Promoting style of coaching communication basically means literally selling or promoting a particular goal or outcome by describing it in the most positive terms. </a:t>
            </a:r>
            <a:br>
              <a:rPr lang="en-GB" sz="1200" dirty="0"/>
            </a:br>
            <a:r>
              <a:rPr lang="en-GB" sz="1200" b="0" i="0" u="none" strike="noStrike" kern="1200" dirty="0">
                <a:solidFill>
                  <a:schemeClr val="tx1"/>
                </a:solidFill>
                <a:effectLst/>
                <a:latin typeface="+mn-lt"/>
                <a:ea typeface="+mn-ea"/>
                <a:cs typeface="+mn-cs"/>
              </a:rPr>
              <a:t>This can be done ethically by describing real benefits and advantages or unethically by distorting the information about the goal to achieve a result on any terms. The selling/promoting style usually needs a strong sense of trust and can consequently sometimes run the risk of the other party feeling manipulated. </a:t>
            </a:r>
          </a:p>
          <a:p>
            <a:pPr lvl="1" rtl="0"/>
            <a:endParaRPr lang="en-GB" sz="1200" b="0" i="0" u="none" strike="noStrike" kern="1200" dirty="0">
              <a:solidFill>
                <a:schemeClr val="tx1"/>
              </a:solidFill>
              <a:effectLst/>
              <a:latin typeface="+mn-lt"/>
              <a:ea typeface="+mn-ea"/>
              <a:cs typeface="+mn-cs"/>
            </a:endParaRPr>
          </a:p>
          <a:p>
            <a:pPr lvl="1" rtl="0"/>
            <a:r>
              <a:rPr lang="en-GB" sz="1200" b="0" i="0" u="none" strike="noStrike" kern="1200" dirty="0">
                <a:solidFill>
                  <a:schemeClr val="tx1"/>
                </a:solidFill>
                <a:effectLst/>
                <a:latin typeface="+mn-lt"/>
                <a:ea typeface="+mn-ea"/>
                <a:cs typeface="+mn-cs"/>
              </a:rPr>
              <a:t>This style tends to work best in coaching when the coach is trying to deal with a performance shortfall or lift individual performance to a higher level (where a degree of “selling the benefits or pointing out the shortfalls of not acting or changing need to be promoted strongly). </a:t>
            </a:r>
          </a:p>
          <a:p>
            <a:pPr rtl="0"/>
            <a:br>
              <a:rPr lang="en-GB" sz="1200" dirty="0"/>
            </a:br>
            <a:r>
              <a:rPr lang="en-GB" sz="1200" b="0" i="0" u="none" strike="noStrike" kern="1200" dirty="0">
                <a:solidFill>
                  <a:schemeClr val="tx1"/>
                </a:solidFill>
                <a:effectLst/>
                <a:latin typeface="+mn-lt"/>
                <a:ea typeface="+mn-ea"/>
                <a:cs typeface="+mn-cs"/>
              </a:rPr>
              <a:t>The above styles are ‘push’ styles because they are typical exerted pro-actively or initiated by the coach in the relationship – that is they are often presented without invitation by the referee (or foisted upon him or her) with the primary aim of seizing the conversation initiative and pushing for an outcome that the coach desires.</a:t>
            </a:r>
          </a:p>
          <a:p>
            <a:pPr rtl="0"/>
            <a:endParaRPr lang="en-GB" sz="1200" b="0" i="0" u="none" strike="noStrike" kern="1200" dirty="0">
              <a:solidFill>
                <a:schemeClr val="tx1"/>
              </a:solidFill>
              <a:effectLst/>
              <a:latin typeface="+mn-lt"/>
              <a:ea typeface="+mn-ea"/>
              <a:cs typeface="+mn-cs"/>
            </a:endParaRPr>
          </a:p>
          <a:p>
            <a:pPr rtl="0"/>
            <a:r>
              <a:rPr lang="en-GB" sz="1200" b="0" i="0" u="none" strike="noStrike" kern="1200" dirty="0">
                <a:solidFill>
                  <a:schemeClr val="tx1"/>
                </a:solidFill>
                <a:effectLst/>
                <a:latin typeface="+mn-lt"/>
                <a:ea typeface="+mn-ea"/>
                <a:cs typeface="+mn-cs"/>
              </a:rPr>
              <a:t>When to use ask the class the</a:t>
            </a:r>
            <a:r>
              <a:rPr lang="en-GB" sz="1200" b="0" i="0" u="none" strike="noStrike" kern="1200" baseline="0" dirty="0">
                <a:solidFill>
                  <a:schemeClr val="tx1"/>
                </a:solidFill>
                <a:effectLst/>
                <a:latin typeface="+mn-lt"/>
                <a:ea typeface="+mn-ea"/>
                <a:cs typeface="+mn-cs"/>
              </a:rPr>
              <a:t> question, lots of talking and no involvement here – </a:t>
            </a:r>
          </a:p>
          <a:p>
            <a:pPr rtl="0"/>
            <a:endParaRPr lang="en-GB" sz="1200" b="0" i="0" u="none" strike="noStrike" kern="1200" baseline="0" dirty="0">
              <a:solidFill>
                <a:schemeClr val="tx1"/>
              </a:solidFill>
              <a:effectLst/>
              <a:latin typeface="+mn-lt"/>
              <a:ea typeface="+mn-ea"/>
              <a:cs typeface="+mn-cs"/>
            </a:endParaRPr>
          </a:p>
          <a:p>
            <a:pPr rtl="0"/>
            <a:r>
              <a:rPr lang="en-GB" sz="1200" b="0" i="0" u="none" strike="noStrike" kern="1200" dirty="0">
                <a:solidFill>
                  <a:schemeClr val="tx1"/>
                </a:solidFill>
                <a:effectLst/>
                <a:latin typeface="+mn-lt"/>
                <a:ea typeface="+mn-ea"/>
                <a:cs typeface="+mn-cs"/>
              </a:rPr>
              <a:t>Best used when</a:t>
            </a:r>
            <a:r>
              <a:rPr lang="en-GB" sz="1200" b="0" i="0" u="none" strike="noStrike" kern="1200" baseline="0" dirty="0">
                <a:solidFill>
                  <a:schemeClr val="tx1"/>
                </a:solidFill>
                <a:effectLst/>
                <a:latin typeface="+mn-lt"/>
                <a:ea typeface="+mn-ea"/>
                <a:cs typeface="+mn-cs"/>
              </a:rPr>
              <a:t> needing to get the information across in a limited timescale. Half-time for instance.</a:t>
            </a:r>
          </a:p>
          <a:p>
            <a:pPr rtl="0"/>
            <a:endParaRPr lang="en-GB" sz="1200" b="0" i="0" u="none" strike="noStrike" kern="1200" dirty="0">
              <a:solidFill>
                <a:schemeClr val="tx1"/>
              </a:solidFill>
              <a:effectLst/>
              <a:latin typeface="+mn-lt"/>
              <a:ea typeface="+mn-ea"/>
              <a:cs typeface="+mn-cs"/>
            </a:endParaRPr>
          </a:p>
          <a:p>
            <a:br>
              <a:rPr lang="en-GB" sz="900" dirty="0"/>
            </a:br>
            <a:endParaRPr lang="en-GB" sz="900" dirty="0"/>
          </a:p>
        </p:txBody>
      </p:sp>
      <p:sp>
        <p:nvSpPr>
          <p:cNvPr id="4" name="Slide Number Placeholder 3"/>
          <p:cNvSpPr>
            <a:spLocks noGrp="1"/>
          </p:cNvSpPr>
          <p:nvPr>
            <p:ph type="sldNum" sz="quarter" idx="10"/>
          </p:nvPr>
        </p:nvSpPr>
        <p:spPr/>
        <p:txBody>
          <a:bodyPr/>
          <a:lstStyle/>
          <a:p>
            <a:fld id="{F7B6BB62-1258-4B56-B5B1-D2A9C0EE6C05}" type="slidenum">
              <a:rPr lang="en-GB" smtClean="0"/>
              <a:t>11</a:t>
            </a:fld>
            <a:endParaRPr lang="en-GB" dirty="0"/>
          </a:p>
        </p:txBody>
      </p:sp>
    </p:spTree>
    <p:extLst>
      <p:ext uri="{BB962C8B-B14F-4D97-AF65-F5344CB8AC3E}">
        <p14:creationId xmlns:p14="http://schemas.microsoft.com/office/powerpoint/2010/main" val="730404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000" b="0" i="0" u="none" strike="noStrike" kern="1200" dirty="0">
                <a:solidFill>
                  <a:schemeClr val="tx1"/>
                </a:solidFill>
                <a:effectLst/>
                <a:latin typeface="+mn-lt"/>
                <a:ea typeface="+mn-ea"/>
                <a:cs typeface="+mn-cs"/>
              </a:rPr>
              <a:t>Animations for two key points</a:t>
            </a:r>
            <a:r>
              <a:rPr lang="en-GB" sz="1000" b="0" i="0" u="none" strike="noStrike" kern="1200" baseline="0" dirty="0">
                <a:solidFill>
                  <a:schemeClr val="tx1"/>
                </a:solidFill>
                <a:effectLst/>
                <a:latin typeface="+mn-lt"/>
                <a:ea typeface="+mn-ea"/>
                <a:cs typeface="+mn-cs"/>
              </a:rPr>
              <a:t> after pull coaching and when to use</a:t>
            </a:r>
          </a:p>
          <a:p>
            <a:pPr rtl="0"/>
            <a:endParaRPr lang="en-GB" sz="1000" b="0" i="0" u="none" strike="noStrike" kern="1200" baseline="0" dirty="0">
              <a:solidFill>
                <a:schemeClr val="tx1"/>
              </a:solidFill>
              <a:effectLst/>
              <a:latin typeface="+mn-lt"/>
              <a:ea typeface="+mn-ea"/>
              <a:cs typeface="+mn-cs"/>
            </a:endParaRPr>
          </a:p>
          <a:p>
            <a:pPr rtl="0"/>
            <a:r>
              <a:rPr lang="en-GB" sz="1000" b="0" i="0" u="none" strike="noStrike" kern="1200" baseline="0" dirty="0">
                <a:solidFill>
                  <a:schemeClr val="tx1"/>
                </a:solidFill>
                <a:effectLst/>
                <a:latin typeface="+mn-lt"/>
                <a:ea typeface="+mn-ea"/>
                <a:cs typeface="+mn-cs"/>
              </a:rPr>
              <a:t>Talk through this </a:t>
            </a:r>
          </a:p>
          <a:p>
            <a:pPr rtl="0"/>
            <a:endParaRPr lang="en-GB" sz="1000" b="0" i="0" u="none" strike="noStrike" kern="1200" dirty="0">
              <a:solidFill>
                <a:schemeClr val="tx1"/>
              </a:solidFill>
              <a:effectLst/>
              <a:latin typeface="+mn-lt"/>
              <a:ea typeface="+mn-ea"/>
              <a:cs typeface="+mn-cs"/>
            </a:endParaRPr>
          </a:p>
          <a:p>
            <a:pPr rtl="0"/>
            <a:r>
              <a:rPr lang="en-GB" sz="1000" b="1" i="0" u="none" strike="noStrike" kern="1200" dirty="0">
                <a:solidFill>
                  <a:schemeClr val="tx1"/>
                </a:solidFill>
                <a:effectLst/>
                <a:latin typeface="+mn-lt"/>
                <a:ea typeface="+mn-ea"/>
                <a:cs typeface="+mn-cs"/>
              </a:rPr>
              <a:t>Pull Coaching </a:t>
            </a:r>
            <a:endParaRPr lang="en-GB" sz="1000" b="0" i="0" u="none" strike="noStrike" kern="1200" dirty="0">
              <a:solidFill>
                <a:schemeClr val="tx1"/>
              </a:solidFill>
              <a:effectLst/>
              <a:latin typeface="+mn-lt"/>
              <a:ea typeface="+mn-ea"/>
              <a:cs typeface="+mn-cs"/>
            </a:endParaRPr>
          </a:p>
          <a:p>
            <a:pPr rtl="0"/>
            <a:r>
              <a:rPr lang="en-GB" sz="1000" b="0" i="0" u="none" strike="noStrike" kern="1200" dirty="0">
                <a:solidFill>
                  <a:schemeClr val="tx1"/>
                </a:solidFill>
                <a:effectLst/>
                <a:latin typeface="+mn-lt"/>
                <a:ea typeface="+mn-ea"/>
                <a:cs typeface="+mn-cs"/>
              </a:rPr>
              <a:t>Unlike push styles of influence, pull styles seek to draw out the message or issues to be delivered or communicated at a slower, gentler pace. They are called “pull” styles because the fundamental aim is to primarily or mainly listen and respond to the referee (commenting upon their agenda rather than pushing an agenda of the communicator’s own). </a:t>
            </a:r>
          </a:p>
          <a:p>
            <a:pPr rtl="0"/>
            <a:br>
              <a:rPr lang="en-GB" sz="1000" dirty="0"/>
            </a:br>
            <a:r>
              <a:rPr lang="en-GB" sz="1000" b="0" i="0" u="none" strike="noStrike" kern="1200" dirty="0">
                <a:solidFill>
                  <a:schemeClr val="tx1"/>
                </a:solidFill>
                <a:effectLst/>
                <a:latin typeface="+mn-lt"/>
                <a:ea typeface="+mn-ea"/>
                <a:cs typeface="+mn-cs"/>
              </a:rPr>
              <a:t>We suggest that there are two main pull styles that can be adopted: </a:t>
            </a:r>
          </a:p>
          <a:p>
            <a:pPr rtl="0"/>
            <a:r>
              <a:rPr lang="en-GB" sz="1000" b="1" i="0" u="none" strike="noStrike" kern="1200" dirty="0">
                <a:solidFill>
                  <a:schemeClr val="tx1"/>
                </a:solidFill>
                <a:effectLst/>
                <a:latin typeface="+mn-lt"/>
                <a:ea typeface="+mn-ea"/>
                <a:cs typeface="+mn-cs"/>
              </a:rPr>
              <a:t>1. An Educative/Expert Style </a:t>
            </a:r>
            <a:endParaRPr lang="en-GB" sz="1000" b="0" i="0" u="none" strike="noStrike" kern="1200" dirty="0">
              <a:solidFill>
                <a:schemeClr val="tx1"/>
              </a:solidFill>
              <a:effectLst/>
              <a:latin typeface="+mn-lt"/>
              <a:ea typeface="+mn-ea"/>
              <a:cs typeface="+mn-cs"/>
            </a:endParaRPr>
          </a:p>
          <a:p>
            <a:pPr lvl="1" rtl="0"/>
            <a:r>
              <a:rPr lang="en-GB" sz="1000" b="0" i="0" u="none" strike="noStrike" kern="1200" dirty="0">
                <a:solidFill>
                  <a:schemeClr val="tx1"/>
                </a:solidFill>
                <a:effectLst/>
                <a:latin typeface="+mn-lt"/>
                <a:ea typeface="+mn-ea"/>
                <a:cs typeface="+mn-cs"/>
              </a:rPr>
              <a:t>An Educative or Expert style of coaching communication implies the provision of information to help guide the referee, but it is likely to be information on what might be unknown to the other party rather than presented as superior knowledge. </a:t>
            </a:r>
          </a:p>
          <a:p>
            <a:pPr lvl="1" rtl="0"/>
            <a:r>
              <a:rPr lang="en-GB" sz="1000" b="0" i="0" u="none" strike="noStrike" kern="1200" dirty="0">
                <a:solidFill>
                  <a:schemeClr val="tx1"/>
                </a:solidFill>
                <a:effectLst/>
                <a:latin typeface="+mn-lt"/>
                <a:ea typeface="+mn-ea"/>
                <a:cs typeface="+mn-cs"/>
              </a:rPr>
              <a:t>Hence a coach might present “</a:t>
            </a:r>
            <a:r>
              <a:rPr lang="en-GB" sz="1000" b="0" i="1" u="none" strike="noStrike" kern="1200" dirty="0">
                <a:solidFill>
                  <a:schemeClr val="tx1"/>
                </a:solidFill>
                <a:effectLst/>
                <a:latin typeface="+mn-lt"/>
                <a:ea typeface="+mn-ea"/>
                <a:cs typeface="+mn-cs"/>
              </a:rPr>
              <a:t>Did you know that</a:t>
            </a:r>
            <a:r>
              <a:rPr lang="en-GB" sz="1000" b="0" i="0" u="none" strike="noStrike" kern="1200" dirty="0">
                <a:solidFill>
                  <a:schemeClr val="tx1"/>
                </a:solidFill>
                <a:effectLst/>
                <a:latin typeface="+mn-lt"/>
                <a:ea typeface="+mn-ea"/>
                <a:cs typeface="+mn-cs"/>
              </a:rPr>
              <a:t>….” type of information as part of the discussion. </a:t>
            </a:r>
          </a:p>
          <a:p>
            <a:pPr lvl="1" rtl="0"/>
            <a:r>
              <a:rPr lang="en-GB" sz="1000" b="0" i="0" u="none" strike="noStrike" kern="1200" dirty="0">
                <a:solidFill>
                  <a:schemeClr val="tx1"/>
                </a:solidFill>
                <a:effectLst/>
                <a:latin typeface="+mn-lt"/>
                <a:ea typeface="+mn-ea"/>
                <a:cs typeface="+mn-cs"/>
              </a:rPr>
              <a:t>In using this style, the information needs to be relevant and reliable and typically offered in a quiet non-directive way to a referee. </a:t>
            </a:r>
            <a:br>
              <a:rPr lang="en-GB" sz="1000" dirty="0"/>
            </a:br>
            <a:endParaRPr lang="en-GB" sz="1000" dirty="0"/>
          </a:p>
          <a:p>
            <a:pPr lvl="1" rtl="0"/>
            <a:r>
              <a:rPr lang="en-GB" sz="1000" b="0" i="0" u="none" strike="noStrike" kern="1200" dirty="0">
                <a:solidFill>
                  <a:schemeClr val="tx1"/>
                </a:solidFill>
                <a:effectLst/>
                <a:latin typeface="+mn-lt"/>
                <a:ea typeface="+mn-ea"/>
                <a:cs typeface="+mn-cs"/>
              </a:rPr>
              <a:t>This style tends to work best in coaching when the coach needs to impart from specialist information to a referee or tactical options perhaps but leaving the referee to decide for him of herself having considered the input. </a:t>
            </a:r>
          </a:p>
          <a:p>
            <a:pPr rtl="0"/>
            <a:br>
              <a:rPr lang="en-GB" sz="1000" dirty="0"/>
            </a:br>
            <a:r>
              <a:rPr lang="en-GB" sz="1000" b="1" i="0" u="none" strike="noStrike" kern="1200" dirty="0">
                <a:solidFill>
                  <a:schemeClr val="tx1"/>
                </a:solidFill>
                <a:effectLst/>
                <a:latin typeface="+mn-lt"/>
                <a:ea typeface="+mn-ea"/>
                <a:cs typeface="+mn-cs"/>
              </a:rPr>
              <a:t>2. A Passive Involvement Style </a:t>
            </a:r>
            <a:endParaRPr lang="en-GB" sz="1000" b="0" i="0" u="none" strike="noStrike" kern="1200" dirty="0">
              <a:solidFill>
                <a:schemeClr val="tx1"/>
              </a:solidFill>
              <a:effectLst/>
              <a:latin typeface="+mn-lt"/>
              <a:ea typeface="+mn-ea"/>
              <a:cs typeface="+mn-cs"/>
            </a:endParaRPr>
          </a:p>
          <a:p>
            <a:pPr lvl="1" rtl="0"/>
            <a:r>
              <a:rPr lang="en-GB" sz="1000" b="0" i="0" u="none" strike="noStrike" kern="1200" dirty="0">
                <a:solidFill>
                  <a:schemeClr val="tx1"/>
                </a:solidFill>
                <a:effectLst/>
                <a:latin typeface="+mn-lt"/>
                <a:ea typeface="+mn-ea"/>
                <a:cs typeface="+mn-cs"/>
              </a:rPr>
              <a:t>A Passive Involvement coaching communication style usually means gently steering the conversation towards a goal or an outcome that has already been identified by the referee. </a:t>
            </a:r>
          </a:p>
          <a:p>
            <a:pPr lvl="1" rtl="0"/>
            <a:r>
              <a:rPr lang="en-GB" sz="1000" b="0" i="0" u="none" strike="noStrike" kern="1200" dirty="0">
                <a:solidFill>
                  <a:schemeClr val="tx1"/>
                </a:solidFill>
                <a:effectLst/>
                <a:latin typeface="+mn-lt"/>
                <a:ea typeface="+mn-ea"/>
                <a:cs typeface="+mn-cs"/>
              </a:rPr>
              <a:t>This style entails considerable listening and paraphrasing and utilizing positive and encouraging language as much as possible (usually with considerably more listening to the referees’ perspective rather than talking). </a:t>
            </a:r>
          </a:p>
          <a:p>
            <a:pPr lvl="1" rtl="0"/>
            <a:endParaRPr lang="en-GB" sz="1000" b="0" i="0" u="none" strike="noStrike" kern="1200" dirty="0">
              <a:solidFill>
                <a:schemeClr val="tx1"/>
              </a:solidFill>
              <a:effectLst/>
              <a:latin typeface="+mn-lt"/>
              <a:ea typeface="+mn-ea"/>
              <a:cs typeface="+mn-cs"/>
            </a:endParaRPr>
          </a:p>
          <a:p>
            <a:pPr lvl="1" rtl="0"/>
            <a:r>
              <a:rPr lang="en-GB" sz="1000" b="0" i="0" u="none" strike="noStrike" kern="1200" dirty="0">
                <a:solidFill>
                  <a:schemeClr val="tx1"/>
                </a:solidFill>
                <a:effectLst/>
                <a:latin typeface="+mn-lt"/>
                <a:ea typeface="+mn-ea"/>
                <a:cs typeface="+mn-cs"/>
              </a:rPr>
              <a:t>This style tends to work best in coaching when the referee is already knowledgeable and even knows that the options are but needs some minor levels of reassurance before acting independently. </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dirty="0"/>
            </a:br>
            <a:r>
              <a:rPr lang="en-GB" sz="1200" b="0" i="0" u="none" strike="noStrike" kern="1200" dirty="0">
                <a:solidFill>
                  <a:schemeClr val="tx1"/>
                </a:solidFill>
                <a:effectLst/>
                <a:latin typeface="+mn-lt"/>
                <a:ea typeface="+mn-ea"/>
                <a:cs typeface="+mn-cs"/>
              </a:rPr>
              <a:t>When to use ask the class the</a:t>
            </a:r>
            <a:r>
              <a:rPr lang="en-GB" sz="1200" b="0" i="0" u="none" strike="noStrike" kern="1200" baseline="0" dirty="0">
                <a:solidFill>
                  <a:schemeClr val="tx1"/>
                </a:solidFill>
                <a:effectLst/>
                <a:latin typeface="+mn-lt"/>
                <a:ea typeface="+mn-ea"/>
                <a:cs typeface="+mn-cs"/>
              </a:rPr>
              <a:t> question, lots of talking and no involvement here – </a:t>
            </a:r>
          </a:p>
          <a:p>
            <a:r>
              <a:rPr lang="en-GB" dirty="0"/>
              <a:t>Best used when you have a lot of time. Time to listen and lead a conversation to get its outcome. After the match possibly.</a:t>
            </a:r>
            <a:r>
              <a:rPr lang="en-GB" baseline="0" dirty="0"/>
              <a:t> </a:t>
            </a:r>
            <a:endParaRPr lang="en-GB" dirty="0"/>
          </a:p>
        </p:txBody>
      </p:sp>
      <p:sp>
        <p:nvSpPr>
          <p:cNvPr id="4" name="Slide Number Placeholder 3"/>
          <p:cNvSpPr>
            <a:spLocks noGrp="1"/>
          </p:cNvSpPr>
          <p:nvPr>
            <p:ph type="sldNum" sz="quarter" idx="10"/>
          </p:nvPr>
        </p:nvSpPr>
        <p:spPr/>
        <p:txBody>
          <a:bodyPr/>
          <a:lstStyle/>
          <a:p>
            <a:fld id="{F7B6BB62-1258-4B56-B5B1-D2A9C0EE6C05}" type="slidenum">
              <a:rPr lang="en-GB" smtClean="0"/>
              <a:t>12</a:t>
            </a:fld>
            <a:endParaRPr lang="en-GB" dirty="0"/>
          </a:p>
        </p:txBody>
      </p:sp>
    </p:spTree>
    <p:extLst>
      <p:ext uri="{BB962C8B-B14F-4D97-AF65-F5344CB8AC3E}">
        <p14:creationId xmlns:p14="http://schemas.microsoft.com/office/powerpoint/2010/main" val="40888725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0" u="none" strike="noStrike" kern="1200" dirty="0">
                <a:solidFill>
                  <a:schemeClr val="tx1"/>
                </a:solidFill>
                <a:effectLst/>
                <a:latin typeface="+mn-lt"/>
                <a:ea typeface="+mn-ea"/>
                <a:cs typeface="+mn-cs"/>
              </a:rPr>
              <a:t>One animation for when to use?</a:t>
            </a:r>
          </a:p>
          <a:p>
            <a:pPr rtl="0"/>
            <a:endParaRPr lang="en-GB" sz="1200" b="0" i="0" u="none" strike="noStrike" kern="1200" dirty="0">
              <a:solidFill>
                <a:schemeClr val="tx1"/>
              </a:solidFill>
              <a:effectLst/>
              <a:latin typeface="+mn-lt"/>
              <a:ea typeface="+mn-ea"/>
              <a:cs typeface="+mn-cs"/>
            </a:endParaRPr>
          </a:p>
          <a:p>
            <a:pPr rtl="0"/>
            <a:r>
              <a:rPr lang="en-GB" sz="1200" b="0" i="0" u="none" strike="noStrike" kern="1200" dirty="0">
                <a:solidFill>
                  <a:schemeClr val="tx1"/>
                </a:solidFill>
                <a:effectLst/>
                <a:latin typeface="+mn-lt"/>
                <a:ea typeface="+mn-ea"/>
                <a:cs typeface="+mn-cs"/>
              </a:rPr>
              <a:t>Talk through this </a:t>
            </a:r>
          </a:p>
          <a:p>
            <a:pPr rtl="0"/>
            <a:endParaRPr lang="en-GB" sz="1200" b="0" i="0" u="none" strike="noStrike" kern="1200" dirty="0">
              <a:solidFill>
                <a:schemeClr val="tx1"/>
              </a:solidFill>
              <a:effectLst/>
              <a:latin typeface="+mn-lt"/>
              <a:ea typeface="+mn-ea"/>
              <a:cs typeface="+mn-cs"/>
            </a:endParaRPr>
          </a:p>
          <a:p>
            <a:pPr rtl="0"/>
            <a:r>
              <a:rPr lang="en-GB" sz="1200" b="1" i="0" u="none" strike="noStrike" kern="1200" dirty="0">
                <a:solidFill>
                  <a:schemeClr val="tx1"/>
                </a:solidFill>
                <a:effectLst/>
                <a:latin typeface="+mn-lt"/>
                <a:ea typeface="+mn-ea"/>
                <a:cs typeface="+mn-cs"/>
              </a:rPr>
              <a:t>Strength Based Coach</a:t>
            </a:r>
            <a:endParaRPr lang="en-GB" sz="1200" b="0" i="0" u="none" strike="noStrike" kern="1200" dirty="0">
              <a:solidFill>
                <a:schemeClr val="tx1"/>
              </a:solidFill>
              <a:effectLst/>
              <a:latin typeface="+mn-lt"/>
              <a:ea typeface="+mn-ea"/>
              <a:cs typeface="+mn-cs"/>
            </a:endParaRPr>
          </a:p>
          <a:p>
            <a:pPr lvl="1" rtl="0"/>
            <a:br>
              <a:rPr lang="en-GB" dirty="0"/>
            </a:br>
            <a:r>
              <a:rPr lang="en-GB" sz="1200" b="0" i="0" u="none" strike="noStrike" kern="1200" dirty="0">
                <a:solidFill>
                  <a:schemeClr val="tx1"/>
                </a:solidFill>
                <a:effectLst/>
                <a:latin typeface="+mn-lt"/>
                <a:ea typeface="+mn-ea"/>
                <a:cs typeface="+mn-cs"/>
              </a:rPr>
              <a:t>This style is widely used and starts with finding the strengths of a referee and building on this to ensure the referee has a clear defined direction.  This style is really positive and builds a good relationship between the referee and referee coach. </a:t>
            </a:r>
            <a:br>
              <a:rPr lang="en-GB" dirty="0"/>
            </a:br>
            <a:r>
              <a:rPr lang="en-GB" sz="1200" b="0" i="0" u="none" strike="noStrike" kern="1200" dirty="0">
                <a:solidFill>
                  <a:schemeClr val="tx1"/>
                </a:solidFill>
                <a:effectLst/>
                <a:latin typeface="+mn-lt"/>
                <a:ea typeface="+mn-ea"/>
                <a:cs typeface="+mn-cs"/>
              </a:rPr>
              <a:t>Building on strengths works best when you are trying to link information.</a:t>
            </a:r>
            <a:br>
              <a:rPr lang="en-GB" dirty="0"/>
            </a:br>
            <a:r>
              <a:rPr lang="en-GB" sz="1200" b="0" i="0" u="none" strike="noStrike" kern="1200" dirty="0">
                <a:solidFill>
                  <a:schemeClr val="tx1"/>
                </a:solidFill>
                <a:effectLst/>
                <a:latin typeface="+mn-lt"/>
                <a:ea typeface="+mn-ea"/>
                <a:cs typeface="+mn-cs"/>
              </a:rPr>
              <a:t>As an example, you have a very fast referee that can’t seem to get to position from entry and is always chasing the game.  The strength here is speed.</a:t>
            </a:r>
            <a:br>
              <a:rPr lang="en-GB" dirty="0"/>
            </a:br>
            <a:r>
              <a:rPr lang="en-GB" sz="1200" b="0" i="0" u="none" strike="noStrike" kern="1200" dirty="0">
                <a:solidFill>
                  <a:schemeClr val="tx1"/>
                </a:solidFill>
                <a:effectLst/>
                <a:latin typeface="+mn-lt"/>
                <a:ea typeface="+mn-ea"/>
                <a:cs typeface="+mn-cs"/>
              </a:rPr>
              <a:t>Adjust the entry position of the referee so that they enter the field in a smarter position and then point out the flow on benefits.</a:t>
            </a:r>
          </a:p>
          <a:p>
            <a:endParaRPr lang="en-GB" dirty="0"/>
          </a:p>
          <a:p>
            <a:r>
              <a:rPr lang="en-GB" dirty="0"/>
              <a:t>Best used with referees who like positivity.</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When to use ask the class the</a:t>
            </a:r>
            <a:r>
              <a:rPr lang="en-GB" sz="1200" b="0" i="0" u="none" strike="noStrike" kern="1200" baseline="0" dirty="0">
                <a:solidFill>
                  <a:schemeClr val="tx1"/>
                </a:solidFill>
                <a:effectLst/>
                <a:latin typeface="+mn-lt"/>
                <a:ea typeface="+mn-ea"/>
                <a:cs typeface="+mn-cs"/>
              </a:rPr>
              <a:t> question, lots of talking and no involvement here – </a:t>
            </a:r>
          </a:p>
          <a:p>
            <a:r>
              <a:rPr lang="en-GB" dirty="0"/>
              <a:t>Best used when you have a lot of time. Time to listen and lead a conversation to get its outcome. After the match possibly.</a:t>
            </a:r>
            <a:r>
              <a:rPr lang="en-GB" baseline="0" dirty="0"/>
              <a:t> </a:t>
            </a:r>
            <a:endParaRPr lang="en-GB" dirty="0"/>
          </a:p>
          <a:p>
            <a:br>
              <a:rPr lang="en-GB" dirty="0"/>
            </a:br>
            <a:endParaRPr lang="en-GB" dirty="0"/>
          </a:p>
        </p:txBody>
      </p:sp>
      <p:sp>
        <p:nvSpPr>
          <p:cNvPr id="4" name="Slide Number Placeholder 3"/>
          <p:cNvSpPr>
            <a:spLocks noGrp="1"/>
          </p:cNvSpPr>
          <p:nvPr>
            <p:ph type="sldNum" sz="quarter" idx="10"/>
          </p:nvPr>
        </p:nvSpPr>
        <p:spPr/>
        <p:txBody>
          <a:bodyPr/>
          <a:lstStyle/>
          <a:p>
            <a:fld id="{F7B6BB62-1258-4B56-B5B1-D2A9C0EE6C05}" type="slidenum">
              <a:rPr lang="en-GB" smtClean="0"/>
              <a:t>13</a:t>
            </a:fld>
            <a:endParaRPr lang="en-GB" dirty="0"/>
          </a:p>
        </p:txBody>
      </p:sp>
    </p:spTree>
    <p:extLst>
      <p:ext uri="{BB962C8B-B14F-4D97-AF65-F5344CB8AC3E}">
        <p14:creationId xmlns:p14="http://schemas.microsoft.com/office/powerpoint/2010/main" val="32902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1" i="0" u="none" strike="noStrike" kern="1200" dirty="0">
                <a:solidFill>
                  <a:schemeClr val="tx1"/>
                </a:solidFill>
                <a:effectLst/>
                <a:latin typeface="+mn-lt"/>
                <a:ea typeface="+mn-ea"/>
                <a:cs typeface="+mn-cs"/>
              </a:rPr>
              <a:t>Vision Coaching </a:t>
            </a:r>
            <a:endParaRPr lang="en-GB" sz="1200" b="0" i="0" u="none" strike="noStrike" kern="1200" dirty="0">
              <a:solidFill>
                <a:schemeClr val="tx1"/>
              </a:solidFill>
              <a:effectLst/>
              <a:latin typeface="+mn-lt"/>
              <a:ea typeface="+mn-ea"/>
              <a:cs typeface="+mn-cs"/>
            </a:endParaRPr>
          </a:p>
          <a:p>
            <a:pPr rtl="0" fontAlgn="base"/>
            <a:br>
              <a:rPr lang="en-GB" sz="1200" dirty="0"/>
            </a:br>
            <a:r>
              <a:rPr lang="en-GB" sz="1200" b="0" i="0" u="none" strike="noStrike" kern="1200" dirty="0">
                <a:solidFill>
                  <a:schemeClr val="tx1"/>
                </a:solidFill>
                <a:effectLst/>
                <a:latin typeface="+mn-lt"/>
                <a:ea typeface="+mn-ea"/>
                <a:cs typeface="+mn-cs"/>
              </a:rPr>
              <a:t>Vision coaching is a coaching style with an emphasis on future-thinking. </a:t>
            </a:r>
          </a:p>
          <a:p>
            <a:pPr rtl="0" fontAlgn="base"/>
            <a:r>
              <a:rPr lang="en-GB" sz="1200" b="0" i="0" u="none" strike="noStrike" kern="1200" dirty="0">
                <a:solidFill>
                  <a:schemeClr val="tx1"/>
                </a:solidFill>
                <a:effectLst/>
                <a:latin typeface="+mn-lt"/>
                <a:ea typeface="+mn-ea"/>
                <a:cs typeface="+mn-cs"/>
              </a:rPr>
              <a:t>The more we focus our minds on a vision of an outcome we desire, the more likely it is that the outcome will occur. </a:t>
            </a:r>
          </a:p>
          <a:p>
            <a:pPr rtl="0" fontAlgn="base"/>
            <a:endParaRPr lang="en-GB" sz="1200" b="0" i="0" u="none" strike="noStrike" kern="1200" dirty="0">
              <a:solidFill>
                <a:schemeClr val="tx1"/>
              </a:solidFill>
              <a:effectLst/>
              <a:latin typeface="+mn-lt"/>
              <a:ea typeface="+mn-ea"/>
              <a:cs typeface="+mn-cs"/>
            </a:endParaRPr>
          </a:p>
          <a:p>
            <a:pPr rtl="0" fontAlgn="base"/>
            <a:r>
              <a:rPr lang="en-GB" sz="1200" b="0" i="0" u="none" strike="noStrike" kern="1200" dirty="0">
                <a:solidFill>
                  <a:schemeClr val="tx1"/>
                </a:solidFill>
                <a:effectLst/>
                <a:latin typeface="+mn-lt"/>
                <a:ea typeface="+mn-ea"/>
                <a:cs typeface="+mn-cs"/>
              </a:rPr>
              <a:t>This approach is ideal when there is a specific goal or outcome to achieve</a:t>
            </a:r>
          </a:p>
          <a:p>
            <a:pPr rtl="0" fontAlgn="base"/>
            <a:endParaRPr lang="en-GB" sz="1200" b="0" i="0" u="none" strike="noStrike"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When to use ask the class the</a:t>
            </a:r>
            <a:r>
              <a:rPr lang="en-GB" sz="1200" b="0" i="0" u="none" strike="noStrike" kern="1200" baseline="0" dirty="0">
                <a:solidFill>
                  <a:schemeClr val="tx1"/>
                </a:solidFill>
                <a:effectLst/>
                <a:latin typeface="+mn-lt"/>
                <a:ea typeface="+mn-ea"/>
                <a:cs typeface="+mn-cs"/>
              </a:rPr>
              <a:t> question, lots of talking and no involvement here – </a:t>
            </a:r>
          </a:p>
          <a:p>
            <a:pPr rtl="0" fontAlgn="base"/>
            <a:r>
              <a:rPr lang="en-GB" sz="1200" b="0" i="0" u="none" strike="noStrike" kern="1200" dirty="0">
                <a:solidFill>
                  <a:schemeClr val="tx1"/>
                </a:solidFill>
                <a:effectLst/>
                <a:latin typeface="+mn-lt"/>
                <a:ea typeface="+mn-ea"/>
                <a:cs typeface="+mn-cs"/>
              </a:rPr>
              <a:t> Off-field</a:t>
            </a:r>
            <a:r>
              <a:rPr lang="en-GB" sz="1200" b="0" i="0" u="none" strike="noStrike" kern="1200" baseline="0" dirty="0">
                <a:solidFill>
                  <a:schemeClr val="tx1"/>
                </a:solidFill>
                <a:effectLst/>
                <a:latin typeface="+mn-lt"/>
                <a:ea typeface="+mn-ea"/>
                <a:cs typeface="+mn-cs"/>
              </a:rPr>
              <a:t> on a one to one basis when you have lots of time, between games end of tournaments etc..</a:t>
            </a:r>
            <a:endParaRPr lang="en-GB" sz="1200" b="0" i="0" u="none" strike="noStrike" kern="1200" dirty="0">
              <a:solidFill>
                <a:schemeClr val="tx1"/>
              </a:solidFill>
              <a:effectLst/>
              <a:latin typeface="+mn-lt"/>
              <a:ea typeface="+mn-ea"/>
              <a:cs typeface="+mn-cs"/>
            </a:endParaRPr>
          </a:p>
          <a:p>
            <a:pPr rtl="0" fontAlgn="base"/>
            <a:endParaRPr lang="en-GB" sz="1200" b="0" i="0" u="none" strike="noStrike" kern="1200" dirty="0">
              <a:solidFill>
                <a:schemeClr val="tx1"/>
              </a:solidFill>
              <a:effectLst/>
              <a:latin typeface="+mn-lt"/>
              <a:ea typeface="+mn-ea"/>
              <a:cs typeface="+mn-cs"/>
            </a:endParaRPr>
          </a:p>
          <a:p>
            <a:pPr rtl="0" fontAlgn="base"/>
            <a:endParaRPr lang="en-GB" sz="1200" b="0" i="0" u="none" strike="noStrike" kern="1200" dirty="0">
              <a:solidFill>
                <a:schemeClr val="tx1"/>
              </a:solidFill>
              <a:effectLst/>
              <a:latin typeface="+mn-lt"/>
              <a:ea typeface="+mn-ea"/>
              <a:cs typeface="+mn-cs"/>
            </a:endParaRPr>
          </a:p>
          <a:p>
            <a:pPr rtl="0"/>
            <a:endParaRPr lang="en-GB" sz="1200" b="0" i="0" u="none" strike="noStrike"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F7B6BB62-1258-4B56-B5B1-D2A9C0EE6C05}" type="slidenum">
              <a:rPr lang="en-GB" smtClean="0"/>
              <a:t>14</a:t>
            </a:fld>
            <a:endParaRPr lang="en-GB" dirty="0"/>
          </a:p>
        </p:txBody>
      </p:sp>
    </p:spTree>
    <p:extLst>
      <p:ext uri="{BB962C8B-B14F-4D97-AF65-F5344CB8AC3E}">
        <p14:creationId xmlns:p14="http://schemas.microsoft.com/office/powerpoint/2010/main" val="4952228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0" u="none" strike="noStrike" kern="1200" dirty="0">
                <a:solidFill>
                  <a:schemeClr val="tx1"/>
                </a:solidFill>
                <a:effectLst/>
                <a:latin typeface="+mn-lt"/>
                <a:ea typeface="+mn-ea"/>
                <a:cs typeface="+mn-cs"/>
              </a:rPr>
              <a:t>No animations</a:t>
            </a:r>
          </a:p>
          <a:p>
            <a:pPr rtl="0"/>
            <a:endParaRPr lang="en-GB" sz="1200" b="0" i="0" u="none" strike="noStrike" kern="1200" dirty="0">
              <a:solidFill>
                <a:schemeClr val="tx1"/>
              </a:solidFill>
              <a:effectLst/>
              <a:latin typeface="+mn-lt"/>
              <a:ea typeface="+mn-ea"/>
              <a:cs typeface="+mn-cs"/>
            </a:endParaRPr>
          </a:p>
          <a:p>
            <a:pPr rtl="0"/>
            <a:r>
              <a:rPr lang="en-GB" sz="1200" b="0" i="0" u="none" strike="noStrike" kern="1200" dirty="0">
                <a:solidFill>
                  <a:schemeClr val="tx1"/>
                </a:solidFill>
                <a:effectLst/>
                <a:latin typeface="+mn-lt"/>
                <a:ea typeface="+mn-ea"/>
                <a:cs typeface="+mn-cs"/>
              </a:rPr>
              <a:t>Talk through this  </a:t>
            </a:r>
          </a:p>
          <a:p>
            <a:pPr rtl="0"/>
            <a:r>
              <a:rPr lang="en-GB" sz="1200" b="1" i="0" u="none" strike="noStrike" kern="1200" dirty="0">
                <a:solidFill>
                  <a:schemeClr val="tx1"/>
                </a:solidFill>
                <a:effectLst/>
                <a:latin typeface="+mn-lt"/>
                <a:ea typeface="+mn-ea"/>
                <a:cs typeface="+mn-cs"/>
              </a:rPr>
              <a:t>Solution Focused Coaching (a bit more for you to consider/digest)</a:t>
            </a:r>
            <a:endParaRPr lang="en-GB" sz="1200" b="0" i="0" u="none" strike="noStrike" kern="1200" dirty="0">
              <a:solidFill>
                <a:schemeClr val="tx1"/>
              </a:solidFill>
              <a:effectLst/>
              <a:latin typeface="+mn-lt"/>
              <a:ea typeface="+mn-ea"/>
              <a:cs typeface="+mn-cs"/>
            </a:endParaRPr>
          </a:p>
          <a:p>
            <a:pPr rtl="0"/>
            <a:br>
              <a:rPr lang="en-GB" sz="1200" dirty="0"/>
            </a:br>
            <a:r>
              <a:rPr lang="en-GB" sz="1200" b="0" i="0" u="none" strike="noStrike" kern="1200" dirty="0">
                <a:solidFill>
                  <a:schemeClr val="tx1"/>
                </a:solidFill>
                <a:effectLst/>
                <a:latin typeface="+mn-lt"/>
                <a:ea typeface="+mn-ea"/>
                <a:cs typeface="+mn-cs"/>
              </a:rPr>
              <a:t>Solution-focused coaching is concerned with what a Referee wants to achieve in the end. </a:t>
            </a:r>
          </a:p>
          <a:p>
            <a:pPr lvl="1" rtl="0"/>
            <a:r>
              <a:rPr lang="en-GB" sz="1200" b="0" i="0" u="none" strike="noStrike" kern="1200" dirty="0">
                <a:solidFill>
                  <a:schemeClr val="tx1"/>
                </a:solidFill>
                <a:effectLst/>
                <a:latin typeface="+mn-lt"/>
                <a:ea typeface="+mn-ea"/>
                <a:cs typeface="+mn-cs"/>
              </a:rPr>
              <a:t>A solution focused coach will question a Referee about this goal in order to clarify his or her vision. </a:t>
            </a:r>
          </a:p>
          <a:p>
            <a:pPr marL="1085850" lvl="2" indent="-171450" rtl="0" fontAlgn="base">
              <a:buFont typeface="Arial" panose="020B0604020202020204" pitchFamily="34" charset="0"/>
              <a:buChar char="•"/>
            </a:pPr>
            <a:r>
              <a:rPr lang="en-GB" sz="1200" b="0" i="0" u="none" strike="noStrike" kern="1200" dirty="0">
                <a:solidFill>
                  <a:schemeClr val="tx1"/>
                </a:solidFill>
                <a:effectLst/>
                <a:latin typeface="+mn-lt"/>
                <a:ea typeface="+mn-ea"/>
                <a:cs typeface="+mn-cs"/>
              </a:rPr>
              <a:t>What is it they really want? </a:t>
            </a:r>
          </a:p>
          <a:p>
            <a:pPr marL="1085850" lvl="2" indent="-171450" rtl="0" fontAlgn="base">
              <a:buFont typeface="Arial" panose="020B0604020202020204" pitchFamily="34" charset="0"/>
              <a:buChar char="•"/>
            </a:pPr>
            <a:r>
              <a:rPr lang="en-GB" sz="1200" b="0" i="0" u="none" strike="noStrike" kern="1200" dirty="0">
                <a:solidFill>
                  <a:schemeClr val="tx1"/>
                </a:solidFill>
                <a:effectLst/>
                <a:latin typeface="+mn-lt"/>
                <a:ea typeface="+mn-ea"/>
                <a:cs typeface="+mn-cs"/>
              </a:rPr>
              <a:t>How are they going to get there? </a:t>
            </a:r>
          </a:p>
          <a:p>
            <a:pPr marL="1085850" lvl="2" indent="-171450" rtl="0" fontAlgn="base">
              <a:buFont typeface="Arial" panose="020B0604020202020204" pitchFamily="34" charset="0"/>
              <a:buChar char="•"/>
            </a:pPr>
            <a:r>
              <a:rPr lang="en-GB" sz="1200" b="0" i="0" u="none" strike="noStrike" kern="1200" dirty="0">
                <a:solidFill>
                  <a:schemeClr val="tx1"/>
                </a:solidFill>
                <a:effectLst/>
                <a:latin typeface="+mn-lt"/>
                <a:ea typeface="+mn-ea"/>
                <a:cs typeface="+mn-cs"/>
              </a:rPr>
              <a:t>What happens once they do get there? </a:t>
            </a:r>
          </a:p>
          <a:p>
            <a:pPr lvl="1" rtl="0"/>
            <a:r>
              <a:rPr lang="en-GB" sz="1200" b="0" i="0" u="none" strike="noStrike" kern="1200" dirty="0">
                <a:solidFill>
                  <a:schemeClr val="tx1"/>
                </a:solidFill>
                <a:effectLst/>
                <a:latin typeface="+mn-lt"/>
                <a:ea typeface="+mn-ea"/>
                <a:cs typeface="+mn-cs"/>
              </a:rPr>
              <a:t>Solution-focused coaching encourages:</a:t>
            </a:r>
          </a:p>
          <a:p>
            <a:pPr marL="1085850" lvl="2" indent="-171450" rtl="0" fontAlgn="base">
              <a:buFont typeface="Arial" panose="020B0604020202020204" pitchFamily="34" charset="0"/>
              <a:buChar char="•"/>
            </a:pPr>
            <a:r>
              <a:rPr lang="en-GB" sz="1200" b="0" i="0" u="none" strike="noStrike" kern="1200" dirty="0">
                <a:solidFill>
                  <a:schemeClr val="tx1"/>
                </a:solidFill>
                <a:effectLst/>
                <a:latin typeface="+mn-lt"/>
                <a:ea typeface="+mn-ea"/>
                <a:cs typeface="+mn-cs"/>
              </a:rPr>
              <a:t>Introspection (observation or examination of yourself)</a:t>
            </a:r>
          </a:p>
          <a:p>
            <a:pPr marL="1085850" lvl="2" indent="-171450" rtl="0" fontAlgn="base">
              <a:buFont typeface="Arial" panose="020B0604020202020204" pitchFamily="34" charset="0"/>
              <a:buChar char="•"/>
            </a:pPr>
            <a:r>
              <a:rPr lang="en-GB" sz="1200" b="0" i="0" u="none" strike="noStrike" kern="1200" dirty="0">
                <a:solidFill>
                  <a:schemeClr val="tx1"/>
                </a:solidFill>
                <a:effectLst/>
                <a:latin typeface="+mn-lt"/>
                <a:ea typeface="+mn-ea"/>
                <a:cs typeface="+mn-cs"/>
              </a:rPr>
              <a:t>self-evaluation (where you are at this stage)</a:t>
            </a:r>
          </a:p>
          <a:p>
            <a:pPr marL="1085850" lvl="2" indent="-171450" rtl="0" fontAlgn="base">
              <a:buFont typeface="Arial" panose="020B0604020202020204" pitchFamily="34" charset="0"/>
              <a:buChar char="•"/>
            </a:pPr>
            <a:r>
              <a:rPr lang="en-GB" sz="1200" b="0" i="0" u="none" strike="noStrike" kern="1200" dirty="0">
                <a:solidFill>
                  <a:schemeClr val="tx1"/>
                </a:solidFill>
                <a:effectLst/>
                <a:latin typeface="+mn-lt"/>
                <a:ea typeface="+mn-ea"/>
                <a:cs typeface="+mn-cs"/>
              </a:rPr>
              <a:t>clear goal setting</a:t>
            </a:r>
          </a:p>
          <a:p>
            <a:pPr marL="1085850" lvl="2" indent="-171450" rtl="0" fontAlgn="base">
              <a:buFont typeface="Arial" panose="020B0604020202020204" pitchFamily="34" charset="0"/>
              <a:buChar char="•"/>
            </a:pPr>
            <a:r>
              <a:rPr lang="en-GB" sz="1200" b="0" i="0" u="none" strike="noStrike" kern="1200" dirty="0">
                <a:solidFill>
                  <a:schemeClr val="tx1"/>
                </a:solidFill>
                <a:effectLst/>
                <a:latin typeface="+mn-lt"/>
                <a:ea typeface="+mn-ea"/>
                <a:cs typeface="+mn-cs"/>
              </a:rPr>
              <a:t>A richer understanding of one's own unique path in life.</a:t>
            </a:r>
          </a:p>
          <a:p>
            <a:pPr rtl="0"/>
            <a:br>
              <a:rPr lang="en-GB" sz="1200" dirty="0"/>
            </a:br>
            <a:r>
              <a:rPr lang="en-GB" sz="1200" b="0" i="0" u="none" strike="noStrike" kern="1200" dirty="0">
                <a:solidFill>
                  <a:schemeClr val="tx1"/>
                </a:solidFill>
                <a:effectLst/>
                <a:latin typeface="+mn-lt"/>
                <a:ea typeface="+mn-ea"/>
                <a:cs typeface="+mn-cs"/>
              </a:rPr>
              <a:t>Setting clear goals and focusing on solutions can be very useful in Referee coaching especially for Elite Referees. It can also work well for referees trying to develop themselves personally as it encourages self-evaluation</a:t>
            </a:r>
          </a:p>
          <a:p>
            <a:pPr rtl="0"/>
            <a:endParaRPr lang="en-GB" sz="1200" b="0" i="0" u="none" strike="noStrike"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When to use ask the class the</a:t>
            </a:r>
            <a:r>
              <a:rPr lang="en-GB" sz="1200" b="0" i="0" u="none" strike="noStrike" kern="1200" baseline="0" dirty="0">
                <a:solidFill>
                  <a:schemeClr val="tx1"/>
                </a:solidFill>
                <a:effectLst/>
                <a:latin typeface="+mn-lt"/>
                <a:ea typeface="+mn-ea"/>
                <a:cs typeface="+mn-cs"/>
              </a:rPr>
              <a:t> question, lots of talking and no involvement here – </a:t>
            </a:r>
          </a:p>
          <a:p>
            <a:pPr rtl="0" fontAlgn="base"/>
            <a:r>
              <a:rPr lang="en-GB" sz="1200" b="0" i="0" u="none" strike="noStrike" kern="1200" dirty="0">
                <a:solidFill>
                  <a:schemeClr val="tx1"/>
                </a:solidFill>
                <a:effectLst/>
                <a:latin typeface="+mn-lt"/>
                <a:ea typeface="+mn-ea"/>
                <a:cs typeface="+mn-cs"/>
              </a:rPr>
              <a:t> Off-field</a:t>
            </a:r>
            <a:r>
              <a:rPr lang="en-GB" sz="1200" b="0" i="0" u="none" strike="noStrike" kern="1200" baseline="0" dirty="0">
                <a:solidFill>
                  <a:schemeClr val="tx1"/>
                </a:solidFill>
                <a:effectLst/>
                <a:latin typeface="+mn-lt"/>
                <a:ea typeface="+mn-ea"/>
                <a:cs typeface="+mn-cs"/>
              </a:rPr>
              <a:t> on a one to one basis when you have lots of time, between games end of tournaments etc..</a:t>
            </a:r>
            <a:endParaRPr lang="en-GB" sz="1200" b="0" i="0" u="none" strike="noStrike" kern="1200" dirty="0">
              <a:solidFill>
                <a:schemeClr val="tx1"/>
              </a:solidFill>
              <a:effectLst/>
              <a:latin typeface="+mn-lt"/>
              <a:ea typeface="+mn-ea"/>
              <a:cs typeface="+mn-cs"/>
            </a:endParaRPr>
          </a:p>
          <a:p>
            <a:pPr rtl="0"/>
            <a:endParaRPr lang="en-GB" sz="1200" b="0" i="0" u="none" strike="noStrike"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F7B6BB62-1258-4B56-B5B1-D2A9C0EE6C05}" type="slidenum">
              <a:rPr lang="en-GB" smtClean="0"/>
              <a:t>15</a:t>
            </a:fld>
            <a:endParaRPr lang="en-GB" dirty="0"/>
          </a:p>
        </p:txBody>
      </p:sp>
    </p:spTree>
    <p:extLst>
      <p:ext uri="{BB962C8B-B14F-4D97-AF65-F5344CB8AC3E}">
        <p14:creationId xmlns:p14="http://schemas.microsoft.com/office/powerpoint/2010/main" val="6065131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0" u="none" strike="noStrike" kern="1200" dirty="0">
                <a:solidFill>
                  <a:schemeClr val="tx1"/>
                </a:solidFill>
                <a:effectLst/>
                <a:latin typeface="+mn-lt"/>
                <a:ea typeface="+mn-ea"/>
                <a:cs typeface="+mn-cs"/>
              </a:rPr>
              <a:t>Animations</a:t>
            </a:r>
            <a:r>
              <a:rPr lang="en-GB" sz="1200" b="0" i="0" u="none" strike="noStrike" kern="1200" baseline="0" dirty="0">
                <a:solidFill>
                  <a:schemeClr val="tx1"/>
                </a:solidFill>
                <a:effectLst/>
                <a:latin typeface="+mn-lt"/>
                <a:ea typeface="+mn-ea"/>
                <a:cs typeface="+mn-cs"/>
              </a:rPr>
              <a:t> , when to use and context</a:t>
            </a:r>
          </a:p>
          <a:p>
            <a:pPr rtl="0"/>
            <a:endParaRPr lang="en-GB" sz="1200" b="0" i="0" u="none" strike="noStrike" kern="1200" dirty="0">
              <a:solidFill>
                <a:schemeClr val="tx1"/>
              </a:solidFill>
              <a:effectLst/>
              <a:latin typeface="+mn-lt"/>
              <a:ea typeface="+mn-ea"/>
              <a:cs typeface="+mn-cs"/>
            </a:endParaRPr>
          </a:p>
          <a:p>
            <a:pPr rtl="0"/>
            <a:r>
              <a:rPr lang="en-GB" sz="1200" b="0" i="0" u="none" strike="noStrike" kern="1200" dirty="0">
                <a:solidFill>
                  <a:schemeClr val="tx1"/>
                </a:solidFill>
                <a:effectLst/>
                <a:latin typeface="+mn-lt"/>
                <a:ea typeface="+mn-ea"/>
                <a:cs typeface="+mn-cs"/>
              </a:rPr>
              <a:t>Talk through this </a:t>
            </a:r>
          </a:p>
          <a:p>
            <a:pPr rtl="0"/>
            <a:endParaRPr lang="en-GB" sz="1200" b="1" i="0" u="none" strike="noStrike" kern="1200" dirty="0">
              <a:solidFill>
                <a:schemeClr val="tx1"/>
              </a:solidFill>
              <a:effectLst/>
              <a:latin typeface="+mn-lt"/>
              <a:ea typeface="+mn-ea"/>
              <a:cs typeface="+mn-cs"/>
            </a:endParaRPr>
          </a:p>
          <a:p>
            <a:pPr rtl="0"/>
            <a:r>
              <a:rPr lang="en-GB" sz="1200" b="1" i="0" u="none" strike="noStrike" kern="1200" dirty="0">
                <a:solidFill>
                  <a:schemeClr val="tx1"/>
                </a:solidFill>
                <a:effectLst/>
                <a:latin typeface="+mn-lt"/>
                <a:ea typeface="+mn-ea"/>
                <a:cs typeface="+mn-cs"/>
              </a:rPr>
              <a:t>Video Analysis</a:t>
            </a:r>
            <a:endParaRPr lang="en-GB" sz="1200" b="0" i="0" u="none" strike="noStrike" kern="1200" dirty="0">
              <a:solidFill>
                <a:schemeClr val="tx1"/>
              </a:solidFill>
              <a:effectLst/>
              <a:latin typeface="+mn-lt"/>
              <a:ea typeface="+mn-ea"/>
              <a:cs typeface="+mn-cs"/>
            </a:endParaRPr>
          </a:p>
          <a:p>
            <a:pPr rtl="0"/>
            <a:r>
              <a:rPr lang="en-GB" sz="1200" b="0" i="0" u="none" strike="noStrike" kern="1200" dirty="0">
                <a:solidFill>
                  <a:schemeClr val="tx1"/>
                </a:solidFill>
                <a:effectLst/>
                <a:latin typeface="+mn-lt"/>
                <a:ea typeface="+mn-ea"/>
                <a:cs typeface="+mn-cs"/>
              </a:rPr>
              <a:t> </a:t>
            </a:r>
          </a:p>
          <a:p>
            <a:pPr rtl="0"/>
            <a:endParaRPr lang="en-GB" sz="1200" b="0" i="0" u="none" strike="noStrike" kern="1200" dirty="0">
              <a:solidFill>
                <a:schemeClr val="tx1"/>
              </a:solidFill>
              <a:effectLst/>
              <a:latin typeface="+mn-lt"/>
              <a:ea typeface="+mn-ea"/>
              <a:cs typeface="+mn-cs"/>
            </a:endParaRPr>
          </a:p>
          <a:p>
            <a:pPr rtl="0"/>
            <a:r>
              <a:rPr lang="en-GB" sz="1200" b="0" i="0" u="none" strike="noStrike" kern="1200" dirty="0">
                <a:solidFill>
                  <a:schemeClr val="tx1"/>
                </a:solidFill>
                <a:effectLst/>
                <a:latin typeface="+mn-lt"/>
                <a:ea typeface="+mn-ea"/>
                <a:cs typeface="+mn-cs"/>
              </a:rPr>
              <a:t>Lots of games now are finding their way onto Facebook, You tube and BBC. This gives us an opportunity but also has its issues. The coach should be aware that this style of coaching needs to be very accurate as the video shows all. </a:t>
            </a:r>
          </a:p>
          <a:p>
            <a:pPr rtl="0"/>
            <a:r>
              <a:rPr lang="en-GB" sz="1200" b="0" i="0" u="none" strike="noStrike" kern="1200" dirty="0">
                <a:solidFill>
                  <a:schemeClr val="tx1"/>
                </a:solidFill>
                <a:effectLst/>
                <a:latin typeface="+mn-lt"/>
                <a:ea typeface="+mn-ea"/>
                <a:cs typeface="+mn-cs"/>
              </a:rPr>
              <a:t>This</a:t>
            </a:r>
            <a:r>
              <a:rPr lang="en-GB" sz="1200" b="0" i="0" u="none" strike="noStrike" kern="1200" baseline="0" dirty="0">
                <a:solidFill>
                  <a:schemeClr val="tx1"/>
                </a:solidFill>
                <a:effectLst/>
                <a:latin typeface="+mn-lt"/>
                <a:ea typeface="+mn-ea"/>
                <a:cs typeface="+mn-cs"/>
              </a:rPr>
              <a:t> tends to get quite negative as videos show up everything. </a:t>
            </a:r>
          </a:p>
          <a:p>
            <a:pPr rtl="0"/>
            <a:endParaRPr lang="en-GB" sz="1200" b="0" i="0" u="none" strike="noStrike" kern="1200" baseline="0" dirty="0">
              <a:solidFill>
                <a:schemeClr val="tx1"/>
              </a:solidFill>
              <a:effectLst/>
              <a:latin typeface="+mn-lt"/>
              <a:ea typeface="+mn-ea"/>
              <a:cs typeface="+mn-cs"/>
            </a:endParaRPr>
          </a:p>
          <a:p>
            <a:pPr rtl="0"/>
            <a:r>
              <a:rPr lang="en-GB" sz="1200" b="0" i="0" u="none" strike="noStrike" kern="1200" baseline="0" dirty="0">
                <a:solidFill>
                  <a:schemeClr val="tx1"/>
                </a:solidFill>
                <a:effectLst/>
                <a:latin typeface="+mn-lt"/>
                <a:ea typeface="+mn-ea"/>
                <a:cs typeface="+mn-cs"/>
              </a:rPr>
              <a:t>When to use – after you’ve sat down and analysed. Couple of days/weeks. Experienced refs not newer ones. Hardy personalities. </a:t>
            </a:r>
          </a:p>
          <a:p>
            <a:pPr rtl="0"/>
            <a:endParaRPr lang="en-GB" sz="1200" b="0" i="0" u="none" strike="noStrike" kern="1200" baseline="0" dirty="0">
              <a:solidFill>
                <a:schemeClr val="tx1"/>
              </a:solidFill>
              <a:effectLst/>
              <a:latin typeface="+mn-lt"/>
              <a:ea typeface="+mn-ea"/>
              <a:cs typeface="+mn-cs"/>
            </a:endParaRPr>
          </a:p>
          <a:p>
            <a:pPr rtl="0"/>
            <a:endParaRPr lang="en-GB" sz="1200" b="0" i="0" u="none" strike="noStrike" kern="1200" dirty="0">
              <a:solidFill>
                <a:schemeClr val="tx1"/>
              </a:solidFill>
              <a:effectLst/>
              <a:latin typeface="+mn-lt"/>
              <a:ea typeface="+mn-ea"/>
              <a:cs typeface="+mn-cs"/>
            </a:endParaRPr>
          </a:p>
          <a:p>
            <a:pPr rtl="0"/>
            <a:r>
              <a:rPr lang="en-GB" sz="1200" b="0" i="0" u="none" strike="noStrike" kern="1200" dirty="0">
                <a:solidFill>
                  <a:schemeClr val="tx1"/>
                </a:solidFill>
                <a:effectLst/>
                <a:latin typeface="+mn-lt"/>
                <a:ea typeface="+mn-ea"/>
                <a:cs typeface="+mn-cs"/>
              </a:rPr>
              <a:t>See next</a:t>
            </a:r>
            <a:r>
              <a:rPr lang="en-GB" sz="1200" b="0" i="0" u="none" strike="noStrike" kern="1200" baseline="0" dirty="0">
                <a:solidFill>
                  <a:schemeClr val="tx1"/>
                </a:solidFill>
                <a:effectLst/>
                <a:latin typeface="+mn-lt"/>
                <a:ea typeface="+mn-ea"/>
                <a:cs typeface="+mn-cs"/>
              </a:rPr>
              <a:t> slides an email and</a:t>
            </a:r>
            <a:r>
              <a:rPr lang="en-GB" sz="1200" b="0" i="0" u="none" strike="noStrike" kern="1200" dirty="0">
                <a:solidFill>
                  <a:schemeClr val="tx1"/>
                </a:solidFill>
                <a:effectLst/>
                <a:latin typeface="+mn-lt"/>
                <a:ea typeface="+mn-ea"/>
                <a:cs typeface="+mn-cs"/>
              </a:rPr>
              <a:t> filled out analysis of a game at the 2018 Euros that</a:t>
            </a:r>
            <a:r>
              <a:rPr lang="en-GB" sz="1200" b="0" i="0" u="none" strike="noStrike" kern="1200" baseline="0" dirty="0">
                <a:solidFill>
                  <a:schemeClr val="tx1"/>
                </a:solidFill>
                <a:effectLst/>
                <a:latin typeface="+mn-lt"/>
                <a:ea typeface="+mn-ea"/>
                <a:cs typeface="+mn-cs"/>
              </a:rPr>
              <a:t> was analysed and sent whilst the coach watched the BBC feed. You can see the coach try to inject some positivity into it but it is difficult not to see how negative that may seem to a newer referee. </a:t>
            </a:r>
            <a:endParaRPr lang="en-GB" sz="1200" b="0" i="0" u="none" strike="noStrike"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F7B6BB62-1258-4B56-B5B1-D2A9C0EE6C05}" type="slidenum">
              <a:rPr lang="en-GB" smtClean="0"/>
              <a:t>16</a:t>
            </a:fld>
            <a:endParaRPr lang="en-GB" dirty="0"/>
          </a:p>
        </p:txBody>
      </p:sp>
    </p:spTree>
    <p:extLst>
      <p:ext uri="{BB962C8B-B14F-4D97-AF65-F5344CB8AC3E}">
        <p14:creationId xmlns:p14="http://schemas.microsoft.com/office/powerpoint/2010/main" val="13297993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0" u="none" strike="noStrike" kern="1200" dirty="0">
                <a:solidFill>
                  <a:schemeClr val="tx1"/>
                </a:solidFill>
                <a:effectLst/>
                <a:latin typeface="+mn-lt"/>
                <a:ea typeface="+mn-ea"/>
                <a:cs typeface="+mn-cs"/>
              </a:rPr>
              <a:t>Animation</a:t>
            </a:r>
            <a:r>
              <a:rPr lang="en-GB" sz="1200" b="0" i="0" u="none" strike="noStrike" kern="1200" baseline="0" dirty="0">
                <a:solidFill>
                  <a:schemeClr val="tx1"/>
                </a:solidFill>
                <a:effectLst/>
                <a:latin typeface="+mn-lt"/>
                <a:ea typeface="+mn-ea"/>
                <a:cs typeface="+mn-cs"/>
              </a:rPr>
              <a:t> for the picture – </a:t>
            </a:r>
          </a:p>
          <a:p>
            <a:pPr rtl="0"/>
            <a:endParaRPr lang="en-GB" sz="1200" b="0" i="0" u="none" strike="noStrike" kern="1200" baseline="0" dirty="0">
              <a:solidFill>
                <a:schemeClr val="tx1"/>
              </a:solidFill>
              <a:effectLst/>
              <a:latin typeface="+mn-lt"/>
              <a:ea typeface="+mn-ea"/>
              <a:cs typeface="+mn-cs"/>
            </a:endParaRPr>
          </a:p>
          <a:p>
            <a:pPr rtl="0"/>
            <a:r>
              <a:rPr lang="en-GB" sz="1200" b="0" i="0" u="none" strike="noStrike" kern="1200" baseline="0" dirty="0">
                <a:solidFill>
                  <a:schemeClr val="tx1"/>
                </a:solidFill>
                <a:effectLst/>
                <a:latin typeface="+mn-lt"/>
                <a:ea typeface="+mn-ea"/>
                <a:cs typeface="+mn-cs"/>
              </a:rPr>
              <a:t>Set the context here. </a:t>
            </a:r>
          </a:p>
          <a:p>
            <a:pPr rtl="0"/>
            <a:endParaRPr lang="en-GB" sz="1200" b="0" i="0" u="none" strike="noStrike"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See next</a:t>
            </a:r>
            <a:r>
              <a:rPr lang="en-GB" sz="1200" b="0" i="0" u="none" strike="noStrike" kern="1200" baseline="0" dirty="0">
                <a:solidFill>
                  <a:schemeClr val="tx1"/>
                </a:solidFill>
                <a:effectLst/>
                <a:latin typeface="+mn-lt"/>
                <a:ea typeface="+mn-ea"/>
                <a:cs typeface="+mn-cs"/>
              </a:rPr>
              <a:t> slides an email and</a:t>
            </a:r>
            <a:r>
              <a:rPr lang="en-GB" sz="1200" b="0" i="0" u="none" strike="noStrike" kern="1200" dirty="0">
                <a:solidFill>
                  <a:schemeClr val="tx1"/>
                </a:solidFill>
                <a:effectLst/>
                <a:latin typeface="+mn-lt"/>
                <a:ea typeface="+mn-ea"/>
                <a:cs typeface="+mn-cs"/>
              </a:rPr>
              <a:t> filled out analysis of a game at the 2018 Euros that</a:t>
            </a:r>
            <a:r>
              <a:rPr lang="en-GB" sz="1200" b="0" i="0" u="none" strike="noStrike" kern="1200" baseline="0" dirty="0">
                <a:solidFill>
                  <a:schemeClr val="tx1"/>
                </a:solidFill>
                <a:effectLst/>
                <a:latin typeface="+mn-lt"/>
                <a:ea typeface="+mn-ea"/>
                <a:cs typeface="+mn-cs"/>
              </a:rPr>
              <a:t> was analysed and sent whilst the coach watched the BBC feed. You can see the coach try to inject some positivity into it but it is difficult not to see how negative that may seem to a newer referee. </a:t>
            </a:r>
            <a:endParaRPr lang="en-GB" sz="1200" b="0" i="0" u="none" strike="noStrike" kern="1200" dirty="0">
              <a:solidFill>
                <a:schemeClr val="tx1"/>
              </a:solidFill>
              <a:effectLst/>
              <a:latin typeface="+mn-lt"/>
              <a:ea typeface="+mn-ea"/>
              <a:cs typeface="+mn-cs"/>
            </a:endParaRPr>
          </a:p>
          <a:p>
            <a:pPr rtl="0"/>
            <a:endParaRPr lang="en-GB" sz="1200" b="0" i="0" u="none" strike="noStrike" kern="1200" dirty="0">
              <a:solidFill>
                <a:schemeClr val="tx1"/>
              </a:solidFill>
              <a:effectLst/>
              <a:latin typeface="+mn-lt"/>
              <a:ea typeface="+mn-ea"/>
              <a:cs typeface="+mn-cs"/>
            </a:endParaRPr>
          </a:p>
          <a:p>
            <a:pPr rtl="0"/>
            <a:br>
              <a:rPr lang="en-GB" dirty="0"/>
            </a:br>
            <a:br>
              <a:rPr lang="en-GB" dirty="0"/>
            </a:br>
            <a:endParaRPr lang="en-GB" dirty="0"/>
          </a:p>
        </p:txBody>
      </p:sp>
      <p:sp>
        <p:nvSpPr>
          <p:cNvPr id="4" name="Slide Number Placeholder 3"/>
          <p:cNvSpPr>
            <a:spLocks noGrp="1"/>
          </p:cNvSpPr>
          <p:nvPr>
            <p:ph type="sldNum" sz="quarter" idx="10"/>
          </p:nvPr>
        </p:nvSpPr>
        <p:spPr/>
        <p:txBody>
          <a:bodyPr/>
          <a:lstStyle/>
          <a:p>
            <a:fld id="{F7B6BB62-1258-4B56-B5B1-D2A9C0EE6C05}" type="slidenum">
              <a:rPr lang="en-GB" smtClean="0"/>
              <a:t>17</a:t>
            </a:fld>
            <a:endParaRPr lang="en-GB" dirty="0"/>
          </a:p>
        </p:txBody>
      </p:sp>
    </p:spTree>
    <p:extLst>
      <p:ext uri="{BB962C8B-B14F-4D97-AF65-F5344CB8AC3E}">
        <p14:creationId xmlns:p14="http://schemas.microsoft.com/office/powerpoint/2010/main" val="4232358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0" u="none" strike="noStrike" kern="1200" dirty="0">
                <a:solidFill>
                  <a:schemeClr val="tx1"/>
                </a:solidFill>
                <a:effectLst/>
                <a:latin typeface="+mn-lt"/>
                <a:ea typeface="+mn-ea"/>
                <a:cs typeface="+mn-cs"/>
              </a:rPr>
              <a:t>Animation</a:t>
            </a:r>
            <a:r>
              <a:rPr lang="en-GB" sz="1200" b="0" i="0" u="none" strike="noStrike" kern="1200" baseline="0" dirty="0">
                <a:solidFill>
                  <a:schemeClr val="tx1"/>
                </a:solidFill>
                <a:effectLst/>
                <a:latin typeface="+mn-lt"/>
                <a:ea typeface="+mn-ea"/>
                <a:cs typeface="+mn-cs"/>
              </a:rPr>
              <a:t> for the picture – </a:t>
            </a:r>
          </a:p>
          <a:p>
            <a:pPr rtl="0"/>
            <a:endParaRPr lang="en-GB" sz="1200" b="0" i="0" u="none" strike="noStrike" kern="1200" baseline="0" dirty="0">
              <a:solidFill>
                <a:schemeClr val="tx1"/>
              </a:solidFill>
              <a:effectLst/>
              <a:latin typeface="+mn-lt"/>
              <a:ea typeface="+mn-ea"/>
              <a:cs typeface="+mn-cs"/>
            </a:endParaRPr>
          </a:p>
          <a:p>
            <a:pPr rtl="0"/>
            <a:r>
              <a:rPr lang="en-GB" sz="1200" b="0" i="0" u="none" strike="noStrike" kern="1200" baseline="0" dirty="0">
                <a:solidFill>
                  <a:schemeClr val="tx1"/>
                </a:solidFill>
                <a:effectLst/>
                <a:latin typeface="+mn-lt"/>
                <a:ea typeface="+mn-ea"/>
                <a:cs typeface="+mn-cs"/>
              </a:rPr>
              <a:t>Set the context here. </a:t>
            </a:r>
          </a:p>
          <a:p>
            <a:pPr rtl="0"/>
            <a:endParaRPr lang="en-GB" sz="1200" b="0" i="0" u="none" strike="noStrike"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See next</a:t>
            </a:r>
            <a:r>
              <a:rPr lang="en-GB" sz="1200" b="0" i="0" u="none" strike="noStrike" kern="1200" baseline="0" dirty="0">
                <a:solidFill>
                  <a:schemeClr val="tx1"/>
                </a:solidFill>
                <a:effectLst/>
                <a:latin typeface="+mn-lt"/>
                <a:ea typeface="+mn-ea"/>
                <a:cs typeface="+mn-cs"/>
              </a:rPr>
              <a:t> slides an email and</a:t>
            </a:r>
            <a:r>
              <a:rPr lang="en-GB" sz="1200" b="0" i="0" u="none" strike="noStrike" kern="1200" dirty="0">
                <a:solidFill>
                  <a:schemeClr val="tx1"/>
                </a:solidFill>
                <a:effectLst/>
                <a:latin typeface="+mn-lt"/>
                <a:ea typeface="+mn-ea"/>
                <a:cs typeface="+mn-cs"/>
              </a:rPr>
              <a:t> filled out analysis of a game at the 2018 Euros that</a:t>
            </a:r>
            <a:r>
              <a:rPr lang="en-GB" sz="1200" b="0" i="0" u="none" strike="noStrike" kern="1200" baseline="0" dirty="0">
                <a:solidFill>
                  <a:schemeClr val="tx1"/>
                </a:solidFill>
                <a:effectLst/>
                <a:latin typeface="+mn-lt"/>
                <a:ea typeface="+mn-ea"/>
                <a:cs typeface="+mn-cs"/>
              </a:rPr>
              <a:t> was analysed and sent whilst the coach watched the BBC feed. You can see the coach try to inject some positivity into it but it is difficult not to see how negative that may seem to a newer referee. </a:t>
            </a:r>
            <a:endParaRPr lang="en-GB" sz="1200" b="0" i="0" u="none" strike="noStrike" kern="1200" dirty="0">
              <a:solidFill>
                <a:schemeClr val="tx1"/>
              </a:solidFill>
              <a:effectLst/>
              <a:latin typeface="+mn-lt"/>
              <a:ea typeface="+mn-ea"/>
              <a:cs typeface="+mn-cs"/>
            </a:endParaRPr>
          </a:p>
          <a:p>
            <a:pPr rtl="0"/>
            <a:br>
              <a:rPr lang="en-GB" dirty="0"/>
            </a:br>
            <a:br>
              <a:rPr lang="en-GB" dirty="0"/>
            </a:br>
            <a:endParaRPr lang="en-GB" dirty="0"/>
          </a:p>
        </p:txBody>
      </p:sp>
      <p:sp>
        <p:nvSpPr>
          <p:cNvPr id="4" name="Slide Number Placeholder 3"/>
          <p:cNvSpPr>
            <a:spLocks noGrp="1"/>
          </p:cNvSpPr>
          <p:nvPr>
            <p:ph type="sldNum" sz="quarter" idx="10"/>
          </p:nvPr>
        </p:nvSpPr>
        <p:spPr/>
        <p:txBody>
          <a:bodyPr/>
          <a:lstStyle/>
          <a:p>
            <a:fld id="{F7B6BB62-1258-4B56-B5B1-D2A9C0EE6C05}" type="slidenum">
              <a:rPr lang="en-GB" smtClean="0"/>
              <a:t>18</a:t>
            </a:fld>
            <a:endParaRPr lang="en-GB" dirty="0"/>
          </a:p>
        </p:txBody>
      </p:sp>
    </p:spTree>
    <p:extLst>
      <p:ext uri="{BB962C8B-B14F-4D97-AF65-F5344CB8AC3E}">
        <p14:creationId xmlns:p14="http://schemas.microsoft.com/office/powerpoint/2010/main" val="14966632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five animations one per bullet</a:t>
            </a:r>
          </a:p>
          <a:p>
            <a:endParaRPr lang="en-GB" dirty="0"/>
          </a:p>
          <a:p>
            <a:r>
              <a:rPr lang="en-GB" dirty="0"/>
              <a:t>SET THE STAGE – make people comfortable, turn the away from sun,</a:t>
            </a:r>
            <a:r>
              <a:rPr lang="en-GB" baseline="0" dirty="0"/>
              <a:t> move them into shade/out rain/in heat, make sure they’re taking on water, relax them.</a:t>
            </a:r>
            <a:endParaRPr lang="en-GB" dirty="0"/>
          </a:p>
          <a:p>
            <a:endParaRPr lang="en-GB" dirty="0"/>
          </a:p>
          <a:p>
            <a:r>
              <a:rPr lang="en-GB" dirty="0"/>
              <a:t>Talk people through this</a:t>
            </a:r>
          </a:p>
          <a:p>
            <a:endParaRPr lang="en-GB" dirty="0"/>
          </a:p>
          <a:p>
            <a:pPr marL="228600" indent="-228600">
              <a:buFont typeface="+mj-lt"/>
              <a:buAutoNum type="arabicPeriod"/>
            </a:pPr>
            <a:r>
              <a:rPr lang="en-GB" dirty="0"/>
              <a:t>Not everyone will get everything right first time.</a:t>
            </a:r>
            <a:r>
              <a:rPr lang="en-GB" baseline="0" dirty="0"/>
              <a:t> You will have to give feedback, mostly at the side of the pitch. If people have done everything right don’t be afraid to say this to them. DON’T MAKE IT UP!</a:t>
            </a:r>
          </a:p>
          <a:p>
            <a:pPr marL="228600" indent="-228600">
              <a:buFont typeface="+mj-lt"/>
              <a:buAutoNum type="arabicPeriod"/>
            </a:pPr>
            <a:r>
              <a:rPr lang="en-GB" baseline="0" dirty="0"/>
              <a:t>Two main ways to give it </a:t>
            </a:r>
          </a:p>
          <a:p>
            <a:pPr marL="228600" indent="-228600">
              <a:buFont typeface="+mj-lt"/>
              <a:buAutoNum type="arabicPeriod"/>
            </a:pPr>
            <a:r>
              <a:rPr lang="en-GB" baseline="0" dirty="0"/>
              <a:t>PRO</a:t>
            </a:r>
          </a:p>
          <a:p>
            <a:pPr marL="228600" indent="-228600">
              <a:buFont typeface="+mj-lt"/>
              <a:buAutoNum type="arabicPeriod"/>
            </a:pPr>
            <a:r>
              <a:rPr lang="en-GB" baseline="0" dirty="0"/>
              <a:t>Sandwich</a:t>
            </a:r>
          </a:p>
          <a:p>
            <a:pPr marL="228600" indent="-228600">
              <a:buFont typeface="+mj-lt"/>
              <a:buAutoNum type="arabicPeriod"/>
            </a:pPr>
            <a:endParaRPr lang="en-GB" dirty="0"/>
          </a:p>
        </p:txBody>
      </p:sp>
      <p:sp>
        <p:nvSpPr>
          <p:cNvPr id="4" name="Slide Number Placeholder 3"/>
          <p:cNvSpPr>
            <a:spLocks noGrp="1"/>
          </p:cNvSpPr>
          <p:nvPr>
            <p:ph type="sldNum" sz="quarter" idx="10"/>
          </p:nvPr>
        </p:nvSpPr>
        <p:spPr/>
        <p:txBody>
          <a:bodyPr/>
          <a:lstStyle/>
          <a:p>
            <a:fld id="{F7B6BB62-1258-4B56-B5B1-D2A9C0EE6C05}" type="slidenum">
              <a:rPr lang="en-GB" smtClean="0"/>
              <a:t>19</a:t>
            </a:fld>
            <a:endParaRPr lang="en-GB" dirty="0"/>
          </a:p>
        </p:txBody>
      </p:sp>
    </p:spTree>
    <p:extLst>
      <p:ext uri="{BB962C8B-B14F-4D97-AF65-F5344CB8AC3E}">
        <p14:creationId xmlns:p14="http://schemas.microsoft.com/office/powerpoint/2010/main" val="1995900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are starting the coaching module. </a:t>
            </a:r>
          </a:p>
          <a:p>
            <a:endParaRPr lang="en-GB" dirty="0"/>
          </a:p>
        </p:txBody>
      </p:sp>
      <p:sp>
        <p:nvSpPr>
          <p:cNvPr id="4" name="Slide Number Placeholder 3"/>
          <p:cNvSpPr>
            <a:spLocks noGrp="1"/>
          </p:cNvSpPr>
          <p:nvPr>
            <p:ph type="sldNum" sz="quarter" idx="10"/>
          </p:nvPr>
        </p:nvSpPr>
        <p:spPr/>
        <p:txBody>
          <a:bodyPr/>
          <a:lstStyle/>
          <a:p>
            <a:fld id="{F7B6BB62-1258-4B56-B5B1-D2A9C0EE6C05}" type="slidenum">
              <a:rPr lang="en-GB" smtClean="0"/>
              <a:t>2</a:t>
            </a:fld>
            <a:endParaRPr lang="en-GB" dirty="0"/>
          </a:p>
        </p:txBody>
      </p:sp>
    </p:spTree>
    <p:extLst>
      <p:ext uri="{BB962C8B-B14F-4D97-AF65-F5344CB8AC3E}">
        <p14:creationId xmlns:p14="http://schemas.microsoft.com/office/powerpoint/2010/main" val="16011949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Three animations 1 per point with pic</a:t>
            </a:r>
          </a:p>
          <a:p>
            <a:endParaRPr lang="en-GB" dirty="0"/>
          </a:p>
          <a:p>
            <a:r>
              <a:rPr lang="en-GB" dirty="0"/>
              <a:t>Explain this to the class</a:t>
            </a:r>
          </a:p>
          <a:p>
            <a:endParaRPr lang="en-GB" dirty="0"/>
          </a:p>
          <a:p>
            <a:pPr marL="228600" indent="-228600">
              <a:buFont typeface="+mj-lt"/>
              <a:buAutoNum type="arabicPeriod"/>
            </a:pPr>
            <a:r>
              <a:rPr lang="en-GB" dirty="0"/>
              <a:t>Identify the problem be clear</a:t>
            </a:r>
            <a:r>
              <a:rPr lang="en-GB" baseline="0" dirty="0"/>
              <a:t> on what it is</a:t>
            </a:r>
            <a:r>
              <a:rPr lang="en-GB" dirty="0"/>
              <a:t> for example – when you set your five metres you set it well behind the line and allow people to stop somewhere</a:t>
            </a:r>
            <a:r>
              <a:rPr lang="en-GB" baseline="0" dirty="0"/>
              <a:t> in front of you.</a:t>
            </a:r>
          </a:p>
          <a:p>
            <a:pPr marL="228600" indent="-228600">
              <a:buFont typeface="+mj-lt"/>
              <a:buAutoNum type="arabicPeriod"/>
            </a:pPr>
            <a:r>
              <a:rPr lang="en-GB" baseline="0" dirty="0"/>
              <a:t>Give them a solution to resolve this – If you move forward into the line this will give players a better and more consistent idea of when they’re onside. </a:t>
            </a:r>
          </a:p>
          <a:p>
            <a:pPr marL="228600" indent="-228600">
              <a:buFont typeface="+mj-lt"/>
              <a:buAutoNum type="arabicPeriod"/>
            </a:pPr>
            <a:r>
              <a:rPr lang="en-GB" baseline="0" dirty="0"/>
              <a:t>Outcome (what is in it for players but importantly them too) – Players will know exactly where they need to be to prevent penalties, taking out the penalties will make the game flow better and more importantly give you less to run to mark penalties.</a:t>
            </a:r>
            <a:endParaRPr lang="en-GB" dirty="0"/>
          </a:p>
        </p:txBody>
      </p:sp>
      <p:sp>
        <p:nvSpPr>
          <p:cNvPr id="4" name="Slide Number Placeholder 3"/>
          <p:cNvSpPr>
            <a:spLocks noGrp="1"/>
          </p:cNvSpPr>
          <p:nvPr>
            <p:ph type="sldNum" sz="quarter" idx="10"/>
          </p:nvPr>
        </p:nvSpPr>
        <p:spPr/>
        <p:txBody>
          <a:bodyPr/>
          <a:lstStyle/>
          <a:p>
            <a:fld id="{F7B6BB62-1258-4B56-B5B1-D2A9C0EE6C05}" type="slidenum">
              <a:rPr lang="en-GB" smtClean="0"/>
              <a:t>20</a:t>
            </a:fld>
            <a:endParaRPr lang="en-GB" dirty="0"/>
          </a:p>
        </p:txBody>
      </p:sp>
    </p:spTree>
    <p:extLst>
      <p:ext uri="{BB962C8B-B14F-4D97-AF65-F5344CB8AC3E}">
        <p14:creationId xmlns:p14="http://schemas.microsoft.com/office/powerpoint/2010/main" val="10330201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 animations</a:t>
            </a:r>
          </a:p>
          <a:p>
            <a:endParaRPr lang="en-GB" dirty="0"/>
          </a:p>
          <a:p>
            <a:endParaRPr lang="en-GB" dirty="0"/>
          </a:p>
          <a:p>
            <a:r>
              <a:rPr lang="en-GB" dirty="0"/>
              <a:t>Sandwich ,two</a:t>
            </a:r>
            <a:r>
              <a:rPr lang="en-GB" baseline="0" dirty="0"/>
              <a:t> pieces of bread surrounding the filling. The two pieces of bread are ‘good’ things surrounding the ‘bad’ thing. Blow up your balloon, ‘make it happy’, Burst it ‘make it sad’ then blow it back up again!</a:t>
            </a:r>
          </a:p>
          <a:p>
            <a:endParaRPr lang="en-GB" baseline="0" dirty="0"/>
          </a:p>
          <a:p>
            <a:pPr marL="171450" indent="-171450">
              <a:buFont typeface="Arial" panose="020B0604020202020204" pitchFamily="34" charset="0"/>
              <a:buChar char="•"/>
            </a:pPr>
            <a:r>
              <a:rPr lang="en-GB" sz="1200" b="1" i="0" u="none" strike="noStrike" kern="1200" dirty="0">
                <a:solidFill>
                  <a:schemeClr val="tx1"/>
                </a:solidFill>
                <a:effectLst/>
                <a:latin typeface="+mn-lt"/>
                <a:ea typeface="+mn-ea"/>
                <a:cs typeface="+mn-cs"/>
              </a:rPr>
              <a:t>Start with a compliment.</a:t>
            </a:r>
            <a:r>
              <a:rPr lang="en-GB" sz="1200" b="0" i="0" u="none" strike="noStrike" kern="1200" dirty="0">
                <a:solidFill>
                  <a:schemeClr val="tx1"/>
                </a:solidFill>
                <a:effectLst/>
                <a:latin typeface="+mn-lt"/>
                <a:ea typeface="+mn-ea"/>
                <a:cs typeface="+mn-cs"/>
              </a:rPr>
              <a:t> Begin the conversation by saying something positive to the other person. You want to start this talk on a positive note. It will help keep the other person from becoming defensive</a:t>
            </a:r>
          </a:p>
          <a:p>
            <a:pPr marL="171450" indent="-171450">
              <a:buFont typeface="Arial" panose="020B0604020202020204" pitchFamily="34" charset="0"/>
              <a:buChar char="•"/>
            </a:pPr>
            <a:r>
              <a:rPr lang="en-GB" sz="1200" b="1" i="0" u="none" strike="noStrike" kern="1200" dirty="0">
                <a:solidFill>
                  <a:schemeClr val="tx1"/>
                </a:solidFill>
                <a:effectLst/>
                <a:latin typeface="+mn-lt"/>
                <a:ea typeface="+mn-ea"/>
                <a:cs typeface="+mn-cs"/>
              </a:rPr>
              <a:t>Be specific.</a:t>
            </a:r>
            <a:r>
              <a:rPr lang="en-GB" sz="1200" b="0" i="0" u="none" strike="noStrike" kern="1200" dirty="0">
                <a:solidFill>
                  <a:schemeClr val="tx1"/>
                </a:solidFill>
                <a:effectLst/>
                <a:latin typeface="+mn-lt"/>
                <a:ea typeface="+mn-ea"/>
                <a:cs typeface="+mn-cs"/>
              </a:rPr>
              <a:t> Make sure that your compliment is not vague. That might leave the other person feeling like your feedback isn’t directly applicable to them. Include direct statements about their performance.</a:t>
            </a:r>
          </a:p>
          <a:p>
            <a:pPr marL="171450" indent="-171450">
              <a:buFont typeface="Arial" panose="020B0604020202020204" pitchFamily="34" charset="0"/>
              <a:buChar char="•"/>
            </a:pPr>
            <a:r>
              <a:rPr lang="en-GB" sz="1200" b="1" i="0" u="none" strike="noStrike" kern="1200" dirty="0">
                <a:solidFill>
                  <a:schemeClr val="tx1"/>
                </a:solidFill>
                <a:effectLst/>
                <a:latin typeface="+mn-lt"/>
                <a:ea typeface="+mn-ea"/>
                <a:cs typeface="+mn-cs"/>
              </a:rPr>
              <a:t>Be sincere.</a:t>
            </a:r>
            <a:r>
              <a:rPr lang="en-GB" sz="1200" b="0" i="0" u="none" strike="noStrike" kern="1200" dirty="0">
                <a:solidFill>
                  <a:schemeClr val="tx1"/>
                </a:solidFill>
                <a:effectLst/>
                <a:latin typeface="+mn-lt"/>
                <a:ea typeface="+mn-ea"/>
                <a:cs typeface="+mn-cs"/>
              </a:rPr>
              <a:t> Don’t compliment someone just for the sake of it. You risk coming off as phony and damaging your credibility. Find something that you honestly feel the person did well to talk about.</a:t>
            </a:r>
          </a:p>
          <a:p>
            <a:endParaRPr lang="en-GB" sz="1200" b="0" i="0" u="none" strike="noStrike" kern="1200" baseline="0" dirty="0">
              <a:solidFill>
                <a:schemeClr val="tx1"/>
              </a:solidFill>
              <a:effectLst/>
              <a:latin typeface="+mn-lt"/>
              <a:ea typeface="+mn-ea"/>
              <a:cs typeface="+mn-cs"/>
            </a:endParaRPr>
          </a:p>
          <a:p>
            <a:r>
              <a:rPr lang="en-GB" sz="1200" b="1" i="0" u="none" strike="noStrike" kern="1200" dirty="0">
                <a:solidFill>
                  <a:schemeClr val="tx1"/>
                </a:solidFill>
                <a:effectLst/>
                <a:latin typeface="+mn-lt"/>
                <a:ea typeface="+mn-ea"/>
                <a:cs typeface="+mn-cs"/>
              </a:rPr>
              <a:t>Offer constructive criticism.</a:t>
            </a:r>
            <a:r>
              <a:rPr lang="en-GB" sz="1200" b="0" i="0" u="none" strike="noStrike" kern="1200" dirty="0">
                <a:solidFill>
                  <a:schemeClr val="tx1"/>
                </a:solidFill>
                <a:effectLst/>
                <a:latin typeface="+mn-lt"/>
                <a:ea typeface="+mn-ea"/>
                <a:cs typeface="+mn-cs"/>
              </a:rPr>
              <a:t> Do not just tell the person what they are doing wrong. Constructive criticism means that you also need to provide some ideas on how they can improve. Tell them what they are doing wrong, then tell them how to fix it.</a:t>
            </a:r>
          </a:p>
          <a:p>
            <a:r>
              <a:rPr lang="en-GB" sz="1200" b="1" i="0" u="none" strike="noStrike" kern="1200" dirty="0">
                <a:solidFill>
                  <a:schemeClr val="tx1"/>
                </a:solidFill>
                <a:effectLst/>
                <a:latin typeface="+mn-lt"/>
                <a:ea typeface="+mn-ea"/>
                <a:cs typeface="+mn-cs"/>
              </a:rPr>
              <a:t>Be direct.</a:t>
            </a:r>
            <a:r>
              <a:rPr lang="en-GB" sz="1200" b="0" i="0" u="none" strike="noStrike" kern="1200" dirty="0">
                <a:solidFill>
                  <a:schemeClr val="tx1"/>
                </a:solidFill>
                <a:effectLst/>
                <a:latin typeface="+mn-lt"/>
                <a:ea typeface="+mn-ea"/>
                <a:cs typeface="+mn-cs"/>
              </a:rPr>
              <a:t> Do not try to dodge the issue. Get straight to the point. After your positive statement, deliver the feedback in clear, straightforward terms.</a:t>
            </a:r>
          </a:p>
          <a:p>
            <a:r>
              <a:rPr lang="en-GB" sz="1200" b="1" i="0" u="none" strike="noStrike" kern="1200" dirty="0">
                <a:solidFill>
                  <a:schemeClr val="tx1"/>
                </a:solidFill>
                <a:effectLst/>
                <a:latin typeface="+mn-lt"/>
                <a:ea typeface="+mn-ea"/>
                <a:cs typeface="+mn-cs"/>
              </a:rPr>
              <a:t>Be brief.</a:t>
            </a:r>
            <a:r>
              <a:rPr lang="en-GB" sz="1200" b="0" i="0" u="none" strike="noStrike" kern="1200" dirty="0">
                <a:solidFill>
                  <a:schemeClr val="tx1"/>
                </a:solidFill>
                <a:effectLst/>
                <a:latin typeface="+mn-lt"/>
                <a:ea typeface="+mn-ea"/>
                <a:cs typeface="+mn-cs"/>
              </a:rPr>
              <a:t> Don’t ramble on. Your statement should be direct, and it should also be brief. You’ll be able to follow up on the issue later. During the feedback sandwich, keep it short so that your message is easy to understand</a:t>
            </a:r>
          </a:p>
          <a:p>
            <a:r>
              <a:rPr lang="en-GB" sz="1200" b="1" i="0" u="none" strike="noStrike" kern="1200" dirty="0">
                <a:solidFill>
                  <a:schemeClr val="tx1"/>
                </a:solidFill>
                <a:effectLst/>
                <a:latin typeface="+mn-lt"/>
                <a:ea typeface="+mn-ea"/>
                <a:cs typeface="+mn-cs"/>
              </a:rPr>
              <a:t>Give clear guidelines.</a:t>
            </a:r>
            <a:r>
              <a:rPr lang="en-GB" sz="1200" b="0" i="0" u="none" strike="noStrike" kern="1200" dirty="0">
                <a:solidFill>
                  <a:schemeClr val="tx1"/>
                </a:solidFill>
                <a:effectLst/>
                <a:latin typeface="+mn-lt"/>
                <a:ea typeface="+mn-ea"/>
                <a:cs typeface="+mn-cs"/>
              </a:rPr>
              <a:t> The point of giving feedback is to help the other person succeed. Avoid telling them vaguely what you need from them. Instead, give specific goals to meet.</a:t>
            </a:r>
          </a:p>
          <a:p>
            <a:endParaRPr lang="en-GB" sz="1200" b="0" i="0" u="none" strike="noStrike"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dirty="0">
                <a:solidFill>
                  <a:schemeClr val="tx1"/>
                </a:solidFill>
                <a:effectLst/>
                <a:latin typeface="+mn-lt"/>
                <a:ea typeface="+mn-ea"/>
                <a:cs typeface="+mn-cs"/>
              </a:rPr>
              <a:t>End with an encouraging statement.</a:t>
            </a:r>
            <a:r>
              <a:rPr lang="en-GB" sz="1200" b="0" i="0" u="none" strike="noStrike" kern="1200" dirty="0">
                <a:solidFill>
                  <a:schemeClr val="tx1"/>
                </a:solidFill>
                <a:effectLst/>
                <a:latin typeface="+mn-lt"/>
                <a:ea typeface="+mn-ea"/>
                <a:cs typeface="+mn-cs"/>
              </a:rPr>
              <a:t> You will also wrap up your talk by offering some additional positive words. This is the second piece of bread in the feedback sandwich. This helps ensure that the conversation ends on a positive note.</a:t>
            </a:r>
          </a:p>
          <a:p>
            <a:endParaRPr lang="en-GB" baseline="0" dirty="0"/>
          </a:p>
          <a:p>
            <a:r>
              <a:rPr lang="en-GB" sz="1200" b="1" i="0" u="none" strike="noStrike" kern="1200" dirty="0">
                <a:solidFill>
                  <a:schemeClr val="tx1"/>
                </a:solidFill>
                <a:effectLst/>
                <a:latin typeface="+mn-lt"/>
                <a:ea typeface="+mn-ea"/>
                <a:cs typeface="+mn-cs"/>
              </a:rPr>
              <a:t>Be objective.</a:t>
            </a:r>
            <a:r>
              <a:rPr lang="en-GB" sz="1200" b="0" i="0" u="none" strike="noStrike" kern="1200" dirty="0">
                <a:solidFill>
                  <a:schemeClr val="tx1"/>
                </a:solidFill>
                <a:effectLst/>
                <a:latin typeface="+mn-lt"/>
                <a:ea typeface="+mn-ea"/>
                <a:cs typeface="+mn-cs"/>
              </a:rPr>
              <a:t> Avoid using “I” statements. These are things like “I don’t like how you did this” or “I feel like you are not trying”. Instead, use actual facts to support the points you are making.</a:t>
            </a:r>
          </a:p>
          <a:p>
            <a:r>
              <a:rPr lang="en-GB" sz="1200" b="1" i="0" u="none" strike="noStrike" kern="1200" dirty="0">
                <a:solidFill>
                  <a:schemeClr val="tx1"/>
                </a:solidFill>
                <a:effectLst/>
                <a:latin typeface="+mn-lt"/>
                <a:ea typeface="+mn-ea"/>
                <a:cs typeface="+mn-cs"/>
              </a:rPr>
              <a:t>Focus on the situation instead of the person.</a:t>
            </a:r>
            <a:r>
              <a:rPr lang="en-GB" sz="1200" b="0" i="0" u="none" strike="noStrike" kern="1200" dirty="0">
                <a:solidFill>
                  <a:schemeClr val="tx1"/>
                </a:solidFill>
                <a:effectLst/>
                <a:latin typeface="+mn-lt"/>
                <a:ea typeface="+mn-ea"/>
                <a:cs typeface="+mn-cs"/>
              </a:rPr>
              <a:t> Leave your personal feelings out of it. Sure, you might feel some negativity towards the other person, or maybe you just don’t click. Don’t let that inform the criticism that you are giving.</a:t>
            </a:r>
          </a:p>
          <a:p>
            <a:r>
              <a:rPr lang="en-GB" sz="1200" b="1" i="0" u="none" strike="noStrike" kern="1200" dirty="0">
                <a:solidFill>
                  <a:schemeClr val="tx1"/>
                </a:solidFill>
                <a:effectLst/>
                <a:latin typeface="+mn-lt"/>
                <a:ea typeface="+mn-ea"/>
                <a:cs typeface="+mn-cs"/>
              </a:rPr>
              <a:t>Give task specific suggestions.</a:t>
            </a:r>
            <a:r>
              <a:rPr lang="en-GB" sz="1200" b="0" i="0" u="none" strike="noStrike" kern="1200" dirty="0">
                <a:solidFill>
                  <a:schemeClr val="tx1"/>
                </a:solidFill>
                <a:effectLst/>
                <a:latin typeface="+mn-lt"/>
                <a:ea typeface="+mn-ea"/>
                <a:cs typeface="+mn-cs"/>
              </a:rPr>
              <a:t> Try to avoid giving vague suggestions for improved performance. Something like, “You need to do better” is not really helpful. Instead, talk about the actual thing that needs improvement.</a:t>
            </a:r>
          </a:p>
          <a:p>
            <a:r>
              <a:rPr lang="en-GB" sz="1200" b="1" i="0" u="none" strike="noStrike" kern="1200" dirty="0">
                <a:solidFill>
                  <a:schemeClr val="tx1"/>
                </a:solidFill>
                <a:effectLst/>
                <a:latin typeface="+mn-lt"/>
                <a:ea typeface="+mn-ea"/>
                <a:cs typeface="+mn-cs"/>
              </a:rPr>
              <a:t>Give timely feedback.</a:t>
            </a:r>
            <a:r>
              <a:rPr lang="en-GB" sz="1200" b="0" i="0" u="none" strike="noStrike" kern="1200" dirty="0">
                <a:solidFill>
                  <a:schemeClr val="tx1"/>
                </a:solidFill>
                <a:effectLst/>
                <a:latin typeface="+mn-lt"/>
                <a:ea typeface="+mn-ea"/>
                <a:cs typeface="+mn-cs"/>
              </a:rPr>
              <a:t> Try to give your feedback when it can still be helpful. If you wait until you are completely dissatisfied, there might not be much time left to salvage the situation. If you notice a problem, address it quickly. If given correctly, your feedback could help the other person improve.</a:t>
            </a:r>
            <a:endParaRPr lang="en-GB" baseline="0" dirty="0"/>
          </a:p>
        </p:txBody>
      </p:sp>
      <p:sp>
        <p:nvSpPr>
          <p:cNvPr id="4" name="Slide Number Placeholder 3"/>
          <p:cNvSpPr>
            <a:spLocks noGrp="1"/>
          </p:cNvSpPr>
          <p:nvPr>
            <p:ph type="sldNum" sz="quarter" idx="10"/>
          </p:nvPr>
        </p:nvSpPr>
        <p:spPr/>
        <p:txBody>
          <a:bodyPr/>
          <a:lstStyle/>
          <a:p>
            <a:fld id="{F7B6BB62-1258-4B56-B5B1-D2A9C0EE6C05}" type="slidenum">
              <a:rPr lang="en-GB" smtClean="0"/>
              <a:t>21</a:t>
            </a:fld>
            <a:endParaRPr lang="en-GB" dirty="0"/>
          </a:p>
        </p:txBody>
      </p:sp>
    </p:spTree>
    <p:extLst>
      <p:ext uri="{BB962C8B-B14F-4D97-AF65-F5344CB8AC3E}">
        <p14:creationId xmlns:p14="http://schemas.microsoft.com/office/powerpoint/2010/main" val="31823201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a:t>
            </a:r>
            <a:r>
              <a:rPr lang="en-GB" baseline="0" dirty="0"/>
              <a:t> you have any questions?</a:t>
            </a:r>
          </a:p>
          <a:p>
            <a:endParaRPr lang="en-GB" baseline="0" dirty="0"/>
          </a:p>
          <a:p>
            <a:r>
              <a:rPr lang="en-GB" baseline="0" dirty="0"/>
              <a:t>Talk me through PRO or Sandwich feedback</a:t>
            </a:r>
          </a:p>
          <a:p>
            <a:endParaRPr lang="en-GB" baseline="0" dirty="0"/>
          </a:p>
        </p:txBody>
      </p:sp>
      <p:sp>
        <p:nvSpPr>
          <p:cNvPr id="4" name="Slide Number Placeholder 3"/>
          <p:cNvSpPr>
            <a:spLocks noGrp="1"/>
          </p:cNvSpPr>
          <p:nvPr>
            <p:ph type="sldNum" sz="quarter" idx="10"/>
          </p:nvPr>
        </p:nvSpPr>
        <p:spPr/>
        <p:txBody>
          <a:bodyPr/>
          <a:lstStyle/>
          <a:p>
            <a:fld id="{F7B6BB62-1258-4B56-B5B1-D2A9C0EE6C05}" type="slidenum">
              <a:rPr lang="en-GB" smtClean="0"/>
              <a:t>22</a:t>
            </a:fld>
            <a:endParaRPr lang="en-GB" dirty="0"/>
          </a:p>
        </p:txBody>
      </p:sp>
    </p:spTree>
    <p:extLst>
      <p:ext uri="{BB962C8B-B14F-4D97-AF65-F5344CB8AC3E}">
        <p14:creationId xmlns:p14="http://schemas.microsoft.com/office/powerpoint/2010/main" val="26812339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Animation for the picture</a:t>
            </a:r>
          </a:p>
          <a:p>
            <a:endParaRPr lang="en-GB" dirty="0"/>
          </a:p>
          <a:p>
            <a:r>
              <a:rPr lang="en-GB" dirty="0"/>
              <a:t>Talk people through this paperwork</a:t>
            </a:r>
          </a:p>
          <a:p>
            <a:endParaRPr lang="en-GB" dirty="0"/>
          </a:p>
          <a:p>
            <a:r>
              <a:rPr lang="en-GB" dirty="0"/>
              <a:t>During the game its important to remember what we need to talk to our referees about. However sometime we can forget</a:t>
            </a:r>
            <a:r>
              <a:rPr lang="en-GB" baseline="0" dirty="0"/>
              <a:t>. </a:t>
            </a:r>
          </a:p>
          <a:p>
            <a:r>
              <a:rPr lang="en-GB" baseline="0" dirty="0"/>
              <a:t>To help us remember we have some paperwork to do. </a:t>
            </a:r>
          </a:p>
          <a:p>
            <a:endParaRPr lang="en-GB" baseline="0" dirty="0"/>
          </a:p>
          <a:p>
            <a:r>
              <a:rPr lang="en-GB" baseline="0" dirty="0"/>
              <a:t>Get people to do this as we watch the videos</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F7B6BB62-1258-4B56-B5B1-D2A9C0EE6C05}" type="slidenum">
              <a:rPr lang="en-GB" smtClean="0"/>
              <a:t>23</a:t>
            </a:fld>
            <a:endParaRPr lang="en-GB" dirty="0"/>
          </a:p>
        </p:txBody>
      </p:sp>
    </p:spTree>
    <p:extLst>
      <p:ext uri="{BB962C8B-B14F-4D97-AF65-F5344CB8AC3E}">
        <p14:creationId xmlns:p14="http://schemas.microsoft.com/office/powerpoint/2010/main" val="14826236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Set the context of what is happening</a:t>
            </a:r>
            <a:r>
              <a:rPr lang="en-GB" baseline="0" dirty="0"/>
              <a:t> here. Whoever has video 8 – Two Forward passes. </a:t>
            </a:r>
          </a:p>
          <a:p>
            <a:endParaRPr lang="en-GB" baseline="0" dirty="0"/>
          </a:p>
          <a:p>
            <a:r>
              <a:rPr lang="en-GB" dirty="0"/>
              <a:t>Get people to watch the next</a:t>
            </a:r>
            <a:r>
              <a:rPr lang="en-GB" baseline="0" dirty="0"/>
              <a:t> videos and identify the mistake made by the referee and complete the paperwork accordingly. </a:t>
            </a:r>
            <a:endParaRPr lang="en-GB" dirty="0"/>
          </a:p>
        </p:txBody>
      </p:sp>
      <p:sp>
        <p:nvSpPr>
          <p:cNvPr id="4" name="Slide Number Placeholder 3"/>
          <p:cNvSpPr>
            <a:spLocks noGrp="1"/>
          </p:cNvSpPr>
          <p:nvPr>
            <p:ph type="sldNum" sz="quarter" idx="10"/>
          </p:nvPr>
        </p:nvSpPr>
        <p:spPr/>
        <p:txBody>
          <a:bodyPr/>
          <a:lstStyle/>
          <a:p>
            <a:fld id="{F7B6BB62-1258-4B56-B5B1-D2A9C0EE6C05}" type="slidenum">
              <a:rPr lang="en-GB" smtClean="0"/>
              <a:t>24</a:t>
            </a:fld>
            <a:endParaRPr lang="en-GB" dirty="0"/>
          </a:p>
        </p:txBody>
      </p:sp>
    </p:spTree>
    <p:extLst>
      <p:ext uri="{BB962C8B-B14F-4D97-AF65-F5344CB8AC3E}">
        <p14:creationId xmlns:p14="http://schemas.microsoft.com/office/powerpoint/2010/main" val="32286167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BREAK</a:t>
            </a:r>
            <a:r>
              <a:rPr lang="en-GB" baseline="0" dirty="0"/>
              <a:t> THE GROUP INTO FOUR GROUPS – </a:t>
            </a:r>
          </a:p>
          <a:p>
            <a:endParaRPr lang="en-GB" baseline="0" dirty="0"/>
          </a:p>
          <a:p>
            <a:r>
              <a:rPr lang="en-GB" baseline="0" dirty="0"/>
              <a:t>Get them to answer the above questions. Write them on a board/flipchart paper. </a:t>
            </a:r>
            <a:endParaRPr lang="en-GB" dirty="0"/>
          </a:p>
        </p:txBody>
      </p:sp>
      <p:sp>
        <p:nvSpPr>
          <p:cNvPr id="4" name="Slide Number Placeholder 3"/>
          <p:cNvSpPr>
            <a:spLocks noGrp="1"/>
          </p:cNvSpPr>
          <p:nvPr>
            <p:ph type="sldNum" sz="quarter" idx="10"/>
          </p:nvPr>
        </p:nvSpPr>
        <p:spPr/>
        <p:txBody>
          <a:bodyPr/>
          <a:lstStyle/>
          <a:p>
            <a:fld id="{F7B6BB62-1258-4B56-B5B1-D2A9C0EE6C05}" type="slidenum">
              <a:rPr lang="en-GB" smtClean="0"/>
              <a:t>25</a:t>
            </a:fld>
            <a:endParaRPr lang="en-GB" dirty="0"/>
          </a:p>
        </p:txBody>
      </p:sp>
    </p:spTree>
    <p:extLst>
      <p:ext uri="{BB962C8B-B14F-4D97-AF65-F5344CB8AC3E}">
        <p14:creationId xmlns:p14="http://schemas.microsoft.com/office/powerpoint/2010/main" val="39307920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 animations –</a:t>
            </a:r>
          </a:p>
          <a:p>
            <a:endParaRPr lang="en-GB" dirty="0"/>
          </a:p>
          <a:p>
            <a:r>
              <a:rPr lang="en-GB" dirty="0"/>
              <a:t>Talk people through this its</a:t>
            </a:r>
            <a:r>
              <a:rPr lang="en-GB" baseline="0" dirty="0"/>
              <a:t> quite self explanatory. </a:t>
            </a:r>
            <a:endParaRPr lang="en-GB" dirty="0"/>
          </a:p>
        </p:txBody>
      </p:sp>
      <p:sp>
        <p:nvSpPr>
          <p:cNvPr id="4" name="Slide Number Placeholder 3"/>
          <p:cNvSpPr>
            <a:spLocks noGrp="1"/>
          </p:cNvSpPr>
          <p:nvPr>
            <p:ph type="sldNum" sz="quarter" idx="10"/>
          </p:nvPr>
        </p:nvSpPr>
        <p:spPr/>
        <p:txBody>
          <a:bodyPr/>
          <a:lstStyle/>
          <a:p>
            <a:fld id="{F7B6BB62-1258-4B56-B5B1-D2A9C0EE6C05}" type="slidenum">
              <a:rPr lang="en-GB" smtClean="0"/>
              <a:t>26</a:t>
            </a:fld>
            <a:endParaRPr lang="en-GB" dirty="0"/>
          </a:p>
        </p:txBody>
      </p:sp>
    </p:spTree>
    <p:extLst>
      <p:ext uri="{BB962C8B-B14F-4D97-AF65-F5344CB8AC3E}">
        <p14:creationId xmlns:p14="http://schemas.microsoft.com/office/powerpoint/2010/main" val="11617524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GB" dirty="0"/>
              <a:t>Ask for any questions</a:t>
            </a:r>
          </a:p>
          <a:p>
            <a:pPr marL="228600" indent="-228600">
              <a:buFont typeface="+mj-lt"/>
              <a:buAutoNum type="arabicPeriod"/>
            </a:pPr>
            <a:r>
              <a:rPr lang="en-GB" dirty="0"/>
              <a:t>Reinforce</a:t>
            </a:r>
            <a:r>
              <a:rPr lang="en-GB" baseline="0" dirty="0"/>
              <a:t> knowledge by asking relevant to previous questions. </a:t>
            </a:r>
          </a:p>
          <a:p>
            <a:pPr marL="0" indent="0">
              <a:buFont typeface="Arial" panose="020B0604020202020204" pitchFamily="34" charset="0"/>
              <a:buNone/>
            </a:pP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F7B6BB62-1258-4B56-B5B1-D2A9C0EE6C05}" type="slidenum">
              <a:rPr lang="en-GB" smtClean="0"/>
              <a:t>27</a:t>
            </a:fld>
            <a:endParaRPr lang="en-GB" dirty="0"/>
          </a:p>
        </p:txBody>
      </p:sp>
    </p:spTree>
    <p:extLst>
      <p:ext uri="{BB962C8B-B14F-4D97-AF65-F5344CB8AC3E}">
        <p14:creationId xmlns:p14="http://schemas.microsoft.com/office/powerpoint/2010/main" val="19144172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Talk</a:t>
            </a:r>
            <a:r>
              <a:rPr lang="en-GB" baseline="0" dirty="0"/>
              <a:t> people through this. </a:t>
            </a:r>
            <a:endParaRPr lang="en-GB" dirty="0"/>
          </a:p>
        </p:txBody>
      </p:sp>
      <p:sp>
        <p:nvSpPr>
          <p:cNvPr id="4" name="Slide Number Placeholder 3"/>
          <p:cNvSpPr>
            <a:spLocks noGrp="1"/>
          </p:cNvSpPr>
          <p:nvPr>
            <p:ph type="sldNum" sz="quarter" idx="10"/>
          </p:nvPr>
        </p:nvSpPr>
        <p:spPr/>
        <p:txBody>
          <a:bodyPr/>
          <a:lstStyle/>
          <a:p>
            <a:fld id="{F7B6BB62-1258-4B56-B5B1-D2A9C0EE6C05}" type="slidenum">
              <a:rPr lang="en-GB" smtClean="0"/>
              <a:t>28</a:t>
            </a:fld>
            <a:endParaRPr lang="en-GB" dirty="0"/>
          </a:p>
        </p:txBody>
      </p:sp>
    </p:spTree>
    <p:extLst>
      <p:ext uri="{BB962C8B-B14F-4D97-AF65-F5344CB8AC3E}">
        <p14:creationId xmlns:p14="http://schemas.microsoft.com/office/powerpoint/2010/main" val="16823178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 example of a completed sheet now get people</a:t>
            </a:r>
            <a:r>
              <a:rPr lang="en-GB" baseline="0" dirty="0"/>
              <a:t> to fill one out for the videos they’ve just watched</a:t>
            </a:r>
            <a:endParaRPr lang="en-GB" dirty="0"/>
          </a:p>
        </p:txBody>
      </p:sp>
      <p:sp>
        <p:nvSpPr>
          <p:cNvPr id="4" name="Slide Number Placeholder 3"/>
          <p:cNvSpPr>
            <a:spLocks noGrp="1"/>
          </p:cNvSpPr>
          <p:nvPr>
            <p:ph type="sldNum" sz="quarter" idx="10"/>
          </p:nvPr>
        </p:nvSpPr>
        <p:spPr/>
        <p:txBody>
          <a:bodyPr/>
          <a:lstStyle/>
          <a:p>
            <a:fld id="{F7B6BB62-1258-4B56-B5B1-D2A9C0EE6C05}" type="slidenum">
              <a:rPr lang="en-GB" smtClean="0"/>
              <a:t>29</a:t>
            </a:fld>
            <a:endParaRPr lang="en-GB" dirty="0"/>
          </a:p>
        </p:txBody>
      </p:sp>
    </p:spTree>
    <p:extLst>
      <p:ext uri="{BB962C8B-B14F-4D97-AF65-F5344CB8AC3E}">
        <p14:creationId xmlns:p14="http://schemas.microsoft.com/office/powerpoint/2010/main" val="1399175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solidFill>
                  <a:srgbClr val="7030A0"/>
                </a:solidFill>
              </a:rPr>
              <a:t>Animation</a:t>
            </a:r>
            <a:r>
              <a:rPr lang="en-GB" baseline="0" dirty="0">
                <a:solidFill>
                  <a:srgbClr val="7030A0"/>
                </a:solidFill>
              </a:rPr>
              <a:t> for the key aim of the course.</a:t>
            </a:r>
          </a:p>
          <a:p>
            <a:pPr marL="171450" indent="-171450">
              <a:buFont typeface="Arial" panose="020B0604020202020204" pitchFamily="34" charset="0"/>
              <a:buChar char="•"/>
            </a:pPr>
            <a:endParaRPr lang="en-GB" baseline="0" dirty="0">
              <a:solidFill>
                <a:srgbClr val="7030A0"/>
              </a:solidFill>
            </a:endParaRPr>
          </a:p>
          <a:p>
            <a:pPr marL="0" indent="0">
              <a:buFont typeface="Arial" panose="020B0604020202020204" pitchFamily="34" charset="0"/>
              <a:buNone/>
            </a:pPr>
            <a:endParaRPr lang="en-GB" baseline="0" dirty="0">
              <a:solidFill>
                <a:srgbClr val="7030A0"/>
              </a:solidFill>
            </a:endParaRPr>
          </a:p>
          <a:p>
            <a:pPr marL="0" indent="0">
              <a:buFont typeface="Arial" panose="020B0604020202020204" pitchFamily="34" charset="0"/>
              <a:buNone/>
            </a:pPr>
            <a:r>
              <a:rPr lang="en-GB" baseline="0" dirty="0">
                <a:solidFill>
                  <a:srgbClr val="7030A0"/>
                </a:solidFill>
              </a:rPr>
              <a:t>This second viewing of the screen is to link it back to the course beginning. We’ve covered the presenting and now moving onto the coaching phase.  </a:t>
            </a:r>
            <a:r>
              <a:rPr lang="en-GB" dirty="0">
                <a:solidFill>
                  <a:srgbClr val="7030A0"/>
                </a:solidFill>
              </a:rPr>
              <a:t> </a:t>
            </a:r>
            <a:endParaRPr lang="en-GB" baseline="0" dirty="0">
              <a:solidFill>
                <a:srgbClr val="7030A0"/>
              </a:solidFill>
            </a:endParaRP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F7B6BB62-1258-4B56-B5B1-D2A9C0EE6C05}" type="slidenum">
              <a:rPr lang="en-GB" smtClean="0"/>
              <a:t>3</a:t>
            </a:fld>
            <a:endParaRPr lang="en-GB" dirty="0"/>
          </a:p>
        </p:txBody>
      </p:sp>
    </p:spTree>
    <p:extLst>
      <p:ext uri="{BB962C8B-B14F-4D97-AF65-F5344CB8AC3E}">
        <p14:creationId xmlns:p14="http://schemas.microsoft.com/office/powerpoint/2010/main" val="41373043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little more advanced however</a:t>
            </a:r>
            <a:r>
              <a:rPr lang="en-GB" baseline="0" dirty="0"/>
              <a:t> talk people through a break point sheet.</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F7B6BB62-1258-4B56-B5B1-D2A9C0EE6C05}" type="slidenum">
              <a:rPr lang="en-GB" smtClean="0"/>
              <a:t>30</a:t>
            </a:fld>
            <a:endParaRPr lang="en-GB" dirty="0"/>
          </a:p>
        </p:txBody>
      </p:sp>
    </p:spTree>
    <p:extLst>
      <p:ext uri="{BB962C8B-B14F-4D97-AF65-F5344CB8AC3E}">
        <p14:creationId xmlns:p14="http://schemas.microsoft.com/office/powerpoint/2010/main" val="3287743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GB" dirty="0"/>
              <a:t>Ask for any questions</a:t>
            </a:r>
          </a:p>
          <a:p>
            <a:pPr marL="228600" indent="-228600">
              <a:buFont typeface="+mj-lt"/>
              <a:buAutoNum type="arabicPeriod"/>
            </a:pPr>
            <a:r>
              <a:rPr lang="en-GB" dirty="0"/>
              <a:t>Reinforce</a:t>
            </a:r>
            <a:r>
              <a:rPr lang="en-GB" baseline="0" dirty="0"/>
              <a:t> knowledge by asking relevant to previous questions. </a:t>
            </a:r>
          </a:p>
          <a:p>
            <a:pPr marL="0" indent="0">
              <a:buFont typeface="Arial" panose="020B0604020202020204" pitchFamily="34" charset="0"/>
              <a:buNone/>
            </a:pP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F7B6BB62-1258-4B56-B5B1-D2A9C0EE6C05}" type="slidenum">
              <a:rPr lang="en-GB" smtClean="0"/>
              <a:t>31</a:t>
            </a:fld>
            <a:endParaRPr lang="en-GB" dirty="0"/>
          </a:p>
        </p:txBody>
      </p:sp>
    </p:spTree>
    <p:extLst>
      <p:ext uri="{BB962C8B-B14F-4D97-AF65-F5344CB8AC3E}">
        <p14:creationId xmlns:p14="http://schemas.microsoft.com/office/powerpoint/2010/main" val="32892613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Four animations after who can create</a:t>
            </a:r>
          </a:p>
          <a:p>
            <a:endParaRPr lang="en-GB" dirty="0"/>
          </a:p>
          <a:p>
            <a:r>
              <a:rPr lang="en-GB" dirty="0"/>
              <a:t>Talk through then get class involvement about who they might think can</a:t>
            </a:r>
          </a:p>
          <a:p>
            <a:r>
              <a:rPr lang="en-GB" dirty="0"/>
              <a:t>Conflict resolution will unfortunately be part of coaching. Being the figure seen to be ‘in charge’ you will have people talking to,</a:t>
            </a:r>
            <a:r>
              <a:rPr lang="en-GB" baseline="0" dirty="0"/>
              <a:t> blaming or trying to influence you. </a:t>
            </a:r>
          </a:p>
          <a:p>
            <a:endParaRPr lang="en-GB" baseline="0" dirty="0"/>
          </a:p>
          <a:p>
            <a:pPr marL="228600" indent="-228600">
              <a:buFont typeface="+mj-lt"/>
              <a:buAutoNum type="arabicPeriod"/>
            </a:pPr>
            <a:r>
              <a:rPr lang="en-GB" baseline="0" dirty="0"/>
              <a:t>Players </a:t>
            </a:r>
          </a:p>
          <a:p>
            <a:pPr marL="228600" indent="-228600">
              <a:buFont typeface="+mj-lt"/>
              <a:buAutoNum type="arabicPeriod"/>
            </a:pPr>
            <a:r>
              <a:rPr lang="en-GB" baseline="0" dirty="0"/>
              <a:t>Coaches/staff</a:t>
            </a:r>
          </a:p>
          <a:p>
            <a:pPr marL="228600" indent="-228600">
              <a:buFont typeface="+mj-lt"/>
              <a:buAutoNum type="arabicPeriod"/>
            </a:pPr>
            <a:r>
              <a:rPr lang="en-GB" baseline="0" dirty="0"/>
              <a:t>Spectators</a:t>
            </a:r>
          </a:p>
          <a:p>
            <a:pPr marL="228600" indent="-228600">
              <a:buFont typeface="+mj-lt"/>
              <a:buAutoNum type="arabicPeriod"/>
            </a:pPr>
            <a:r>
              <a:rPr lang="en-GB" baseline="0" dirty="0"/>
              <a:t>Referees</a:t>
            </a:r>
            <a:endParaRPr lang="en-GB" dirty="0"/>
          </a:p>
        </p:txBody>
      </p:sp>
      <p:sp>
        <p:nvSpPr>
          <p:cNvPr id="4" name="Slide Number Placeholder 3"/>
          <p:cNvSpPr>
            <a:spLocks noGrp="1"/>
          </p:cNvSpPr>
          <p:nvPr>
            <p:ph type="sldNum" sz="quarter" idx="10"/>
          </p:nvPr>
        </p:nvSpPr>
        <p:spPr/>
        <p:txBody>
          <a:bodyPr/>
          <a:lstStyle/>
          <a:p>
            <a:fld id="{F7B6BB62-1258-4B56-B5B1-D2A9C0EE6C05}" type="slidenum">
              <a:rPr lang="en-GB" smtClean="0"/>
              <a:t>32</a:t>
            </a:fld>
            <a:endParaRPr lang="en-GB" dirty="0"/>
          </a:p>
        </p:txBody>
      </p:sp>
    </p:spTree>
    <p:extLst>
      <p:ext uri="{BB962C8B-B14F-4D97-AF65-F5344CB8AC3E}">
        <p14:creationId xmlns:p14="http://schemas.microsoft.com/office/powerpoint/2010/main" val="3801586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Animations on</a:t>
            </a:r>
            <a:r>
              <a:rPr lang="en-GB" baseline="0" dirty="0"/>
              <a:t> – </a:t>
            </a:r>
          </a:p>
          <a:p>
            <a:endParaRPr lang="en-GB" baseline="0" dirty="0"/>
          </a:p>
          <a:p>
            <a:r>
              <a:rPr lang="en-GB" baseline="0" dirty="0"/>
              <a:t>Players, What can you do – Get the class involved break into groups to get their thoughts.</a:t>
            </a:r>
          </a:p>
          <a:p>
            <a:endParaRPr lang="en-GB" baseline="0" dirty="0"/>
          </a:p>
          <a:p>
            <a:r>
              <a:rPr lang="en-GB" baseline="0" dirty="0"/>
              <a:t>Now explain what you should do – </a:t>
            </a:r>
          </a:p>
          <a:p>
            <a:pPr marL="628650" lvl="1" indent="-171450">
              <a:buFont typeface="Arial" panose="020B0604020202020204" pitchFamily="34" charset="0"/>
              <a:buChar char="•"/>
            </a:pPr>
            <a:r>
              <a:rPr lang="en-GB" baseline="0" dirty="0"/>
              <a:t>Don’t take over the situation see first how things are dealt with by the referee</a:t>
            </a:r>
          </a:p>
          <a:p>
            <a:pPr marL="628650" lvl="1" indent="-171450">
              <a:buFont typeface="Arial" panose="020B0604020202020204" pitchFamily="34" charset="0"/>
              <a:buChar char="•"/>
            </a:pPr>
            <a:r>
              <a:rPr lang="en-GB" baseline="0" dirty="0"/>
              <a:t>Don’t undermine the referee</a:t>
            </a:r>
          </a:p>
          <a:p>
            <a:pPr marL="628650" lvl="1" indent="-171450">
              <a:buFont typeface="Arial" panose="020B0604020202020204" pitchFamily="34" charset="0"/>
              <a:buChar char="•"/>
            </a:pPr>
            <a:r>
              <a:rPr lang="en-GB" baseline="0" dirty="0"/>
              <a:t>Explain your role is to help the referee</a:t>
            </a:r>
          </a:p>
          <a:p>
            <a:pPr marL="628650" lvl="1" indent="-171450">
              <a:buFont typeface="Arial" panose="020B0604020202020204" pitchFamily="34" charset="0"/>
              <a:buChar char="•"/>
            </a:pPr>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fld id="{F7B6BB62-1258-4B56-B5B1-D2A9C0EE6C05}" type="slidenum">
              <a:rPr lang="en-GB" smtClean="0"/>
              <a:t>33</a:t>
            </a:fld>
            <a:endParaRPr lang="en-GB" dirty="0"/>
          </a:p>
        </p:txBody>
      </p:sp>
    </p:spTree>
    <p:extLst>
      <p:ext uri="{BB962C8B-B14F-4D97-AF65-F5344CB8AC3E}">
        <p14:creationId xmlns:p14="http://schemas.microsoft.com/office/powerpoint/2010/main" val="23877597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Animations from main screen </a:t>
            </a:r>
          </a:p>
          <a:p>
            <a:endParaRPr lang="en-GB" dirty="0"/>
          </a:p>
          <a:p>
            <a:r>
              <a:rPr lang="en-GB" dirty="0"/>
              <a:t>Get the class involved by</a:t>
            </a:r>
            <a:r>
              <a:rPr lang="en-GB" baseline="0" dirty="0"/>
              <a:t> asking</a:t>
            </a:r>
            <a:endParaRPr lang="en-GB" dirty="0"/>
          </a:p>
          <a:p>
            <a:endParaRPr lang="en-GB" dirty="0"/>
          </a:p>
          <a:p>
            <a:pPr marL="228600" indent="-228600">
              <a:buFont typeface="+mj-lt"/>
              <a:buAutoNum type="arabicPeriod"/>
            </a:pPr>
            <a:r>
              <a:rPr lang="en-GB" dirty="0"/>
              <a:t>Who are staff – Coach, water</a:t>
            </a:r>
            <a:r>
              <a:rPr lang="en-GB" baseline="0" dirty="0"/>
              <a:t> carriers, medical</a:t>
            </a:r>
          </a:p>
          <a:p>
            <a:pPr marL="228600" indent="-228600">
              <a:buFont typeface="+mj-lt"/>
              <a:buAutoNum type="arabicPeriod"/>
            </a:pPr>
            <a:r>
              <a:rPr lang="en-GB" baseline="0" dirty="0"/>
              <a:t>What can you do – take each in turn and ask the question</a:t>
            </a:r>
          </a:p>
          <a:p>
            <a:pPr marL="228600" indent="-228600">
              <a:buFont typeface="+mj-lt"/>
              <a:buAutoNum type="arabicPeriod"/>
            </a:pPr>
            <a:endParaRPr lang="en-GB" baseline="0" dirty="0"/>
          </a:p>
          <a:p>
            <a:pPr marL="228600" indent="-228600">
              <a:buFont typeface="+mj-lt"/>
              <a:buAutoNum type="arabicPeriod"/>
            </a:pPr>
            <a:r>
              <a:rPr lang="en-GB" baseline="0" dirty="0"/>
              <a:t>Now you should tell them what they should do – </a:t>
            </a:r>
          </a:p>
          <a:p>
            <a:pPr marL="628650" lvl="1" indent="-171450">
              <a:buFont typeface="Arial" panose="020B0604020202020204" pitchFamily="34" charset="0"/>
              <a:buChar char="•"/>
            </a:pPr>
            <a:r>
              <a:rPr lang="en-GB" baseline="0" dirty="0"/>
              <a:t>Don’t take over the situation see first how things are dealt with by the referee</a:t>
            </a:r>
          </a:p>
          <a:p>
            <a:pPr marL="628650" lvl="1" indent="-171450">
              <a:buFont typeface="Arial" panose="020B0604020202020204" pitchFamily="34" charset="0"/>
              <a:buChar char="•"/>
            </a:pPr>
            <a:r>
              <a:rPr lang="en-GB" baseline="0" dirty="0"/>
              <a:t>Don’t undermine the referee</a:t>
            </a:r>
          </a:p>
          <a:p>
            <a:pPr marL="628650" lvl="1" indent="-171450">
              <a:buFont typeface="Arial" panose="020B0604020202020204" pitchFamily="34" charset="0"/>
              <a:buChar char="•"/>
            </a:pPr>
            <a:r>
              <a:rPr lang="en-GB" baseline="0" dirty="0"/>
              <a:t>Explain your role is to help the referee</a:t>
            </a:r>
          </a:p>
          <a:p>
            <a:pPr marL="457200" lvl="1" indent="0">
              <a:buFont typeface="+mj-lt"/>
              <a:buNone/>
            </a:pPr>
            <a:endParaRPr lang="en-GB" dirty="0"/>
          </a:p>
        </p:txBody>
      </p:sp>
      <p:sp>
        <p:nvSpPr>
          <p:cNvPr id="4" name="Slide Number Placeholder 3"/>
          <p:cNvSpPr>
            <a:spLocks noGrp="1"/>
          </p:cNvSpPr>
          <p:nvPr>
            <p:ph type="sldNum" sz="quarter" idx="10"/>
          </p:nvPr>
        </p:nvSpPr>
        <p:spPr/>
        <p:txBody>
          <a:bodyPr/>
          <a:lstStyle/>
          <a:p>
            <a:fld id="{F7B6BB62-1258-4B56-B5B1-D2A9C0EE6C05}" type="slidenum">
              <a:rPr lang="en-GB" smtClean="0"/>
              <a:t>34</a:t>
            </a:fld>
            <a:endParaRPr lang="en-GB" dirty="0"/>
          </a:p>
        </p:txBody>
      </p:sp>
    </p:spTree>
    <p:extLst>
      <p:ext uri="{BB962C8B-B14F-4D97-AF65-F5344CB8AC3E}">
        <p14:creationId xmlns:p14="http://schemas.microsoft.com/office/powerpoint/2010/main" val="42419433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Animations on</a:t>
            </a:r>
            <a:r>
              <a:rPr lang="en-GB" baseline="0" dirty="0"/>
              <a:t> – </a:t>
            </a:r>
          </a:p>
          <a:p>
            <a:endParaRPr lang="en-GB" baseline="0" dirty="0"/>
          </a:p>
          <a:p>
            <a:r>
              <a:rPr lang="en-GB" baseline="0" dirty="0"/>
              <a:t>Players, What can you do – Get the class involved break into groups to get their thoughts.</a:t>
            </a:r>
          </a:p>
          <a:p>
            <a:endParaRPr lang="en-GB" baseline="0" dirty="0"/>
          </a:p>
          <a:p>
            <a:r>
              <a:rPr lang="en-GB" baseline="0" dirty="0"/>
              <a:t>Now explain what you should do – </a:t>
            </a:r>
          </a:p>
          <a:p>
            <a:pPr marL="628650" lvl="1" indent="-171450">
              <a:buFont typeface="Arial" panose="020B0604020202020204" pitchFamily="34" charset="0"/>
              <a:buChar char="•"/>
            </a:pPr>
            <a:r>
              <a:rPr lang="en-GB" baseline="0" dirty="0"/>
              <a:t>Don’t take over the situation see first how things are dealt with by the referee</a:t>
            </a:r>
          </a:p>
          <a:p>
            <a:pPr marL="628650" lvl="1" indent="-171450">
              <a:buFont typeface="Arial" panose="020B0604020202020204" pitchFamily="34" charset="0"/>
              <a:buChar char="•"/>
            </a:pPr>
            <a:r>
              <a:rPr lang="en-GB" baseline="0" dirty="0"/>
              <a:t>Don’t undermine the referee</a:t>
            </a:r>
          </a:p>
          <a:p>
            <a:pPr marL="628650" lvl="1" indent="-171450">
              <a:buFont typeface="Arial" panose="020B0604020202020204" pitchFamily="34" charset="0"/>
              <a:buChar char="•"/>
            </a:pPr>
            <a:r>
              <a:rPr lang="en-GB" baseline="0" dirty="0"/>
              <a:t>Don’t appear to take sides. Even if one is wrong be tactful. </a:t>
            </a:r>
          </a:p>
          <a:p>
            <a:endParaRPr lang="en-GB" dirty="0"/>
          </a:p>
        </p:txBody>
      </p:sp>
      <p:sp>
        <p:nvSpPr>
          <p:cNvPr id="4" name="Slide Number Placeholder 3"/>
          <p:cNvSpPr>
            <a:spLocks noGrp="1"/>
          </p:cNvSpPr>
          <p:nvPr>
            <p:ph type="sldNum" sz="quarter" idx="10"/>
          </p:nvPr>
        </p:nvSpPr>
        <p:spPr/>
        <p:txBody>
          <a:bodyPr/>
          <a:lstStyle/>
          <a:p>
            <a:fld id="{F7B6BB62-1258-4B56-B5B1-D2A9C0EE6C05}" type="slidenum">
              <a:rPr lang="en-GB" smtClean="0"/>
              <a:t>35</a:t>
            </a:fld>
            <a:endParaRPr lang="en-GB" dirty="0"/>
          </a:p>
        </p:txBody>
      </p:sp>
    </p:spTree>
    <p:extLst>
      <p:ext uri="{BB962C8B-B14F-4D97-AF65-F5344CB8AC3E}">
        <p14:creationId xmlns:p14="http://schemas.microsoft.com/office/powerpoint/2010/main" val="15067050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Animations</a:t>
            </a:r>
            <a:r>
              <a:rPr lang="en-GB" baseline="0" dirty="0"/>
              <a:t> for three key points</a:t>
            </a:r>
          </a:p>
          <a:p>
            <a:endParaRPr lang="en-GB" baseline="0" dirty="0"/>
          </a:p>
          <a:p>
            <a:r>
              <a:rPr lang="en-GB" baseline="0" dirty="0"/>
              <a:t> Again class involvement for the first two points</a:t>
            </a:r>
          </a:p>
          <a:p>
            <a:endParaRPr lang="en-GB" baseline="0" dirty="0"/>
          </a:p>
          <a:p>
            <a:pPr marL="228600" indent="-228600">
              <a:buFont typeface="+mj-lt"/>
              <a:buAutoNum type="arabicPeriod"/>
            </a:pPr>
            <a:r>
              <a:rPr lang="en-GB" baseline="0" dirty="0"/>
              <a:t>How can this happen – pitched it the wrong way, the wrong style</a:t>
            </a:r>
          </a:p>
          <a:p>
            <a:pPr marL="228600" indent="-228600">
              <a:buFont typeface="+mj-lt"/>
              <a:buAutoNum type="arabicPeriod"/>
            </a:pPr>
            <a:r>
              <a:rPr lang="en-GB" baseline="0" dirty="0"/>
              <a:t>What can we do </a:t>
            </a:r>
          </a:p>
          <a:p>
            <a:pPr marL="228600" indent="-228600">
              <a:buFont typeface="+mj-lt"/>
              <a:buAutoNum type="arabicPeriod"/>
            </a:pPr>
            <a:endParaRPr lang="en-GB" baseline="0" dirty="0"/>
          </a:p>
          <a:p>
            <a:pPr marL="228600" indent="-228600">
              <a:buFont typeface="+mj-lt"/>
              <a:buAutoNum type="arabicPeriod"/>
            </a:pPr>
            <a:r>
              <a:rPr lang="en-GB" baseline="0" dirty="0"/>
              <a:t>Finally again you explain what you should do - </a:t>
            </a:r>
            <a:endParaRPr lang="en-GB" dirty="0"/>
          </a:p>
        </p:txBody>
      </p:sp>
      <p:sp>
        <p:nvSpPr>
          <p:cNvPr id="4" name="Slide Number Placeholder 3"/>
          <p:cNvSpPr>
            <a:spLocks noGrp="1"/>
          </p:cNvSpPr>
          <p:nvPr>
            <p:ph type="sldNum" sz="quarter" idx="10"/>
          </p:nvPr>
        </p:nvSpPr>
        <p:spPr/>
        <p:txBody>
          <a:bodyPr/>
          <a:lstStyle/>
          <a:p>
            <a:fld id="{F7B6BB62-1258-4B56-B5B1-D2A9C0EE6C05}" type="slidenum">
              <a:rPr lang="en-GB" smtClean="0"/>
              <a:t>36</a:t>
            </a:fld>
            <a:endParaRPr lang="en-GB" dirty="0"/>
          </a:p>
        </p:txBody>
      </p:sp>
    </p:spTree>
    <p:extLst>
      <p:ext uri="{BB962C8B-B14F-4D97-AF65-F5344CB8AC3E}">
        <p14:creationId xmlns:p14="http://schemas.microsoft.com/office/powerpoint/2010/main" val="23236305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r>
              <a:rPr lang="en-GB" dirty="0"/>
              <a:t>Talk people through the sheet drawing particular attention to the how to fill.</a:t>
            </a:r>
            <a:r>
              <a:rPr lang="en-GB" baseline="0" dirty="0"/>
              <a:t> </a:t>
            </a:r>
          </a:p>
          <a:p>
            <a:endParaRPr lang="en-GB" baseline="0" dirty="0"/>
          </a:p>
          <a:p>
            <a:r>
              <a:rPr lang="en-GB" baseline="0" dirty="0"/>
              <a:t>Don’t make it up.</a:t>
            </a:r>
          </a:p>
          <a:p>
            <a:r>
              <a:rPr lang="en-GB" baseline="0" dirty="0"/>
              <a:t>Assess on what is there. </a:t>
            </a:r>
          </a:p>
          <a:p>
            <a:r>
              <a:rPr lang="en-GB" baseline="0" dirty="0"/>
              <a:t>Be honest and fair.</a:t>
            </a:r>
          </a:p>
          <a:p>
            <a:r>
              <a:rPr lang="en-GB" baseline="0" dirty="0"/>
              <a:t>Critical when you have to be. </a:t>
            </a:r>
          </a:p>
          <a:p>
            <a:r>
              <a:rPr lang="en-GB" baseline="0" dirty="0" err="1"/>
              <a:t>Consistant</a:t>
            </a:r>
            <a:endParaRPr lang="en-GB" dirty="0"/>
          </a:p>
        </p:txBody>
      </p:sp>
      <p:sp>
        <p:nvSpPr>
          <p:cNvPr id="4" name="Slide Number Placeholder 3"/>
          <p:cNvSpPr>
            <a:spLocks noGrp="1"/>
          </p:cNvSpPr>
          <p:nvPr>
            <p:ph type="sldNum" sz="quarter" idx="10"/>
          </p:nvPr>
        </p:nvSpPr>
        <p:spPr/>
        <p:txBody>
          <a:bodyPr/>
          <a:lstStyle/>
          <a:p>
            <a:fld id="{F7B6BB62-1258-4B56-B5B1-D2A9C0EE6C05}" type="slidenum">
              <a:rPr lang="en-GB" smtClean="0"/>
              <a:t>38</a:t>
            </a:fld>
            <a:endParaRPr lang="en-GB" dirty="0"/>
          </a:p>
        </p:txBody>
      </p:sp>
    </p:spTree>
    <p:extLst>
      <p:ext uri="{BB962C8B-B14F-4D97-AF65-F5344CB8AC3E}">
        <p14:creationId xmlns:p14="http://schemas.microsoft.com/office/powerpoint/2010/main" val="37820469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Animations for six key points</a:t>
            </a:r>
          </a:p>
          <a:p>
            <a:endParaRPr lang="en-GB" dirty="0"/>
          </a:p>
          <a:p>
            <a:r>
              <a:rPr lang="en-GB" dirty="0"/>
              <a:t>We have to be consistent in our delivery and approach to –</a:t>
            </a:r>
          </a:p>
          <a:p>
            <a:endParaRPr lang="en-GB" dirty="0"/>
          </a:p>
          <a:p>
            <a:pPr marL="685800" lvl="1" indent="-228600">
              <a:buFont typeface="+mj-lt"/>
              <a:buAutoNum type="arabicPeriod"/>
            </a:pPr>
            <a:r>
              <a:rPr lang="en-GB" dirty="0"/>
              <a:t>Ensure standards – we cannot allow standards to drop between areas.</a:t>
            </a:r>
            <a:r>
              <a:rPr lang="en-GB" baseline="0" dirty="0"/>
              <a:t> This will allow the courses to be taken in easier areas making it unfair for some.</a:t>
            </a:r>
          </a:p>
          <a:p>
            <a:pPr marL="685800" lvl="1" indent="-228600">
              <a:buFont typeface="+mj-lt"/>
              <a:buAutoNum type="arabicPeriod"/>
            </a:pPr>
            <a:r>
              <a:rPr lang="en-GB" baseline="0" dirty="0"/>
              <a:t>Reputation – If we make it easy and just give out awards then this will drive down standards. By doing this we leave ourselves justifiably open to criticisms. </a:t>
            </a:r>
          </a:p>
          <a:p>
            <a:pPr marL="685800" lvl="1" indent="-228600">
              <a:buFont typeface="+mj-lt"/>
              <a:buAutoNum type="arabicPeriod"/>
            </a:pPr>
            <a:r>
              <a:rPr lang="en-GB" baseline="0" dirty="0"/>
              <a:t>Fairness – People should all be treated and expected to pass the same courses to upgrade. Making it easier for a certain person makes it harder for others. </a:t>
            </a:r>
          </a:p>
          <a:p>
            <a:pPr marL="685800" lvl="1" indent="-228600">
              <a:buFont typeface="+mj-lt"/>
              <a:buAutoNum type="arabicPeriod"/>
            </a:pPr>
            <a:r>
              <a:rPr lang="en-GB" baseline="0" dirty="0"/>
              <a:t>Must do – If there is an exam, course or assessment everyone must do it</a:t>
            </a:r>
          </a:p>
          <a:p>
            <a:pPr marL="685800" lvl="1" indent="-228600">
              <a:buFont typeface="+mj-lt"/>
              <a:buAutoNum type="arabicPeriod"/>
            </a:pPr>
            <a:r>
              <a:rPr lang="en-GB" baseline="0" dirty="0"/>
              <a:t>Standard delivery – This will allows us to keep it the same for everyone</a:t>
            </a:r>
          </a:p>
          <a:p>
            <a:pPr marL="685800" lvl="1" indent="-228600">
              <a:buFont typeface="+mj-lt"/>
              <a:buAutoNum type="arabicPeriod"/>
            </a:pPr>
            <a:r>
              <a:rPr lang="en-GB" baseline="0" dirty="0"/>
              <a:t>Language – Its not easy to learn in another language. If we can standardise what and how we say it everyone has the best chance possible.</a:t>
            </a:r>
            <a:endParaRPr lang="en-GB" dirty="0"/>
          </a:p>
        </p:txBody>
      </p:sp>
      <p:sp>
        <p:nvSpPr>
          <p:cNvPr id="4" name="Slide Number Placeholder 3"/>
          <p:cNvSpPr>
            <a:spLocks noGrp="1"/>
          </p:cNvSpPr>
          <p:nvPr>
            <p:ph type="sldNum" sz="quarter" idx="10"/>
          </p:nvPr>
        </p:nvSpPr>
        <p:spPr/>
        <p:txBody>
          <a:bodyPr/>
          <a:lstStyle/>
          <a:p>
            <a:fld id="{F7B6BB62-1258-4B56-B5B1-D2A9C0EE6C05}" type="slidenum">
              <a:rPr lang="en-GB" smtClean="0"/>
              <a:t>39</a:t>
            </a:fld>
            <a:endParaRPr lang="en-GB" dirty="0"/>
          </a:p>
        </p:txBody>
      </p:sp>
    </p:spTree>
    <p:extLst>
      <p:ext uri="{BB962C8B-B14F-4D97-AF65-F5344CB8AC3E}">
        <p14:creationId xmlns:p14="http://schemas.microsoft.com/office/powerpoint/2010/main" val="36615659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the aims from the</a:t>
            </a:r>
          </a:p>
        </p:txBody>
      </p:sp>
      <p:sp>
        <p:nvSpPr>
          <p:cNvPr id="4" name="Slide Number Placeholder 3"/>
          <p:cNvSpPr>
            <a:spLocks noGrp="1"/>
          </p:cNvSpPr>
          <p:nvPr>
            <p:ph type="sldNum" sz="quarter" idx="10"/>
          </p:nvPr>
        </p:nvSpPr>
        <p:spPr/>
        <p:txBody>
          <a:bodyPr/>
          <a:lstStyle/>
          <a:p>
            <a:fld id="{F7B6BB62-1258-4B56-B5B1-D2A9C0EE6C05}" type="slidenum">
              <a:rPr lang="en-GB" smtClean="0"/>
              <a:t>40</a:t>
            </a:fld>
            <a:endParaRPr lang="en-GB" dirty="0"/>
          </a:p>
        </p:txBody>
      </p:sp>
    </p:spTree>
    <p:extLst>
      <p:ext uri="{BB962C8B-B14F-4D97-AF65-F5344CB8AC3E}">
        <p14:creationId xmlns:p14="http://schemas.microsoft.com/office/powerpoint/2010/main" val="674658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Animations half</a:t>
            </a:r>
            <a:r>
              <a:rPr lang="en-GB" baseline="0" dirty="0"/>
              <a:t> screen from introduction, Understand, experience, feedback</a:t>
            </a:r>
            <a:r>
              <a:rPr lang="en-GB" dirty="0"/>
              <a:t>.</a:t>
            </a:r>
          </a:p>
          <a:p>
            <a:endParaRPr lang="en-GB" dirty="0"/>
          </a:p>
          <a:p>
            <a:r>
              <a:rPr lang="en-GB" dirty="0"/>
              <a:t>Expose</a:t>
            </a:r>
            <a:r>
              <a:rPr lang="en-GB" baseline="0" dirty="0"/>
              <a:t> points as you go have a brief chat on how this happens –</a:t>
            </a:r>
          </a:p>
          <a:p>
            <a:endParaRPr lang="en-GB" baseline="0" dirty="0"/>
          </a:p>
          <a:p>
            <a:pPr marL="228600" indent="-228600">
              <a:buAutoNum type="arabicParenR"/>
            </a:pPr>
            <a:r>
              <a:rPr lang="en-GB" baseline="0" dirty="0"/>
              <a:t>Sometimes people need different things from different coaches. </a:t>
            </a:r>
          </a:p>
          <a:p>
            <a:pPr marL="228600" indent="-228600">
              <a:buAutoNum type="arabicParenR"/>
            </a:pPr>
            <a:r>
              <a:rPr lang="en-GB" baseline="0" dirty="0"/>
              <a:t>At the end of the course we will watch videos and coach from these using what we have learned</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baseline="0" dirty="0"/>
              <a:t>Received some feedback to help us develop into our new role</a:t>
            </a:r>
          </a:p>
          <a:p>
            <a:pPr marL="228600" indent="-228600">
              <a:buAutoNum type="arabicParenR"/>
            </a:pPr>
            <a:endParaRPr lang="en-GB" baseline="0" dirty="0"/>
          </a:p>
          <a:p>
            <a:pPr marL="228600" indent="-228600">
              <a:buAutoNum type="arabicParenR"/>
            </a:pPr>
            <a:endParaRPr lang="en-GB" baseline="0" dirty="0"/>
          </a:p>
          <a:p>
            <a:pPr marL="228600" indent="-228600">
              <a:buAutoNum type="arabicParenR"/>
            </a:pPr>
            <a:endParaRPr lang="en-GB" baseline="0" dirty="0"/>
          </a:p>
        </p:txBody>
      </p:sp>
      <p:sp>
        <p:nvSpPr>
          <p:cNvPr id="4" name="Slide Number Placeholder 3"/>
          <p:cNvSpPr>
            <a:spLocks noGrp="1"/>
          </p:cNvSpPr>
          <p:nvPr>
            <p:ph type="sldNum" sz="quarter" idx="10"/>
          </p:nvPr>
        </p:nvSpPr>
        <p:spPr/>
        <p:txBody>
          <a:bodyPr/>
          <a:lstStyle/>
          <a:p>
            <a:fld id="{F7B6BB62-1258-4B56-B5B1-D2A9C0EE6C05}" type="slidenum">
              <a:rPr lang="en-GB" smtClean="0"/>
              <a:t>4</a:t>
            </a:fld>
            <a:endParaRPr lang="en-GB" dirty="0"/>
          </a:p>
        </p:txBody>
      </p:sp>
    </p:spTree>
    <p:extLst>
      <p:ext uri="{BB962C8B-B14F-4D97-AF65-F5344CB8AC3E}">
        <p14:creationId xmlns:p14="http://schemas.microsoft.com/office/powerpoint/2010/main" val="20955300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Animations for</a:t>
            </a:r>
            <a:r>
              <a:rPr lang="en-GB" baseline="0" dirty="0"/>
              <a:t> last two points</a:t>
            </a:r>
          </a:p>
          <a:p>
            <a:endParaRPr lang="en-GB" baseline="0" dirty="0"/>
          </a:p>
          <a:p>
            <a:pPr marL="228600" indent="-228600">
              <a:buFont typeface="+mj-lt"/>
              <a:buAutoNum type="arabicPeriod"/>
            </a:pPr>
            <a:r>
              <a:rPr lang="en-GB" baseline="0" dirty="0"/>
              <a:t>You have the skills now – don’t go it all alone </a:t>
            </a:r>
          </a:p>
          <a:p>
            <a:pPr marL="685800" lvl="1" indent="-228600">
              <a:buFont typeface="Arial" panose="020B0604020202020204" pitchFamily="34" charset="0"/>
              <a:buChar char="•"/>
            </a:pPr>
            <a:r>
              <a:rPr lang="en-GB" baseline="0" dirty="0"/>
              <a:t>You need to do two courses ‘to pass’</a:t>
            </a:r>
          </a:p>
          <a:p>
            <a:pPr marL="685800" lvl="1" indent="-228600">
              <a:buFont typeface="Arial" panose="020B0604020202020204" pitchFamily="34" charset="0"/>
              <a:buChar char="•"/>
            </a:pPr>
            <a:r>
              <a:rPr lang="en-GB" baseline="0" dirty="0"/>
              <a:t>One helping out</a:t>
            </a:r>
          </a:p>
          <a:p>
            <a:pPr marL="685800" lvl="1" indent="-228600">
              <a:buFont typeface="Arial" panose="020B0604020202020204" pitchFamily="34" charset="0"/>
              <a:buChar char="•"/>
            </a:pPr>
            <a:r>
              <a:rPr lang="en-GB" baseline="0" dirty="0"/>
              <a:t>Second doing it alone with another helping you and ‘signing you off’.</a:t>
            </a:r>
          </a:p>
          <a:p>
            <a:pPr marL="228600" lvl="0" indent="-228600">
              <a:buFont typeface="+mj-lt"/>
              <a:buAutoNum type="arabicPeriod"/>
            </a:pPr>
            <a:r>
              <a:rPr lang="en-GB" baseline="0" dirty="0"/>
              <a:t>Experiment try out different styles – some will work some wont</a:t>
            </a:r>
          </a:p>
          <a:p>
            <a:pPr marL="228600" lvl="0" indent="-228600">
              <a:buFont typeface="+mj-lt"/>
              <a:buAutoNum type="arabicPeriod"/>
            </a:pPr>
            <a:r>
              <a:rPr lang="en-GB" baseline="0" dirty="0"/>
              <a:t>Same process for all the levels of presenting and coaching. </a:t>
            </a:r>
            <a:endParaRPr lang="en-GB" dirty="0"/>
          </a:p>
        </p:txBody>
      </p:sp>
      <p:sp>
        <p:nvSpPr>
          <p:cNvPr id="4" name="Slide Number Placeholder 3"/>
          <p:cNvSpPr>
            <a:spLocks noGrp="1"/>
          </p:cNvSpPr>
          <p:nvPr>
            <p:ph type="sldNum" sz="quarter" idx="10"/>
          </p:nvPr>
        </p:nvSpPr>
        <p:spPr/>
        <p:txBody>
          <a:bodyPr/>
          <a:lstStyle/>
          <a:p>
            <a:fld id="{F7B6BB62-1258-4B56-B5B1-D2A9C0EE6C05}" type="slidenum">
              <a:rPr lang="en-GB" smtClean="0"/>
              <a:t>41</a:t>
            </a:fld>
            <a:endParaRPr lang="en-GB" dirty="0"/>
          </a:p>
        </p:txBody>
      </p:sp>
    </p:spTree>
    <p:extLst>
      <p:ext uri="{BB962C8B-B14F-4D97-AF65-F5344CB8AC3E}">
        <p14:creationId xmlns:p14="http://schemas.microsoft.com/office/powerpoint/2010/main" val="3018011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GB" dirty="0"/>
              <a:t>Three animation points after main screen. </a:t>
            </a:r>
          </a:p>
          <a:p>
            <a:pPr marL="228600" indent="-228600">
              <a:buFont typeface="+mj-lt"/>
              <a:buAutoNum type="arabicPeriod"/>
            </a:pPr>
            <a:r>
              <a:rPr lang="en-GB" baseline="0" dirty="0"/>
              <a:t>Any new people?</a:t>
            </a:r>
          </a:p>
          <a:p>
            <a:pPr marL="628650" lvl="1" indent="-171450">
              <a:buFont typeface="Arial" panose="020B0604020202020204" pitchFamily="34" charset="0"/>
              <a:buChar char="•"/>
            </a:pPr>
            <a:r>
              <a:rPr lang="en-GB" baseline="0" dirty="0"/>
              <a:t>If no-one new has joined  us then just re-cap on this.</a:t>
            </a:r>
          </a:p>
          <a:p>
            <a:pPr marL="628650" lvl="1" indent="-171450">
              <a:buFont typeface="Arial" panose="020B0604020202020204" pitchFamily="34" charset="0"/>
              <a:buChar char="•"/>
            </a:pPr>
            <a:r>
              <a:rPr lang="en-GB" baseline="0" dirty="0"/>
              <a:t>If new people are here then lets introduce them to others. Start with the group introducing themselves to the new folks. (stand up so they are in the spotlight)</a:t>
            </a:r>
          </a:p>
          <a:p>
            <a:pPr marL="228600" indent="-228600">
              <a:buFont typeface="+mj-lt"/>
              <a:buAutoNum type="arabicPeriod"/>
            </a:pPr>
            <a:endParaRPr lang="en-GB" baseline="0" dirty="0"/>
          </a:p>
          <a:p>
            <a:pPr marL="228600" indent="-228600">
              <a:buFont typeface="+mj-lt"/>
              <a:buAutoNum type="arabicPeriod"/>
            </a:pPr>
            <a:r>
              <a:rPr lang="en-GB" baseline="0" dirty="0"/>
              <a:t>What do you get out of it. Some thoughts on what you can get out of this. –</a:t>
            </a:r>
          </a:p>
          <a:p>
            <a:pPr marL="685800" lvl="1" indent="-228600">
              <a:buFont typeface="Arial" panose="020B0604020202020204" pitchFamily="34" charset="0"/>
              <a:buChar char="•"/>
            </a:pPr>
            <a:r>
              <a:rPr lang="en-GB" baseline="0" dirty="0"/>
              <a:t>To grow the referee community in a continually growing sport</a:t>
            </a:r>
          </a:p>
          <a:p>
            <a:pPr marL="685800" lvl="1" indent="-228600">
              <a:buFont typeface="Arial" panose="020B0604020202020204" pitchFamily="34" charset="0"/>
              <a:buChar char="•"/>
            </a:pPr>
            <a:r>
              <a:rPr lang="en-GB" baseline="0" dirty="0"/>
              <a:t>To support up and coming referees</a:t>
            </a:r>
          </a:p>
          <a:p>
            <a:pPr marL="685800" lvl="1" indent="-228600">
              <a:buFont typeface="Arial" panose="020B0604020202020204" pitchFamily="34" charset="0"/>
              <a:buChar char="•"/>
            </a:pPr>
            <a:r>
              <a:rPr lang="en-GB" baseline="0" dirty="0"/>
              <a:t>Improve referee standards throughout Europe</a:t>
            </a:r>
          </a:p>
          <a:p>
            <a:pPr marL="685800" lvl="1" indent="-228600">
              <a:buFont typeface="Arial" panose="020B0604020202020204" pitchFamily="34" charset="0"/>
              <a:buChar char="•"/>
            </a:pPr>
            <a:r>
              <a:rPr lang="en-GB" baseline="0" dirty="0"/>
              <a:t>You are the ‘boots on the ground’ to help shape the future referee</a:t>
            </a:r>
          </a:p>
          <a:p>
            <a:pPr marL="685800" lvl="1" indent="-228600">
              <a:buFont typeface="Arial" panose="020B0604020202020204" pitchFamily="34" charset="0"/>
              <a:buChar char="•"/>
            </a:pPr>
            <a:r>
              <a:rPr lang="en-GB" baseline="0" dirty="0"/>
              <a:t>Create a legacy of good referees for the community</a:t>
            </a:r>
          </a:p>
          <a:p>
            <a:pPr marL="685800" lvl="1" indent="-228600">
              <a:buFont typeface="Arial" panose="020B0604020202020204" pitchFamily="34" charset="0"/>
              <a:buChar char="•"/>
            </a:pPr>
            <a:endParaRPr lang="en-GB" baseline="0" dirty="0"/>
          </a:p>
          <a:p>
            <a:pPr marL="0" indent="0">
              <a:buFont typeface="Arial" panose="020B0604020202020204" pitchFamily="34" charset="0"/>
              <a:buNone/>
            </a:pPr>
            <a:endParaRPr lang="en-GB" baseline="0" dirty="0"/>
          </a:p>
          <a:p>
            <a:pPr marL="228600" indent="-228600">
              <a:buFont typeface="Arial" panose="020B0604020202020204" pitchFamily="34" charset="0"/>
              <a:buChar char="•"/>
            </a:pPr>
            <a:endParaRPr lang="en-GB" baseline="0" dirty="0"/>
          </a:p>
          <a:p>
            <a:pPr marL="0" indent="0">
              <a:buFont typeface="Arial" panose="020B0604020202020204" pitchFamily="34" charset="0"/>
              <a:buNone/>
            </a:pPr>
            <a:endParaRPr lang="en-GB" baseline="0" dirty="0"/>
          </a:p>
          <a:p>
            <a:pPr marL="228600" indent="-228600">
              <a:buFont typeface="+mj-lt"/>
              <a:buAutoNum type="arabicPeriod"/>
            </a:pPr>
            <a:endParaRPr lang="en-GB" baseline="0" dirty="0"/>
          </a:p>
          <a:p>
            <a:pPr marL="228600" indent="-228600">
              <a:buFont typeface="+mj-lt"/>
              <a:buAutoNum type="arabicPeriod"/>
            </a:pPr>
            <a:endParaRPr lang="en-GB" dirty="0"/>
          </a:p>
        </p:txBody>
      </p:sp>
      <p:sp>
        <p:nvSpPr>
          <p:cNvPr id="4" name="Slide Number Placeholder 3"/>
          <p:cNvSpPr>
            <a:spLocks noGrp="1"/>
          </p:cNvSpPr>
          <p:nvPr>
            <p:ph type="sldNum" sz="quarter" idx="10"/>
          </p:nvPr>
        </p:nvSpPr>
        <p:spPr/>
        <p:txBody>
          <a:bodyPr/>
          <a:lstStyle/>
          <a:p>
            <a:fld id="{F7B6BB62-1258-4B56-B5B1-D2A9C0EE6C05}" type="slidenum">
              <a:rPr lang="en-GB" smtClean="0"/>
              <a:t>5</a:t>
            </a:fld>
            <a:endParaRPr lang="en-GB" dirty="0"/>
          </a:p>
        </p:txBody>
      </p:sp>
    </p:spTree>
    <p:extLst>
      <p:ext uri="{BB962C8B-B14F-4D97-AF65-F5344CB8AC3E}">
        <p14:creationId xmlns:p14="http://schemas.microsoft.com/office/powerpoint/2010/main" val="3962385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Animation</a:t>
            </a:r>
            <a:r>
              <a:rPr lang="en-GB" baseline="0" dirty="0"/>
              <a:t> for two key points.</a:t>
            </a:r>
          </a:p>
          <a:p>
            <a:endParaRPr lang="en-GB" baseline="0" dirty="0"/>
          </a:p>
          <a:p>
            <a:r>
              <a:rPr lang="en-GB" baseline="0" dirty="0"/>
              <a:t>Class questions reinforce what you discussed in day one </a:t>
            </a:r>
          </a:p>
          <a:p>
            <a:endParaRPr lang="en-GB" baseline="0" dirty="0"/>
          </a:p>
        </p:txBody>
      </p:sp>
      <p:sp>
        <p:nvSpPr>
          <p:cNvPr id="4" name="Slide Number Placeholder 3"/>
          <p:cNvSpPr>
            <a:spLocks noGrp="1"/>
          </p:cNvSpPr>
          <p:nvPr>
            <p:ph type="sldNum" sz="quarter" idx="10"/>
          </p:nvPr>
        </p:nvSpPr>
        <p:spPr/>
        <p:txBody>
          <a:bodyPr/>
          <a:lstStyle/>
          <a:p>
            <a:fld id="{F7B6BB62-1258-4B56-B5B1-D2A9C0EE6C05}" type="slidenum">
              <a:rPr lang="en-GB" smtClean="0"/>
              <a:t>6</a:t>
            </a:fld>
            <a:endParaRPr lang="en-GB" dirty="0"/>
          </a:p>
        </p:txBody>
      </p:sp>
    </p:spTree>
    <p:extLst>
      <p:ext uri="{BB962C8B-B14F-4D97-AF65-F5344CB8AC3E}">
        <p14:creationId xmlns:p14="http://schemas.microsoft.com/office/powerpoint/2010/main" val="2159838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Animations from what does a coach do. Identify, Guide, Evaluate, Relay and improve</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Look</a:t>
            </a:r>
            <a:r>
              <a:rPr lang="en-GB" baseline="0" dirty="0"/>
              <a:t> back to the flipchart. </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Somethings</a:t>
            </a:r>
            <a:r>
              <a:rPr lang="en-GB" baseline="0" dirty="0"/>
              <a:t> to think about that a coach might do - </a:t>
            </a:r>
            <a:endParaRPr lang="en-GB" dirty="0"/>
          </a:p>
          <a:p>
            <a:pPr marL="685800" lvl="1" indent="-228600">
              <a:buFont typeface="+mj-lt"/>
              <a:buAutoNum type="arabicPeriod"/>
            </a:pPr>
            <a:r>
              <a:rPr lang="en-GB" dirty="0"/>
              <a:t>Identify</a:t>
            </a:r>
            <a:r>
              <a:rPr lang="en-GB" baseline="0" dirty="0"/>
              <a:t> needs and ambitions – This is so you can help the referee achieve their goals</a:t>
            </a:r>
          </a:p>
          <a:p>
            <a:pPr marL="685800" lvl="1" indent="-228600">
              <a:buFont typeface="+mj-lt"/>
              <a:buAutoNum type="arabicPeriod"/>
            </a:pPr>
            <a:r>
              <a:rPr lang="en-GB" baseline="0" dirty="0"/>
              <a:t>Guide the development of referees – Identifies opportunities and help people to exploit and take these chances. </a:t>
            </a:r>
          </a:p>
          <a:p>
            <a:pPr marL="685800" lvl="1" indent="-228600">
              <a:buFont typeface="+mj-lt"/>
              <a:buAutoNum type="arabicPeriod"/>
            </a:pPr>
            <a:r>
              <a:rPr lang="en-GB" baseline="0" dirty="0"/>
              <a:t>Evaluate analyse performance – you need to be able to see how a referee can improve to get them to improve.</a:t>
            </a:r>
          </a:p>
          <a:p>
            <a:pPr marL="685800" lvl="1" indent="-228600">
              <a:buFont typeface="+mj-lt"/>
              <a:buAutoNum type="arabicPeriod"/>
            </a:pPr>
            <a:r>
              <a:rPr lang="en-GB" baseline="0" dirty="0"/>
              <a:t>Provide constructive feedback to help referees improve – you’re not going to get anyone to improve if you can’t give them the feedback to do so. </a:t>
            </a:r>
          </a:p>
          <a:p>
            <a:pPr marL="685800" lvl="1" indent="-228600">
              <a:buFont typeface="+mj-lt"/>
              <a:buAutoNum type="arabicPeriod"/>
            </a:pPr>
            <a:r>
              <a:rPr lang="en-GB" baseline="0" dirty="0"/>
              <a:t>Evaluate and improve yourself to help your referees – keep up to date with the current trends of the sport to adapt and overcome issues. </a:t>
            </a:r>
          </a:p>
          <a:p>
            <a:endParaRPr lang="en-GB" dirty="0"/>
          </a:p>
        </p:txBody>
      </p:sp>
      <p:sp>
        <p:nvSpPr>
          <p:cNvPr id="4" name="Slide Number Placeholder 3"/>
          <p:cNvSpPr>
            <a:spLocks noGrp="1"/>
          </p:cNvSpPr>
          <p:nvPr>
            <p:ph type="sldNum" sz="quarter" idx="10"/>
          </p:nvPr>
        </p:nvSpPr>
        <p:spPr/>
        <p:txBody>
          <a:bodyPr/>
          <a:lstStyle/>
          <a:p>
            <a:fld id="{F7B6BB62-1258-4B56-B5B1-D2A9C0EE6C05}" type="slidenum">
              <a:rPr lang="en-GB" smtClean="0"/>
              <a:t>7</a:t>
            </a:fld>
            <a:endParaRPr lang="en-GB" dirty="0"/>
          </a:p>
        </p:txBody>
      </p:sp>
    </p:spTree>
    <p:extLst>
      <p:ext uri="{BB962C8B-B14F-4D97-AF65-F5344CB8AC3E}">
        <p14:creationId xmlns:p14="http://schemas.microsoft.com/office/powerpoint/2010/main" val="245362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GB" dirty="0"/>
              <a:t>Animations from main page</a:t>
            </a:r>
          </a:p>
          <a:p>
            <a:pPr marL="0" indent="0">
              <a:buFont typeface="+mj-lt"/>
              <a:buNone/>
            </a:pPr>
            <a:endParaRPr lang="en-GB" dirty="0"/>
          </a:p>
          <a:p>
            <a:pPr marL="0" indent="0">
              <a:buFont typeface="+mj-lt"/>
              <a:buNone/>
            </a:pPr>
            <a:r>
              <a:rPr lang="en-GB" dirty="0"/>
              <a:t>Pair</a:t>
            </a:r>
            <a:r>
              <a:rPr lang="en-GB" baseline="0" dirty="0"/>
              <a:t> up the class and get them to talk through each point..</a:t>
            </a:r>
            <a:endParaRPr lang="en-GB" dirty="0"/>
          </a:p>
          <a:p>
            <a:pPr marL="0" indent="0">
              <a:buFont typeface="+mj-lt"/>
              <a:buNone/>
            </a:pPr>
            <a:endParaRPr lang="en-GB" dirty="0"/>
          </a:p>
          <a:p>
            <a:pPr marL="228600" indent="-228600">
              <a:buFont typeface="+mj-lt"/>
              <a:buAutoNum type="arabicPeriod"/>
            </a:pPr>
            <a:r>
              <a:rPr lang="en-GB" dirty="0"/>
              <a:t>Communication – Communication skills are paramount for a coach. Communication</a:t>
            </a:r>
            <a:r>
              <a:rPr lang="en-GB" baseline="0" dirty="0"/>
              <a:t> is mostly thought of as talking or getting your message across. However it is a two way process where listening is sometimes more important. This is particularly true when trying to identify an individuals needs or ambitions. </a:t>
            </a:r>
          </a:p>
          <a:p>
            <a:pPr marL="228600" indent="-228600">
              <a:buFont typeface="+mj-lt"/>
              <a:buAutoNum type="arabicPeriod"/>
            </a:pPr>
            <a:endParaRPr lang="en-GB" baseline="0" dirty="0"/>
          </a:p>
          <a:p>
            <a:pPr marL="228600" indent="-228600">
              <a:buFont typeface="+mj-lt"/>
              <a:buAutoNum type="arabicPeriod"/>
            </a:pPr>
            <a:r>
              <a:rPr lang="en-GB" baseline="0" dirty="0"/>
              <a:t>Planning and organisation – People can soon become bored and lose interest in an activity that isn’t holding their attention, so an ability to plan and organise activities to keep others interested is another key attribute. After using communication skills to identify the needs or ambitions of an individual. Continually adjust plans to keep people interested. Organise a training session to continually challenge referees to keep them interested.</a:t>
            </a:r>
          </a:p>
          <a:p>
            <a:pPr marL="228600" indent="-228600">
              <a:buFont typeface="+mj-lt"/>
              <a:buAutoNum type="arabicPeriod"/>
            </a:pPr>
            <a:endParaRPr lang="en-GB" baseline="0" dirty="0"/>
          </a:p>
          <a:p>
            <a:pPr marL="228600" indent="-228600">
              <a:buFont typeface="+mj-lt"/>
              <a:buAutoNum type="arabicPeriod"/>
            </a:pPr>
            <a:r>
              <a:rPr lang="en-GB" baseline="0" dirty="0"/>
              <a:t>Analyse – We must be able to look at referees to analyse and improve their techniques, physical conditioning, and skills. What are the weather conditions, ground or teams like will have an impact on a referee. It’s important to take these into account to when delivering coaching. </a:t>
            </a:r>
          </a:p>
          <a:p>
            <a:pPr marL="228600" indent="-228600">
              <a:buFont typeface="+mj-lt"/>
              <a:buAutoNum type="arabicPeriod"/>
            </a:pPr>
            <a:endParaRPr lang="en-GB" baseline="0" dirty="0"/>
          </a:p>
          <a:p>
            <a:pPr marL="228600" indent="-228600">
              <a:buFont typeface="+mj-lt"/>
              <a:buAutoNum type="arabicPeriod"/>
            </a:pPr>
            <a:r>
              <a:rPr lang="en-GB" baseline="0" dirty="0"/>
              <a:t>Keeping an open mind – We must be able to listen to others and continually improve our own skills. We must look for new ideas and adapt others ideas to help improve our referees.</a:t>
            </a:r>
          </a:p>
          <a:p>
            <a:pPr marL="228600" indent="-228600">
              <a:buFont typeface="+mj-lt"/>
              <a:buAutoNum type="arabicPeriod"/>
            </a:pPr>
            <a:endParaRPr lang="en-GB" baseline="0" dirty="0"/>
          </a:p>
          <a:p>
            <a:pPr marL="228600" indent="-228600">
              <a:buFont typeface="+mj-lt"/>
              <a:buAutoNum type="arabicPeriod"/>
            </a:pPr>
            <a:r>
              <a:rPr lang="en-GB" baseline="0" dirty="0"/>
              <a:t>Creating a safe environment – You only need to look at the recent cases in football and gymnastics to see how the wrong people can have an adverse effect on the reputation of a sport. You must be aware of your child protection, health and safety and legal responsibilities. You must also be the first point in be a beacon of acceptable behaviour, fair play, anti drugs and confidentiality. The well-being of the referee must be paramount in your mind.  </a:t>
            </a:r>
          </a:p>
          <a:p>
            <a:pPr marL="228600" indent="-228600">
              <a:buFont typeface="+mj-lt"/>
              <a:buAutoNum type="arabicPeriod"/>
            </a:pPr>
            <a:endParaRPr lang="en-GB" baseline="0" dirty="0"/>
          </a:p>
          <a:p>
            <a:pPr marL="228600" indent="-228600">
              <a:buFont typeface="+mj-lt"/>
              <a:buAutoNum type="arabicPeriod"/>
            </a:pPr>
            <a:r>
              <a:rPr lang="en-GB" baseline="0" dirty="0"/>
              <a:t>Approachability – self explanatory.</a:t>
            </a:r>
          </a:p>
          <a:p>
            <a:pPr marL="228600" indent="-228600">
              <a:buFont typeface="+mj-lt"/>
              <a:buAutoNum type="arabicPeriod"/>
            </a:pPr>
            <a:endParaRPr lang="en-GB" dirty="0"/>
          </a:p>
        </p:txBody>
      </p:sp>
      <p:sp>
        <p:nvSpPr>
          <p:cNvPr id="4" name="Slide Number Placeholder 3"/>
          <p:cNvSpPr>
            <a:spLocks noGrp="1"/>
          </p:cNvSpPr>
          <p:nvPr>
            <p:ph type="sldNum" sz="quarter" idx="10"/>
          </p:nvPr>
        </p:nvSpPr>
        <p:spPr/>
        <p:txBody>
          <a:bodyPr/>
          <a:lstStyle/>
          <a:p>
            <a:fld id="{F7B6BB62-1258-4B56-B5B1-D2A9C0EE6C05}" type="slidenum">
              <a:rPr lang="en-GB" smtClean="0"/>
              <a:t>8</a:t>
            </a:fld>
            <a:endParaRPr lang="en-GB" dirty="0"/>
          </a:p>
        </p:txBody>
      </p:sp>
    </p:spTree>
    <p:extLst>
      <p:ext uri="{BB962C8B-B14F-4D97-AF65-F5344CB8AC3E}">
        <p14:creationId xmlns:p14="http://schemas.microsoft.com/office/powerpoint/2010/main" val="2418470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7B6BB62-1258-4B56-B5B1-D2A9C0EE6C05}" type="slidenum">
              <a:rPr lang="en-GB" smtClean="0"/>
              <a:t>9</a:t>
            </a:fld>
            <a:endParaRPr lang="en-GB" dirty="0"/>
          </a:p>
        </p:txBody>
      </p:sp>
    </p:spTree>
    <p:extLst>
      <p:ext uri="{BB962C8B-B14F-4D97-AF65-F5344CB8AC3E}">
        <p14:creationId xmlns:p14="http://schemas.microsoft.com/office/powerpoint/2010/main" val="2209084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1497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4511DCC-1DF7-4C79-B8DA-B3E71069A807}" type="datetimeFigureOut">
              <a:rPr lang="en-GB" smtClean="0">
                <a:solidFill>
                  <a:prstClr val="black">
                    <a:tint val="75000"/>
                  </a:prstClr>
                </a:solidFill>
              </a:rPr>
              <a:pPr/>
              <a:t>29/09/2024</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4996319-456A-4C54-B1A9-15AFC14F5E82}" type="slidenum">
              <a:rPr lang="en-GB" smtClean="0">
                <a:solidFill>
                  <a:prstClr val="black">
                    <a:tint val="75000"/>
                  </a:prstClr>
                </a:solidFill>
              </a:rPr>
              <a:pPr/>
              <a:t>‹N°›</a:t>
            </a:fld>
            <a:endParaRPr lang="en-GB" dirty="0">
              <a:solidFill>
                <a:prstClr val="black">
                  <a:tint val="75000"/>
                </a:prstClr>
              </a:solidFill>
            </a:endParaRPr>
          </a:p>
        </p:txBody>
      </p:sp>
    </p:spTree>
    <p:extLst>
      <p:ext uri="{BB962C8B-B14F-4D97-AF65-F5344CB8AC3E}">
        <p14:creationId xmlns:p14="http://schemas.microsoft.com/office/powerpoint/2010/main" val="2853654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4511DCC-1DF7-4C79-B8DA-B3E71069A807}" type="datetimeFigureOut">
              <a:rPr lang="en-GB" smtClean="0">
                <a:solidFill>
                  <a:prstClr val="black">
                    <a:tint val="75000"/>
                  </a:prstClr>
                </a:solidFill>
              </a:rPr>
              <a:pPr/>
              <a:t>29/09/2024</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4996319-456A-4C54-B1A9-15AFC14F5E82}" type="slidenum">
              <a:rPr lang="en-GB" smtClean="0">
                <a:solidFill>
                  <a:prstClr val="black">
                    <a:tint val="75000"/>
                  </a:prstClr>
                </a:solidFill>
              </a:rPr>
              <a:pPr/>
              <a:t>‹N°›</a:t>
            </a:fld>
            <a:endParaRPr lang="en-GB" dirty="0">
              <a:solidFill>
                <a:prstClr val="black">
                  <a:tint val="75000"/>
                </a:prstClr>
              </a:solidFill>
            </a:endParaRPr>
          </a:p>
        </p:txBody>
      </p:sp>
    </p:spTree>
    <p:extLst>
      <p:ext uri="{BB962C8B-B14F-4D97-AF65-F5344CB8AC3E}">
        <p14:creationId xmlns:p14="http://schemas.microsoft.com/office/powerpoint/2010/main" val="398565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38F0AD4-C256-4C5E-9176-F515992CD949}" type="datetimeFigureOut">
              <a:rPr lang="en-GB" smtClean="0"/>
              <a:t>29/09/2024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2D77E95-2EB7-4412-B4F3-B0C9E7D261C3}" type="slidenum">
              <a:rPr lang="en-GB" smtClean="0"/>
              <a:t>‹N°›</a:t>
            </a:fld>
            <a:endParaRPr lang="en-GB" dirty="0"/>
          </a:p>
        </p:txBody>
      </p:sp>
    </p:spTree>
    <p:extLst>
      <p:ext uri="{BB962C8B-B14F-4D97-AF65-F5344CB8AC3E}">
        <p14:creationId xmlns:p14="http://schemas.microsoft.com/office/powerpoint/2010/main" val="1538377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4511DCC-1DF7-4C79-B8DA-B3E71069A807}" type="datetimeFigureOut">
              <a:rPr lang="en-GB" smtClean="0">
                <a:solidFill>
                  <a:prstClr val="black">
                    <a:tint val="75000"/>
                  </a:prstClr>
                </a:solidFill>
              </a:rPr>
              <a:pPr/>
              <a:t>29/09/2024</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4996319-456A-4C54-B1A9-15AFC14F5E82}" type="slidenum">
              <a:rPr lang="en-GB" smtClean="0">
                <a:solidFill>
                  <a:prstClr val="black">
                    <a:tint val="75000"/>
                  </a:prstClr>
                </a:solidFill>
              </a:rPr>
              <a:pPr/>
              <a:t>‹N°›</a:t>
            </a:fld>
            <a:endParaRPr lang="en-GB" dirty="0">
              <a:solidFill>
                <a:prstClr val="black">
                  <a:tint val="75000"/>
                </a:prstClr>
              </a:solidFill>
            </a:endParaRPr>
          </a:p>
        </p:txBody>
      </p:sp>
    </p:spTree>
    <p:extLst>
      <p:ext uri="{BB962C8B-B14F-4D97-AF65-F5344CB8AC3E}">
        <p14:creationId xmlns:p14="http://schemas.microsoft.com/office/powerpoint/2010/main" val="3281267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32976" y="2069914"/>
            <a:ext cx="9505056" cy="1362075"/>
          </a:xfrm>
        </p:spPr>
        <p:txBody>
          <a:bodyPr anchor="t"/>
          <a:lstStyle>
            <a:lvl1pPr algn="ctr">
              <a:defRPr sz="4000" b="1" cap="all"/>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84511DCC-1DF7-4C79-B8DA-B3E71069A807}" type="datetimeFigureOut">
              <a:rPr lang="en-GB" smtClean="0">
                <a:solidFill>
                  <a:prstClr val="black">
                    <a:tint val="75000"/>
                  </a:prstClr>
                </a:solidFill>
              </a:rPr>
              <a:pPr/>
              <a:t>29/09/2024</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4996319-456A-4C54-B1A9-15AFC14F5E82}" type="slidenum">
              <a:rPr lang="en-GB" smtClean="0">
                <a:solidFill>
                  <a:prstClr val="black">
                    <a:tint val="75000"/>
                  </a:prstClr>
                </a:solidFill>
              </a:rPr>
              <a:pPr/>
              <a:t>‹N°›</a:t>
            </a:fld>
            <a:endParaRPr lang="en-GB" dirty="0">
              <a:solidFill>
                <a:prstClr val="black">
                  <a:tint val="75000"/>
                </a:prstClr>
              </a:solidFill>
            </a:endParaRPr>
          </a:p>
        </p:txBody>
      </p:sp>
    </p:spTree>
    <p:extLst>
      <p:ext uri="{BB962C8B-B14F-4D97-AF65-F5344CB8AC3E}">
        <p14:creationId xmlns:p14="http://schemas.microsoft.com/office/powerpoint/2010/main" val="2750814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84511DCC-1DF7-4C79-B8DA-B3E71069A807}" type="datetimeFigureOut">
              <a:rPr lang="en-GB" smtClean="0">
                <a:solidFill>
                  <a:prstClr val="black">
                    <a:tint val="75000"/>
                  </a:prstClr>
                </a:solidFill>
              </a:rPr>
              <a:pPr/>
              <a:t>29/09/2024</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4996319-456A-4C54-B1A9-15AFC14F5E82}" type="slidenum">
              <a:rPr lang="en-GB" smtClean="0">
                <a:solidFill>
                  <a:prstClr val="black">
                    <a:tint val="75000"/>
                  </a:prstClr>
                </a:solidFill>
              </a:rPr>
              <a:pPr/>
              <a:t>‹N°›</a:t>
            </a:fld>
            <a:endParaRPr lang="en-GB" dirty="0">
              <a:solidFill>
                <a:prstClr val="black">
                  <a:tint val="75000"/>
                </a:prstClr>
              </a:solidFill>
            </a:endParaRPr>
          </a:p>
        </p:txBody>
      </p:sp>
    </p:spTree>
    <p:extLst>
      <p:ext uri="{BB962C8B-B14F-4D97-AF65-F5344CB8AC3E}">
        <p14:creationId xmlns:p14="http://schemas.microsoft.com/office/powerpoint/2010/main" val="2132130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4511DCC-1DF7-4C79-B8DA-B3E71069A807}" type="datetimeFigureOut">
              <a:rPr lang="en-GB" smtClean="0">
                <a:solidFill>
                  <a:prstClr val="black">
                    <a:tint val="75000"/>
                  </a:prstClr>
                </a:solidFill>
              </a:rPr>
              <a:pPr/>
              <a:t>29/09/2024</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4996319-456A-4C54-B1A9-15AFC14F5E82}" type="slidenum">
              <a:rPr lang="en-GB" smtClean="0">
                <a:solidFill>
                  <a:prstClr val="black">
                    <a:tint val="75000"/>
                  </a:prstClr>
                </a:solidFill>
              </a:rPr>
              <a:pPr/>
              <a:t>‹N°›</a:t>
            </a:fld>
            <a:endParaRPr lang="en-GB" dirty="0">
              <a:solidFill>
                <a:prstClr val="black">
                  <a:tint val="75000"/>
                </a:prstClr>
              </a:solidFill>
            </a:endParaRPr>
          </a:p>
        </p:txBody>
      </p:sp>
    </p:spTree>
    <p:extLst>
      <p:ext uri="{BB962C8B-B14F-4D97-AF65-F5344CB8AC3E}">
        <p14:creationId xmlns:p14="http://schemas.microsoft.com/office/powerpoint/2010/main" val="993193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4511DCC-1DF7-4C79-B8DA-B3E71069A807}" type="datetimeFigureOut">
              <a:rPr lang="en-GB" smtClean="0">
                <a:solidFill>
                  <a:prstClr val="black">
                    <a:tint val="75000"/>
                  </a:prstClr>
                </a:solidFill>
              </a:rPr>
              <a:pPr/>
              <a:t>29/09/2024</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4996319-456A-4C54-B1A9-15AFC14F5E82}" type="slidenum">
              <a:rPr lang="en-GB" smtClean="0">
                <a:solidFill>
                  <a:prstClr val="black">
                    <a:tint val="75000"/>
                  </a:prstClr>
                </a:solidFill>
              </a:rPr>
              <a:pPr/>
              <a:t>‹N°›</a:t>
            </a:fld>
            <a:endParaRPr lang="en-GB" dirty="0">
              <a:solidFill>
                <a:prstClr val="black">
                  <a:tint val="75000"/>
                </a:prstClr>
              </a:solidFill>
            </a:endParaRPr>
          </a:p>
        </p:txBody>
      </p:sp>
    </p:spTree>
    <p:extLst>
      <p:ext uri="{BB962C8B-B14F-4D97-AF65-F5344CB8AC3E}">
        <p14:creationId xmlns:p14="http://schemas.microsoft.com/office/powerpoint/2010/main" val="2930351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511DCC-1DF7-4C79-B8DA-B3E71069A807}" type="datetimeFigureOut">
              <a:rPr lang="en-GB" smtClean="0">
                <a:solidFill>
                  <a:prstClr val="black">
                    <a:tint val="75000"/>
                  </a:prstClr>
                </a:solidFill>
              </a:rPr>
              <a:pPr/>
              <a:t>29/09/2024</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4996319-456A-4C54-B1A9-15AFC14F5E82}" type="slidenum">
              <a:rPr lang="en-GB" smtClean="0">
                <a:solidFill>
                  <a:prstClr val="black">
                    <a:tint val="75000"/>
                  </a:prstClr>
                </a:solidFill>
              </a:rPr>
              <a:pPr/>
              <a:t>‹N°›</a:t>
            </a:fld>
            <a:endParaRPr lang="en-GB" dirty="0">
              <a:solidFill>
                <a:prstClr val="black">
                  <a:tint val="75000"/>
                </a:prstClr>
              </a:solidFill>
            </a:endParaRPr>
          </a:p>
        </p:txBody>
      </p:sp>
    </p:spTree>
    <p:extLst>
      <p:ext uri="{BB962C8B-B14F-4D97-AF65-F5344CB8AC3E}">
        <p14:creationId xmlns:p14="http://schemas.microsoft.com/office/powerpoint/2010/main" val="964158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511DCC-1DF7-4C79-B8DA-B3E71069A807}" type="datetimeFigureOut">
              <a:rPr lang="en-GB" smtClean="0">
                <a:solidFill>
                  <a:prstClr val="black">
                    <a:tint val="75000"/>
                  </a:prstClr>
                </a:solidFill>
              </a:rPr>
              <a:pPr/>
              <a:t>29/09/2024</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4996319-456A-4C54-B1A9-15AFC14F5E82}" type="slidenum">
              <a:rPr lang="en-GB" smtClean="0">
                <a:solidFill>
                  <a:prstClr val="black">
                    <a:tint val="75000"/>
                  </a:prstClr>
                </a:solidFill>
              </a:rPr>
              <a:pPr/>
              <a:t>‹N°›</a:t>
            </a:fld>
            <a:endParaRPr lang="en-GB" dirty="0">
              <a:solidFill>
                <a:prstClr val="black">
                  <a:tint val="75000"/>
                </a:prstClr>
              </a:solidFill>
            </a:endParaRPr>
          </a:p>
        </p:txBody>
      </p:sp>
    </p:spTree>
    <p:extLst>
      <p:ext uri="{BB962C8B-B14F-4D97-AF65-F5344CB8AC3E}">
        <p14:creationId xmlns:p14="http://schemas.microsoft.com/office/powerpoint/2010/main" val="1220986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511DCC-1DF7-4C79-B8DA-B3E71069A807}" type="datetimeFigureOut">
              <a:rPr lang="en-GB" smtClean="0">
                <a:solidFill>
                  <a:prstClr val="black">
                    <a:tint val="75000"/>
                  </a:prstClr>
                </a:solidFill>
              </a:rPr>
              <a:pPr/>
              <a:t>29/09/2024</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4996319-456A-4C54-B1A9-15AFC14F5E82}" type="slidenum">
              <a:rPr lang="en-GB" smtClean="0">
                <a:solidFill>
                  <a:prstClr val="black">
                    <a:tint val="75000"/>
                  </a:prstClr>
                </a:solidFill>
              </a:rPr>
              <a:pPr/>
              <a:t>‹N°›</a:t>
            </a:fld>
            <a:endParaRPr lang="en-GB" dirty="0">
              <a:solidFill>
                <a:prstClr val="black">
                  <a:tint val="75000"/>
                </a:prstClr>
              </a:solidFill>
            </a:endParaRPr>
          </a:p>
        </p:txBody>
      </p:sp>
    </p:spTree>
    <p:extLst>
      <p:ext uri="{BB962C8B-B14F-4D97-AF65-F5344CB8AC3E}">
        <p14:creationId xmlns:p14="http://schemas.microsoft.com/office/powerpoint/2010/main" val="3965525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511DCC-1DF7-4C79-B8DA-B3E71069A807}" type="datetimeFigureOut">
              <a:rPr lang="en-GB" smtClean="0">
                <a:solidFill>
                  <a:prstClr val="black">
                    <a:tint val="75000"/>
                  </a:prstClr>
                </a:solidFill>
              </a:rPr>
              <a:pPr/>
              <a:t>29/09/2024</a:t>
            </a:fld>
            <a:endParaRPr lang="en-GB"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996319-456A-4C54-B1A9-15AFC14F5E82}" type="slidenum">
              <a:rPr lang="en-GB" smtClean="0">
                <a:solidFill>
                  <a:prstClr val="black">
                    <a:tint val="75000"/>
                  </a:prstClr>
                </a:solidFill>
              </a:rPr>
              <a:pPr/>
              <a:t>‹N°›</a:t>
            </a:fld>
            <a:endParaRPr lang="en-GB" dirty="0">
              <a:solidFill>
                <a:prstClr val="black">
                  <a:tint val="75000"/>
                </a:prstClr>
              </a:solidFill>
            </a:endParaRPr>
          </a:p>
        </p:txBody>
      </p:sp>
      <p:pic>
        <p:nvPicPr>
          <p:cNvPr id="8" name="Picture 3" descr="D:\Users\porce1s\AppData\Local\Microsoft\Windows\Temporary Internet Files\Content.Outlook\E75CP3UI\TER_Logo_NEW_(png).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0032438" y="188641"/>
            <a:ext cx="1901629" cy="84560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TER_Logo_top.png"/>
          <p:cNvPicPr>
            <a:picLocks noChangeAspect="1"/>
          </p:cNvPicPr>
          <p:nvPr userDrawn="1"/>
        </p:nvPicPr>
        <p:blipFill>
          <a:blip r:embed="rId15" cstate="print"/>
          <a:stretch>
            <a:fillRect/>
          </a:stretch>
        </p:blipFill>
        <p:spPr>
          <a:xfrm>
            <a:off x="31842" y="44625"/>
            <a:ext cx="1223663" cy="989619"/>
          </a:xfrm>
          <a:prstGeom prst="rect">
            <a:avLst/>
          </a:prstGeom>
        </p:spPr>
      </p:pic>
      <p:pic>
        <p:nvPicPr>
          <p:cNvPr id="10" name="Picture 9" descr="TER_Logo_bottom.png"/>
          <p:cNvPicPr>
            <a:picLocks noChangeAspect="1"/>
          </p:cNvPicPr>
          <p:nvPr userDrawn="1"/>
        </p:nvPicPr>
        <p:blipFill>
          <a:blip r:embed="rId16" cstate="print"/>
          <a:stretch>
            <a:fillRect/>
          </a:stretch>
        </p:blipFill>
        <p:spPr>
          <a:xfrm>
            <a:off x="3665280" y="4581128"/>
            <a:ext cx="8526720" cy="2276872"/>
          </a:xfrm>
          <a:prstGeom prst="rect">
            <a:avLst/>
          </a:prstGeom>
        </p:spPr>
      </p:pic>
    </p:spTree>
    <p:extLst>
      <p:ext uri="{BB962C8B-B14F-4D97-AF65-F5344CB8AC3E}">
        <p14:creationId xmlns:p14="http://schemas.microsoft.com/office/powerpoint/2010/main" val="2427836137"/>
      </p:ext>
    </p:extLst>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 id="2147484010" r:id="rId12"/>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European Touch Referee</a:t>
            </a:r>
          </a:p>
        </p:txBody>
      </p:sp>
      <p:sp>
        <p:nvSpPr>
          <p:cNvPr id="3" name="Subtitle 2"/>
          <p:cNvSpPr>
            <a:spLocks noGrp="1"/>
          </p:cNvSpPr>
          <p:nvPr>
            <p:ph type="subTitle" idx="1"/>
          </p:nvPr>
        </p:nvSpPr>
        <p:spPr/>
        <p:txBody>
          <a:bodyPr/>
          <a:lstStyle/>
          <a:p>
            <a:r>
              <a:rPr lang="en-GB" dirty="0"/>
              <a:t>Referee, Coaching and Presenting Theory Course –</a:t>
            </a:r>
          </a:p>
          <a:p>
            <a:r>
              <a:rPr lang="en-GB" dirty="0"/>
              <a:t>ReCAPT</a:t>
            </a:r>
          </a:p>
          <a:p>
            <a:r>
              <a:rPr lang="en-GB" sz="4000" dirty="0"/>
              <a:t>Day 2</a:t>
            </a:r>
          </a:p>
        </p:txBody>
      </p:sp>
    </p:spTree>
    <p:extLst>
      <p:ext uri="{BB962C8B-B14F-4D97-AF65-F5344CB8AC3E}">
        <p14:creationId xmlns:p14="http://schemas.microsoft.com/office/powerpoint/2010/main" val="3806643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Types of Coaches</a:t>
            </a:r>
          </a:p>
        </p:txBody>
      </p:sp>
      <p:sp>
        <p:nvSpPr>
          <p:cNvPr id="3" name="Content Placeholder 2"/>
          <p:cNvSpPr>
            <a:spLocks noGrp="1"/>
          </p:cNvSpPr>
          <p:nvPr>
            <p:ph idx="1"/>
          </p:nvPr>
        </p:nvSpPr>
        <p:spPr/>
        <p:txBody>
          <a:bodyPr/>
          <a:lstStyle/>
          <a:p>
            <a:pPr marL="0" indent="0">
              <a:buNone/>
            </a:pP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208308884"/>
              </p:ext>
            </p:extLst>
          </p:nvPr>
        </p:nvGraphicFramePr>
        <p:xfrm>
          <a:off x="609600" y="1417638"/>
          <a:ext cx="10972800" cy="5297583"/>
        </p:xfrm>
        <a:graphic>
          <a:graphicData uri="http://schemas.openxmlformats.org/drawingml/2006/table">
            <a:tbl>
              <a:tblPr firstRow="1" bandRow="1">
                <a:tableStyleId>{5C22544A-7EE6-4342-B048-85BDC9FD1C3A}</a:tableStyleId>
              </a:tblPr>
              <a:tblGrid>
                <a:gridCol w="1744212">
                  <a:extLst>
                    <a:ext uri="{9D8B030D-6E8A-4147-A177-3AD203B41FA5}">
                      <a16:colId xmlns:a16="http://schemas.microsoft.com/office/drawing/2014/main" val="20000"/>
                    </a:ext>
                  </a:extLst>
                </a:gridCol>
                <a:gridCol w="3024879">
                  <a:extLst>
                    <a:ext uri="{9D8B030D-6E8A-4147-A177-3AD203B41FA5}">
                      <a16:colId xmlns:a16="http://schemas.microsoft.com/office/drawing/2014/main" val="20001"/>
                    </a:ext>
                  </a:extLst>
                </a:gridCol>
                <a:gridCol w="3308109">
                  <a:extLst>
                    <a:ext uri="{9D8B030D-6E8A-4147-A177-3AD203B41FA5}">
                      <a16:colId xmlns:a16="http://schemas.microsoft.com/office/drawing/2014/main" val="20002"/>
                    </a:ext>
                  </a:extLst>
                </a:gridCol>
                <a:gridCol w="2895600">
                  <a:extLst>
                    <a:ext uri="{9D8B030D-6E8A-4147-A177-3AD203B41FA5}">
                      <a16:colId xmlns:a16="http://schemas.microsoft.com/office/drawing/2014/main" val="20003"/>
                    </a:ext>
                  </a:extLst>
                </a:gridCol>
              </a:tblGrid>
              <a:tr h="444345">
                <a:tc>
                  <a:txBody>
                    <a:bodyPr/>
                    <a:lstStyle/>
                    <a:p>
                      <a:r>
                        <a:rPr lang="en-GB" dirty="0"/>
                        <a:t>Type</a:t>
                      </a:r>
                      <a:r>
                        <a:rPr lang="en-GB" baseline="0" dirty="0"/>
                        <a:t> of Coach</a:t>
                      </a:r>
                      <a:endParaRPr lang="en-GB" dirty="0"/>
                    </a:p>
                  </a:txBody>
                  <a:tcPr/>
                </a:tc>
                <a:tc>
                  <a:txBody>
                    <a:bodyPr/>
                    <a:lstStyle/>
                    <a:p>
                      <a:r>
                        <a:rPr lang="en-GB" dirty="0"/>
                        <a:t>Advantages</a:t>
                      </a:r>
                    </a:p>
                  </a:txBody>
                  <a:tcPr/>
                </a:tc>
                <a:tc>
                  <a:txBody>
                    <a:bodyPr/>
                    <a:lstStyle/>
                    <a:p>
                      <a:r>
                        <a:rPr lang="en-GB" dirty="0"/>
                        <a:t>Disadvantages</a:t>
                      </a:r>
                    </a:p>
                  </a:txBody>
                  <a:tcPr/>
                </a:tc>
                <a:tc>
                  <a:txBody>
                    <a:bodyPr/>
                    <a:lstStyle/>
                    <a:p>
                      <a:r>
                        <a:rPr lang="en-GB" dirty="0"/>
                        <a:t>When useful</a:t>
                      </a:r>
                      <a:r>
                        <a:rPr lang="en-GB" baseline="0" dirty="0"/>
                        <a:t> </a:t>
                      </a:r>
                      <a:endParaRPr lang="en-GB" dirty="0"/>
                    </a:p>
                  </a:txBody>
                  <a:tcPr/>
                </a:tc>
                <a:extLst>
                  <a:ext uri="{0D108BD9-81ED-4DB2-BD59-A6C34878D82A}">
                    <a16:rowId xmlns:a16="http://schemas.microsoft.com/office/drawing/2014/main" val="10000"/>
                  </a:ext>
                </a:extLst>
              </a:tr>
              <a:tr h="1378518">
                <a:tc>
                  <a:txBody>
                    <a:bodyPr/>
                    <a:lstStyle/>
                    <a:p>
                      <a:r>
                        <a:rPr lang="en-GB" dirty="0"/>
                        <a:t>Authoritarian</a:t>
                      </a:r>
                    </a:p>
                  </a:txBody>
                  <a:tcPr/>
                </a:tc>
                <a:tc>
                  <a:txBody>
                    <a:bodyPr/>
                    <a:lstStyle/>
                    <a:p>
                      <a:pPr marL="285750" indent="-285750">
                        <a:buFont typeface="Arial" panose="020B0604020202020204" pitchFamily="34" charset="0"/>
                        <a:buChar char="•"/>
                      </a:pPr>
                      <a:r>
                        <a:rPr lang="en-GB" dirty="0"/>
                        <a:t>To</a:t>
                      </a:r>
                      <a:r>
                        <a:rPr lang="en-GB" baseline="0" dirty="0"/>
                        <a:t> get a better performance from an under preforming referee</a:t>
                      </a:r>
                    </a:p>
                    <a:p>
                      <a:pPr marL="285750" indent="-285750">
                        <a:buFont typeface="Arial" panose="020B0604020202020204" pitchFamily="34" charset="0"/>
                        <a:buChar char="•"/>
                      </a:pPr>
                      <a:r>
                        <a:rPr lang="en-GB" dirty="0"/>
                        <a:t>Quick and</a:t>
                      </a:r>
                      <a:r>
                        <a:rPr lang="en-GB" baseline="0" dirty="0"/>
                        <a:t> to the point</a:t>
                      </a:r>
                      <a:endParaRPr lang="en-GB" dirty="0"/>
                    </a:p>
                  </a:txBody>
                  <a:tcPr/>
                </a:tc>
                <a:tc>
                  <a:txBody>
                    <a:bodyPr/>
                    <a:lstStyle/>
                    <a:p>
                      <a:pPr marL="285750" indent="-285750">
                        <a:buFont typeface="Arial" panose="020B0604020202020204" pitchFamily="34" charset="0"/>
                        <a:buChar char="•"/>
                      </a:pPr>
                      <a:r>
                        <a:rPr lang="en-GB" dirty="0"/>
                        <a:t>Can cause resentment</a:t>
                      </a:r>
                    </a:p>
                    <a:p>
                      <a:pPr marL="285750" indent="-285750">
                        <a:buFont typeface="Arial" panose="020B0604020202020204" pitchFamily="34" charset="0"/>
                        <a:buChar char="•"/>
                      </a:pPr>
                      <a:r>
                        <a:rPr lang="en-GB" dirty="0"/>
                        <a:t>People</a:t>
                      </a:r>
                      <a:r>
                        <a:rPr lang="en-GB" baseline="0" dirty="0"/>
                        <a:t> will lose interest</a:t>
                      </a:r>
                      <a:endParaRPr lang="en-GB" dirty="0"/>
                    </a:p>
                  </a:txBody>
                  <a:tcPr/>
                </a:tc>
                <a:tc>
                  <a:txBody>
                    <a:bodyPr/>
                    <a:lstStyle/>
                    <a:p>
                      <a:pPr marL="285750" indent="-285750">
                        <a:buFont typeface="Arial" panose="020B0604020202020204" pitchFamily="34" charset="0"/>
                        <a:buChar char="•"/>
                      </a:pPr>
                      <a:r>
                        <a:rPr lang="en-GB" dirty="0"/>
                        <a:t>When there is a safety issue</a:t>
                      </a:r>
                    </a:p>
                    <a:p>
                      <a:pPr marL="285750" indent="-285750">
                        <a:buFont typeface="Arial" panose="020B0604020202020204" pitchFamily="34" charset="0"/>
                        <a:buChar char="•"/>
                      </a:pPr>
                      <a:r>
                        <a:rPr lang="en-GB" dirty="0"/>
                        <a:t>Good to get newer</a:t>
                      </a:r>
                      <a:r>
                        <a:rPr lang="en-GB" baseline="0" dirty="0"/>
                        <a:t> </a:t>
                      </a:r>
                      <a:r>
                        <a:rPr lang="en-GB" dirty="0"/>
                        <a:t>points</a:t>
                      </a:r>
                      <a:r>
                        <a:rPr lang="en-GB" baseline="0" dirty="0"/>
                        <a:t> across</a:t>
                      </a:r>
                      <a:endParaRPr lang="en-GB" dirty="0"/>
                    </a:p>
                  </a:txBody>
                  <a:tcPr/>
                </a:tc>
                <a:extLst>
                  <a:ext uri="{0D108BD9-81ED-4DB2-BD59-A6C34878D82A}">
                    <a16:rowId xmlns:a16="http://schemas.microsoft.com/office/drawing/2014/main" val="10001"/>
                  </a:ext>
                </a:extLst>
              </a:tr>
              <a:tr h="1276238">
                <a:tc>
                  <a:txBody>
                    <a:bodyPr/>
                    <a:lstStyle/>
                    <a:p>
                      <a:r>
                        <a:rPr lang="en-GB" dirty="0"/>
                        <a:t>Guider</a:t>
                      </a:r>
                    </a:p>
                  </a:txBody>
                  <a:tcPr/>
                </a:tc>
                <a:tc>
                  <a:txBody>
                    <a:bodyPr/>
                    <a:lstStyle/>
                    <a:p>
                      <a:pPr marL="285750" indent="-285750">
                        <a:buFont typeface="Arial" panose="020B0604020202020204" pitchFamily="34" charset="0"/>
                        <a:buChar char="•"/>
                      </a:pPr>
                      <a:r>
                        <a:rPr lang="en-GB" dirty="0"/>
                        <a:t>A</a:t>
                      </a:r>
                      <a:r>
                        <a:rPr lang="en-GB" baseline="0" dirty="0"/>
                        <a:t> mutual set of goals for both parties</a:t>
                      </a:r>
                    </a:p>
                    <a:p>
                      <a:pPr marL="0" indent="0">
                        <a:buFont typeface="Arial" panose="020B0604020202020204" pitchFamily="34" charset="0"/>
                        <a:buNone/>
                      </a:pPr>
                      <a:endParaRPr lang="en-GB" baseline="0" dirty="0"/>
                    </a:p>
                    <a:p>
                      <a:pPr marL="0" indent="0">
                        <a:buFont typeface="Arial" panose="020B0604020202020204" pitchFamily="34" charset="0"/>
                        <a:buNone/>
                      </a:pPr>
                      <a:endParaRPr lang="en-GB" dirty="0"/>
                    </a:p>
                  </a:txBody>
                  <a:tcPr/>
                </a:tc>
                <a:tc>
                  <a:txBody>
                    <a:bodyPr/>
                    <a:lstStyle/>
                    <a:p>
                      <a:pPr marL="285750" indent="-285750">
                        <a:buFont typeface="Arial" panose="020B0604020202020204" pitchFamily="34" charset="0"/>
                        <a:buChar char="•"/>
                      </a:pPr>
                      <a:r>
                        <a:rPr lang="en-GB" dirty="0"/>
                        <a:t>White</a:t>
                      </a:r>
                      <a:r>
                        <a:rPr lang="en-GB" baseline="0" dirty="0"/>
                        <a:t> noise i.e. someone you know well, local refs you see a lot of or friends. You deliver that same message and they never act on it as you’re always saying the same thing.</a:t>
                      </a:r>
                      <a:endParaRPr lang="en-GB" dirty="0"/>
                    </a:p>
                  </a:txBody>
                  <a:tcPr/>
                </a:tc>
                <a:tc>
                  <a:txBody>
                    <a:bodyPr/>
                    <a:lstStyle/>
                    <a:p>
                      <a:pPr marL="285750" indent="-285750">
                        <a:buFont typeface="Arial" panose="020B0604020202020204" pitchFamily="34" charset="0"/>
                        <a:buChar char="•"/>
                      </a:pPr>
                      <a:r>
                        <a:rPr lang="en-GB" dirty="0"/>
                        <a:t>When guiding mid</a:t>
                      </a:r>
                      <a:r>
                        <a:rPr lang="en-GB" baseline="0" dirty="0"/>
                        <a:t> level referees to develop themselves</a:t>
                      </a:r>
                      <a:endParaRPr lang="en-GB" dirty="0"/>
                    </a:p>
                  </a:txBody>
                  <a:tcPr/>
                </a:tc>
                <a:extLst>
                  <a:ext uri="{0D108BD9-81ED-4DB2-BD59-A6C34878D82A}">
                    <a16:rowId xmlns:a16="http://schemas.microsoft.com/office/drawing/2014/main" val="10002"/>
                  </a:ext>
                </a:extLst>
              </a:tr>
              <a:tr h="1426862">
                <a:tc>
                  <a:txBody>
                    <a:bodyPr/>
                    <a:lstStyle/>
                    <a:p>
                      <a:r>
                        <a:rPr lang="en-GB" dirty="0"/>
                        <a:t>Minder</a:t>
                      </a:r>
                    </a:p>
                  </a:txBody>
                  <a:tcPr/>
                </a:tc>
                <a:tc>
                  <a:txBody>
                    <a:bodyPr/>
                    <a:lstStyle/>
                    <a:p>
                      <a:pPr marL="285750" indent="-285750">
                        <a:buFont typeface="Arial" panose="020B0604020202020204" pitchFamily="34" charset="0"/>
                        <a:buChar char="•"/>
                      </a:pPr>
                      <a:r>
                        <a:rPr lang="en-GB" dirty="0"/>
                        <a:t>Referees</a:t>
                      </a:r>
                      <a:r>
                        <a:rPr lang="en-GB" baseline="0" dirty="0"/>
                        <a:t> are mostly in control </a:t>
                      </a:r>
                    </a:p>
                    <a:p>
                      <a:pPr marL="285750" indent="-285750">
                        <a:buFont typeface="Arial" panose="020B0604020202020204" pitchFamily="34" charset="0"/>
                        <a:buChar char="•"/>
                      </a:pPr>
                      <a:r>
                        <a:rPr lang="en-GB" baseline="0" dirty="0"/>
                        <a:t>Few decisions to be made</a:t>
                      </a:r>
                    </a:p>
                    <a:p>
                      <a:pPr marL="0" indent="0">
                        <a:buFont typeface="Arial" panose="020B0604020202020204" pitchFamily="34" charset="0"/>
                        <a:buNone/>
                      </a:pPr>
                      <a:endParaRPr lang="en-GB" dirty="0"/>
                    </a:p>
                  </a:txBody>
                  <a:tcPr/>
                </a:tc>
                <a:tc>
                  <a:txBody>
                    <a:bodyPr/>
                    <a:lstStyle/>
                    <a:p>
                      <a:pPr marL="285750" indent="-285750">
                        <a:buFont typeface="Arial" panose="020B0604020202020204" pitchFamily="34" charset="0"/>
                        <a:buChar char="•"/>
                      </a:pPr>
                      <a:r>
                        <a:rPr lang="en-GB" dirty="0"/>
                        <a:t>Fewer</a:t>
                      </a:r>
                      <a:r>
                        <a:rPr lang="en-GB" baseline="0" dirty="0"/>
                        <a:t> decisions limits influence or teachings</a:t>
                      </a:r>
                    </a:p>
                    <a:p>
                      <a:pPr marL="285750" indent="-285750">
                        <a:buFont typeface="Arial" panose="020B0604020202020204" pitchFamily="34" charset="0"/>
                        <a:buChar char="•"/>
                      </a:pPr>
                      <a:endParaRPr lang="en-GB" dirty="0"/>
                    </a:p>
                  </a:txBody>
                  <a:tcPr/>
                </a:tc>
                <a:tc>
                  <a:txBody>
                    <a:bodyPr/>
                    <a:lstStyle/>
                    <a:p>
                      <a:pPr marL="285750" indent="-285750">
                        <a:buFont typeface="Arial" panose="020B0604020202020204" pitchFamily="34" charset="0"/>
                        <a:buChar char="•"/>
                      </a:pPr>
                      <a:r>
                        <a:rPr lang="en-GB" dirty="0"/>
                        <a:t>With Senior</a:t>
                      </a:r>
                      <a:r>
                        <a:rPr lang="en-GB" baseline="0" dirty="0"/>
                        <a:t> referees and only adjusting minor issues</a:t>
                      </a:r>
                      <a:endParaRPr lang="en-GB"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45627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Styles of Coaching - On field</a:t>
            </a:r>
          </a:p>
        </p:txBody>
      </p:sp>
      <p:sp>
        <p:nvSpPr>
          <p:cNvPr id="3" name="Content Placeholder 2"/>
          <p:cNvSpPr>
            <a:spLocks noGrp="1"/>
          </p:cNvSpPr>
          <p:nvPr>
            <p:ph idx="1"/>
          </p:nvPr>
        </p:nvSpPr>
        <p:spPr/>
        <p:txBody>
          <a:bodyPr>
            <a:normAutofit/>
          </a:bodyPr>
          <a:lstStyle/>
          <a:p>
            <a:r>
              <a:rPr lang="en-GB" dirty="0"/>
              <a:t>Push Coaching – </a:t>
            </a:r>
          </a:p>
          <a:p>
            <a:pPr marL="1371600" lvl="2" indent="-457200">
              <a:buFont typeface="+mj-lt"/>
              <a:buAutoNum type="arabicPeriod"/>
            </a:pPr>
            <a:r>
              <a:rPr lang="en-GB" dirty="0"/>
              <a:t>Directive/Assertive style</a:t>
            </a:r>
          </a:p>
          <a:p>
            <a:pPr marL="1371600" lvl="2" indent="-457200">
              <a:buFont typeface="+mj-lt"/>
              <a:buAutoNum type="arabicPeriod"/>
            </a:pPr>
            <a:r>
              <a:rPr lang="en-GB" dirty="0"/>
              <a:t>Sell/promote style</a:t>
            </a:r>
          </a:p>
          <a:p>
            <a:pPr marL="1371600" lvl="2" indent="-457200">
              <a:buFont typeface="+mj-lt"/>
              <a:buAutoNum type="arabicPeriod"/>
            </a:pPr>
            <a:endParaRPr lang="en-GB" dirty="0"/>
          </a:p>
          <a:p>
            <a:pPr marL="571500" indent="-457200"/>
            <a:r>
              <a:rPr lang="en-GB" dirty="0"/>
              <a:t>When to use?</a:t>
            </a:r>
          </a:p>
          <a:p>
            <a:pPr marL="0" indent="0">
              <a:buNone/>
            </a:pP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2364" y="1417638"/>
            <a:ext cx="5140036" cy="3798598"/>
          </a:xfrm>
          <a:prstGeom prst="rect">
            <a:avLst/>
          </a:prstGeom>
        </p:spPr>
      </p:pic>
    </p:spTree>
    <p:extLst>
      <p:ext uri="{BB962C8B-B14F-4D97-AF65-F5344CB8AC3E}">
        <p14:creationId xmlns:p14="http://schemas.microsoft.com/office/powerpoint/2010/main" val="2891211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Styles of Coaching – On-field</a:t>
            </a:r>
          </a:p>
        </p:txBody>
      </p:sp>
      <p:sp>
        <p:nvSpPr>
          <p:cNvPr id="3" name="Content Placeholder 2"/>
          <p:cNvSpPr>
            <a:spLocks noGrp="1"/>
          </p:cNvSpPr>
          <p:nvPr>
            <p:ph idx="1"/>
          </p:nvPr>
        </p:nvSpPr>
        <p:spPr/>
        <p:txBody>
          <a:bodyPr/>
          <a:lstStyle/>
          <a:p>
            <a:r>
              <a:rPr lang="en-GB" dirty="0"/>
              <a:t>Pull Coaching – </a:t>
            </a:r>
          </a:p>
          <a:p>
            <a:pPr marL="1371600" lvl="2" indent="-457200">
              <a:buFont typeface="+mj-lt"/>
              <a:buAutoNum type="arabicPeriod"/>
            </a:pPr>
            <a:r>
              <a:rPr lang="en-GB" dirty="0"/>
              <a:t>Educative/Promoting Style</a:t>
            </a:r>
          </a:p>
          <a:p>
            <a:pPr marL="1371600" lvl="2" indent="-457200">
              <a:buFont typeface="+mj-lt"/>
              <a:buAutoNum type="arabicPeriod"/>
            </a:pPr>
            <a:r>
              <a:rPr lang="en-GB" dirty="0"/>
              <a:t>Passive Style</a:t>
            </a:r>
          </a:p>
          <a:p>
            <a:pPr marL="1371600" lvl="2" indent="-457200">
              <a:buFont typeface="+mj-lt"/>
              <a:buAutoNum type="arabicPeriod"/>
            </a:pPr>
            <a:endParaRPr lang="en-GB" dirty="0"/>
          </a:p>
          <a:p>
            <a:pPr marL="571500" indent="-457200"/>
            <a:r>
              <a:rPr lang="en-GB" dirty="0"/>
              <a:t>When to use?</a:t>
            </a:r>
          </a:p>
          <a:p>
            <a:pPr marL="1371600" lvl="2" indent="-457200">
              <a:buFont typeface="+mj-lt"/>
              <a:buAutoNum type="arabicPeriod"/>
            </a:pPr>
            <a:endParaRPr lang="en-GB" dirty="0"/>
          </a:p>
          <a:p>
            <a:pPr marL="571500" indent="-457200"/>
            <a:endParaRPr lang="en-GB" dirty="0"/>
          </a:p>
          <a:p>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1600201"/>
            <a:ext cx="5486400" cy="3306336"/>
          </a:xfrm>
          <a:prstGeom prst="rect">
            <a:avLst/>
          </a:prstGeom>
        </p:spPr>
      </p:pic>
    </p:spTree>
    <p:extLst>
      <p:ext uri="{BB962C8B-B14F-4D97-AF65-F5344CB8AC3E}">
        <p14:creationId xmlns:p14="http://schemas.microsoft.com/office/powerpoint/2010/main" val="56784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Styles of Coaching – On-field </a:t>
            </a:r>
          </a:p>
        </p:txBody>
      </p:sp>
      <p:sp>
        <p:nvSpPr>
          <p:cNvPr id="3" name="Content Placeholder 2"/>
          <p:cNvSpPr>
            <a:spLocks noGrp="1"/>
          </p:cNvSpPr>
          <p:nvPr>
            <p:ph idx="1"/>
          </p:nvPr>
        </p:nvSpPr>
        <p:spPr/>
        <p:txBody>
          <a:bodyPr/>
          <a:lstStyle/>
          <a:p>
            <a:r>
              <a:rPr lang="en-GB" dirty="0"/>
              <a:t>Strength Based  </a:t>
            </a:r>
          </a:p>
          <a:p>
            <a:endParaRPr lang="en-GB" dirty="0"/>
          </a:p>
          <a:p>
            <a:r>
              <a:rPr lang="en-GB" dirty="0"/>
              <a:t>When to use?</a:t>
            </a:r>
          </a:p>
          <a:p>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91454" y="1600202"/>
            <a:ext cx="3641414" cy="3138470"/>
          </a:xfrm>
          <a:prstGeom prst="rect">
            <a:avLst/>
          </a:prstGeom>
        </p:spPr>
      </p:pic>
    </p:spTree>
    <p:extLst>
      <p:ext uri="{BB962C8B-B14F-4D97-AF65-F5344CB8AC3E}">
        <p14:creationId xmlns:p14="http://schemas.microsoft.com/office/powerpoint/2010/main" val="244744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Style of Coaching – Off-field</a:t>
            </a:r>
          </a:p>
        </p:txBody>
      </p:sp>
      <p:sp>
        <p:nvSpPr>
          <p:cNvPr id="3" name="Content Placeholder 2"/>
          <p:cNvSpPr>
            <a:spLocks noGrp="1"/>
          </p:cNvSpPr>
          <p:nvPr>
            <p:ph idx="1"/>
          </p:nvPr>
        </p:nvSpPr>
        <p:spPr/>
        <p:txBody>
          <a:bodyPr/>
          <a:lstStyle/>
          <a:p>
            <a:r>
              <a:rPr lang="en-GB" dirty="0"/>
              <a:t>Vision Coaching</a:t>
            </a:r>
          </a:p>
          <a:p>
            <a:endParaRPr lang="en-GB" dirty="0"/>
          </a:p>
          <a:p>
            <a:r>
              <a:rPr lang="en-GB" dirty="0"/>
              <a:t>When to use?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5998" y="1690688"/>
            <a:ext cx="4274635" cy="3594989"/>
          </a:xfrm>
          <a:prstGeom prst="rect">
            <a:avLst/>
          </a:prstGeom>
        </p:spPr>
      </p:pic>
    </p:spTree>
    <p:extLst>
      <p:ext uri="{BB962C8B-B14F-4D97-AF65-F5344CB8AC3E}">
        <p14:creationId xmlns:p14="http://schemas.microsoft.com/office/powerpoint/2010/main" val="379161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Style of  Coaching – Off-field</a:t>
            </a:r>
          </a:p>
        </p:txBody>
      </p:sp>
      <p:sp>
        <p:nvSpPr>
          <p:cNvPr id="3" name="Content Placeholder 2"/>
          <p:cNvSpPr>
            <a:spLocks noGrp="1"/>
          </p:cNvSpPr>
          <p:nvPr>
            <p:ph idx="1"/>
          </p:nvPr>
        </p:nvSpPr>
        <p:spPr/>
        <p:txBody>
          <a:bodyPr/>
          <a:lstStyle/>
          <a:p>
            <a:r>
              <a:rPr lang="en-GB" dirty="0"/>
              <a:t>Solutions based coaching</a:t>
            </a:r>
          </a:p>
          <a:p>
            <a:endParaRPr lang="en-GB" dirty="0"/>
          </a:p>
          <a:p>
            <a:r>
              <a:rPr lang="en-GB" dirty="0"/>
              <a:t>When to use?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9941" y="1873404"/>
            <a:ext cx="3345366" cy="3300761"/>
          </a:xfrm>
          <a:prstGeom prst="rect">
            <a:avLst/>
          </a:prstGeom>
        </p:spPr>
      </p:pic>
    </p:spTree>
    <p:extLst>
      <p:ext uri="{BB962C8B-B14F-4D97-AF65-F5344CB8AC3E}">
        <p14:creationId xmlns:p14="http://schemas.microsoft.com/office/powerpoint/2010/main" val="2965253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Style of  Coaching – Off-field</a:t>
            </a:r>
          </a:p>
        </p:txBody>
      </p:sp>
      <p:sp>
        <p:nvSpPr>
          <p:cNvPr id="3" name="Content Placeholder 2"/>
          <p:cNvSpPr>
            <a:spLocks noGrp="1"/>
          </p:cNvSpPr>
          <p:nvPr>
            <p:ph idx="1"/>
          </p:nvPr>
        </p:nvSpPr>
        <p:spPr/>
        <p:txBody>
          <a:bodyPr/>
          <a:lstStyle/>
          <a:p>
            <a:r>
              <a:rPr lang="en-GB" dirty="0"/>
              <a:t>Video analysis - </a:t>
            </a:r>
          </a:p>
          <a:p>
            <a:endParaRPr lang="en-GB" dirty="0"/>
          </a:p>
          <a:p>
            <a:r>
              <a:rPr lang="en-GB" dirty="0"/>
              <a:t>When to use?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8736" y="1753828"/>
            <a:ext cx="5489328" cy="3774136"/>
          </a:xfrm>
          <a:prstGeom prst="rect">
            <a:avLst/>
          </a:prstGeom>
        </p:spPr>
      </p:pic>
    </p:spTree>
    <p:extLst>
      <p:ext uri="{BB962C8B-B14F-4D97-AF65-F5344CB8AC3E}">
        <p14:creationId xmlns:p14="http://schemas.microsoft.com/office/powerpoint/2010/main" val="2670219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Styles of Coaching – Off-field</a:t>
            </a:r>
          </a:p>
        </p:txBody>
      </p:sp>
      <p:sp>
        <p:nvSpPr>
          <p:cNvPr id="3" name="Content Placeholder 2"/>
          <p:cNvSpPr>
            <a:spLocks noGrp="1"/>
          </p:cNvSpPr>
          <p:nvPr>
            <p:ph idx="1"/>
          </p:nvPr>
        </p:nvSpPr>
        <p:spPr/>
        <p:txBody>
          <a:bodyPr/>
          <a:lstStyle/>
          <a:p>
            <a:r>
              <a:rPr lang="en-GB" dirty="0"/>
              <a:t>Video Analysis – The e-mail</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1" y="2300129"/>
            <a:ext cx="10972800" cy="4163015"/>
          </a:xfrm>
          <a:prstGeom prst="rect">
            <a:avLst/>
          </a:prstGeom>
        </p:spPr>
      </p:pic>
    </p:spTree>
    <p:extLst>
      <p:ext uri="{BB962C8B-B14F-4D97-AF65-F5344CB8AC3E}">
        <p14:creationId xmlns:p14="http://schemas.microsoft.com/office/powerpoint/2010/main" val="2722235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Styles of Coaching – Off-field </a:t>
            </a:r>
          </a:p>
        </p:txBody>
      </p:sp>
      <p:sp>
        <p:nvSpPr>
          <p:cNvPr id="3" name="Content Placeholder 2"/>
          <p:cNvSpPr>
            <a:spLocks noGrp="1"/>
          </p:cNvSpPr>
          <p:nvPr>
            <p:ph idx="1"/>
          </p:nvPr>
        </p:nvSpPr>
        <p:spPr/>
        <p:txBody>
          <a:bodyPr/>
          <a:lstStyle/>
          <a:p>
            <a:r>
              <a:rPr lang="en-GB" dirty="0"/>
              <a:t>Video Analysis – The analysis  </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24219"/>
            <a:ext cx="6422571" cy="4573039"/>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3764" y="2124219"/>
            <a:ext cx="5978236" cy="4573039"/>
          </a:xfrm>
          <a:prstGeom prst="rect">
            <a:avLst/>
          </a:prstGeom>
        </p:spPr>
      </p:pic>
    </p:spTree>
    <p:extLst>
      <p:ext uri="{BB962C8B-B14F-4D97-AF65-F5344CB8AC3E}">
        <p14:creationId xmlns:p14="http://schemas.microsoft.com/office/powerpoint/2010/main" val="408709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Feedback</a:t>
            </a:r>
          </a:p>
        </p:txBody>
      </p:sp>
      <p:sp>
        <p:nvSpPr>
          <p:cNvPr id="3" name="Content Placeholder 2"/>
          <p:cNvSpPr>
            <a:spLocks noGrp="1"/>
          </p:cNvSpPr>
          <p:nvPr>
            <p:ph idx="1"/>
          </p:nvPr>
        </p:nvSpPr>
        <p:spPr/>
        <p:txBody>
          <a:bodyPr/>
          <a:lstStyle/>
          <a:p>
            <a:r>
              <a:rPr lang="en-GB" dirty="0"/>
              <a:t>SET THE STAGE – make it comfortable </a:t>
            </a:r>
          </a:p>
          <a:p>
            <a:pPr marL="0" indent="0">
              <a:buNone/>
            </a:pPr>
            <a:endParaRPr lang="en-GB" dirty="0"/>
          </a:p>
          <a:p>
            <a:r>
              <a:rPr lang="en-GB" dirty="0"/>
              <a:t>Positivity is important </a:t>
            </a:r>
          </a:p>
          <a:p>
            <a:r>
              <a:rPr lang="en-GB" dirty="0"/>
              <a:t>Two main ways to give</a:t>
            </a:r>
          </a:p>
          <a:p>
            <a:pPr lvl="1"/>
            <a:r>
              <a:rPr lang="en-GB" dirty="0"/>
              <a:t>PRO</a:t>
            </a:r>
          </a:p>
          <a:p>
            <a:pPr lvl="1"/>
            <a:r>
              <a:rPr lang="en-GB" dirty="0"/>
              <a:t>Sandwich or Balloon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2268" y="2098964"/>
            <a:ext cx="6057900" cy="3200400"/>
          </a:xfrm>
          <a:prstGeom prst="rect">
            <a:avLst/>
          </a:prstGeom>
        </p:spPr>
      </p:pic>
    </p:spTree>
    <p:extLst>
      <p:ext uri="{BB962C8B-B14F-4D97-AF65-F5344CB8AC3E}">
        <p14:creationId xmlns:p14="http://schemas.microsoft.com/office/powerpoint/2010/main" val="212685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Coaching Module</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32562" y="1417638"/>
            <a:ext cx="8326876" cy="4263315"/>
          </a:xfrm>
        </p:spPr>
      </p:pic>
    </p:spTree>
    <p:extLst>
      <p:ext uri="{BB962C8B-B14F-4D97-AF65-F5344CB8AC3E}">
        <p14:creationId xmlns:p14="http://schemas.microsoft.com/office/powerpoint/2010/main" val="33025867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Feedback</a:t>
            </a:r>
          </a:p>
        </p:txBody>
      </p:sp>
      <p:sp>
        <p:nvSpPr>
          <p:cNvPr id="3" name="Content Placeholder 2"/>
          <p:cNvSpPr>
            <a:spLocks noGrp="1"/>
          </p:cNvSpPr>
          <p:nvPr>
            <p:ph idx="1"/>
          </p:nvPr>
        </p:nvSpPr>
        <p:spPr/>
        <p:txBody>
          <a:bodyPr/>
          <a:lstStyle/>
          <a:p>
            <a:r>
              <a:rPr lang="en-GB" dirty="0"/>
              <a:t>Problem</a:t>
            </a:r>
          </a:p>
          <a:p>
            <a:r>
              <a:rPr lang="en-GB" dirty="0"/>
              <a:t>Resolution</a:t>
            </a:r>
          </a:p>
          <a:p>
            <a:r>
              <a:rPr lang="en-GB" dirty="0"/>
              <a:t>Outcome</a:t>
            </a:r>
          </a:p>
          <a:p>
            <a:pPr marL="0" indent="0">
              <a:buNone/>
            </a:pP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73437" y="1417638"/>
            <a:ext cx="2186940" cy="238543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86800" y="1600202"/>
            <a:ext cx="2895600" cy="2202872"/>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66907" y="3985637"/>
            <a:ext cx="3314988" cy="1833272"/>
          </a:xfrm>
          <a:prstGeom prst="rect">
            <a:avLst/>
          </a:prstGeom>
        </p:spPr>
      </p:pic>
    </p:spTree>
    <p:extLst>
      <p:ext uri="{BB962C8B-B14F-4D97-AF65-F5344CB8AC3E}">
        <p14:creationId xmlns:p14="http://schemas.microsoft.com/office/powerpoint/2010/main" val="287038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Feedback</a:t>
            </a:r>
          </a:p>
        </p:txBody>
      </p:sp>
      <p:sp>
        <p:nvSpPr>
          <p:cNvPr id="3" name="Content Placeholder 2"/>
          <p:cNvSpPr>
            <a:spLocks noGrp="1"/>
          </p:cNvSpPr>
          <p:nvPr>
            <p:ph idx="1"/>
          </p:nvPr>
        </p:nvSpPr>
        <p:spPr/>
        <p:txBody>
          <a:bodyPr/>
          <a:lstStyle/>
          <a:p>
            <a:r>
              <a:rPr lang="en-GB" dirty="0"/>
              <a:t>Sandwich </a:t>
            </a:r>
          </a:p>
          <a:p>
            <a:r>
              <a:rPr lang="en-GB" dirty="0"/>
              <a:t>Blow, burst, blow </a:t>
            </a:r>
          </a:p>
          <a:p>
            <a:pPr marL="0" indent="0">
              <a:buNone/>
            </a:pP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9654" y="2115235"/>
            <a:ext cx="3172691" cy="287240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8491" y="1600201"/>
            <a:ext cx="4287982" cy="3387435"/>
          </a:xfrm>
          <a:prstGeom prst="rect">
            <a:avLst/>
          </a:prstGeom>
        </p:spPr>
      </p:pic>
    </p:spTree>
    <p:extLst>
      <p:ext uri="{BB962C8B-B14F-4D97-AF65-F5344CB8AC3E}">
        <p14:creationId xmlns:p14="http://schemas.microsoft.com/office/powerpoint/2010/main" val="7091192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Questions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85615" y="1600200"/>
            <a:ext cx="3620770" cy="4525963"/>
          </a:xfrm>
        </p:spPr>
      </p:pic>
    </p:spTree>
    <p:extLst>
      <p:ext uri="{BB962C8B-B14F-4D97-AF65-F5344CB8AC3E}">
        <p14:creationId xmlns:p14="http://schemas.microsoft.com/office/powerpoint/2010/main" val="6032476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 Coaching Paperwork</a:t>
            </a:r>
          </a:p>
        </p:txBody>
      </p:sp>
      <p:sp>
        <p:nvSpPr>
          <p:cNvPr id="3" name="Content Placeholder 2"/>
          <p:cNvSpPr>
            <a:spLocks noGrp="1"/>
          </p:cNvSpPr>
          <p:nvPr>
            <p:ph idx="1"/>
          </p:nvPr>
        </p:nvSpPr>
        <p:spPr/>
        <p:txBody>
          <a:bodyPr/>
          <a:lstStyle/>
          <a:p>
            <a:r>
              <a:rPr lang="en-GB" dirty="0"/>
              <a:t>During game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2202873"/>
            <a:ext cx="10972800" cy="4468091"/>
          </a:xfrm>
          <a:prstGeom prst="rect">
            <a:avLst/>
          </a:prstGeom>
        </p:spPr>
      </p:pic>
    </p:spTree>
    <p:extLst>
      <p:ext uri="{BB962C8B-B14F-4D97-AF65-F5344CB8AC3E}">
        <p14:creationId xmlns:p14="http://schemas.microsoft.com/office/powerpoint/2010/main" val="1576387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Video review </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13364" y="1600200"/>
            <a:ext cx="6255327" cy="4525963"/>
          </a:xfrm>
        </p:spPr>
      </p:pic>
    </p:spTree>
    <p:extLst>
      <p:ext uri="{BB962C8B-B14F-4D97-AF65-F5344CB8AC3E}">
        <p14:creationId xmlns:p14="http://schemas.microsoft.com/office/powerpoint/2010/main" val="33743769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Coaching Positions</a:t>
            </a:r>
          </a:p>
        </p:txBody>
      </p:sp>
      <p:sp>
        <p:nvSpPr>
          <p:cNvPr id="3" name="Content Placeholder 2"/>
          <p:cNvSpPr>
            <a:spLocks noGrp="1"/>
          </p:cNvSpPr>
          <p:nvPr>
            <p:ph idx="1"/>
          </p:nvPr>
        </p:nvSpPr>
        <p:spPr/>
        <p:txBody>
          <a:bodyPr/>
          <a:lstStyle/>
          <a:p>
            <a:pPr marL="0" indent="0">
              <a:buNone/>
            </a:pPr>
            <a:r>
              <a:rPr lang="en-GB" dirty="0"/>
              <a:t>Some questions for you – What are the advantages, disadvantages and what can you see if you;-  </a:t>
            </a:r>
          </a:p>
          <a:p>
            <a:pPr lvl="1"/>
            <a:r>
              <a:rPr lang="en-GB" dirty="0"/>
              <a:t>Stand at the top or bottom of the pitch?</a:t>
            </a:r>
          </a:p>
          <a:p>
            <a:pPr lvl="1"/>
            <a:r>
              <a:rPr lang="en-GB" dirty="0"/>
              <a:t>Stay at the side like camera?</a:t>
            </a:r>
          </a:p>
          <a:p>
            <a:pPr lvl="1"/>
            <a:r>
              <a:rPr lang="en-GB" dirty="0"/>
              <a:t>Out the way of the rain or shine?</a:t>
            </a:r>
          </a:p>
          <a:p>
            <a:pPr lvl="1"/>
            <a:r>
              <a:rPr lang="en-GB" dirty="0"/>
              <a:t>Are walking up and down the side-line?</a:t>
            </a:r>
          </a:p>
          <a:p>
            <a:pPr marL="457200" lvl="1" indent="0">
              <a:buNone/>
            </a:pPr>
            <a:endParaRPr lang="en-GB" dirty="0"/>
          </a:p>
        </p:txBody>
      </p:sp>
    </p:spTree>
    <p:extLst>
      <p:ext uri="{BB962C8B-B14F-4D97-AF65-F5344CB8AC3E}">
        <p14:creationId xmlns:p14="http://schemas.microsoft.com/office/powerpoint/2010/main" val="196067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Coaching positions</a:t>
            </a:r>
          </a:p>
        </p:txBody>
      </p:sp>
      <p:sp>
        <p:nvSpPr>
          <p:cNvPr id="3" name="Content Placeholder 2"/>
          <p:cNvSpPr>
            <a:spLocks noGrp="1"/>
          </p:cNvSpPr>
          <p:nvPr>
            <p:ph idx="1"/>
          </p:nvPr>
        </p:nvSpPr>
        <p:spPr/>
        <p:txBody>
          <a:bodyPr/>
          <a:lstStyle/>
          <a:p>
            <a:pPr marL="0" indent="0">
              <a:buNone/>
            </a:pPr>
            <a:r>
              <a:rPr lang="en-GB" dirty="0"/>
              <a:t>Mix it up </a:t>
            </a:r>
          </a:p>
          <a:p>
            <a:pPr lvl="1"/>
            <a:r>
              <a:rPr lang="en-GB" dirty="0"/>
              <a:t>You’ll see/hear more of the game</a:t>
            </a:r>
          </a:p>
          <a:p>
            <a:pPr lvl="1"/>
            <a:r>
              <a:rPr lang="en-GB" dirty="0"/>
              <a:t>Referees won’t have a grudge</a:t>
            </a:r>
          </a:p>
          <a:p>
            <a:pPr lvl="1"/>
            <a:r>
              <a:rPr lang="en-GB" dirty="0"/>
              <a:t>Your credibility is enhanced</a:t>
            </a:r>
          </a:p>
          <a:p>
            <a:pPr lvl="1"/>
            <a:r>
              <a:rPr lang="en-GB" dirty="0"/>
              <a:t>Don’t get comfortable with just one</a:t>
            </a:r>
          </a:p>
          <a:p>
            <a:pPr lvl="1"/>
            <a:r>
              <a:rPr lang="en-GB" dirty="0"/>
              <a:t>Be careful not to overdo it</a:t>
            </a:r>
          </a:p>
          <a:p>
            <a:pPr marL="457200" lvl="1" indent="0">
              <a:buNone/>
            </a:pPr>
            <a:endParaRPr lang="en-GB" dirty="0"/>
          </a:p>
        </p:txBody>
      </p:sp>
    </p:spTree>
    <p:extLst>
      <p:ext uri="{BB962C8B-B14F-4D97-AF65-F5344CB8AC3E}">
        <p14:creationId xmlns:p14="http://schemas.microsoft.com/office/powerpoint/2010/main" val="38660907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Coaching</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85615" y="1600200"/>
            <a:ext cx="3620770" cy="4525963"/>
          </a:xfrm>
        </p:spPr>
      </p:pic>
    </p:spTree>
    <p:extLst>
      <p:ext uri="{BB962C8B-B14F-4D97-AF65-F5344CB8AC3E}">
        <p14:creationId xmlns:p14="http://schemas.microsoft.com/office/powerpoint/2010/main" val="20297983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Written Feedback</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23855" y="1417638"/>
            <a:ext cx="4800600" cy="5274107"/>
          </a:xfrm>
        </p:spPr>
      </p:pic>
    </p:spTree>
    <p:extLst>
      <p:ext uri="{BB962C8B-B14F-4D97-AF65-F5344CB8AC3E}">
        <p14:creationId xmlns:p14="http://schemas.microsoft.com/office/powerpoint/2010/main" val="41188679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Written feedback completed</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47567" y="1600200"/>
            <a:ext cx="5096866" cy="4525963"/>
          </a:xfrm>
        </p:spPr>
      </p:pic>
    </p:spTree>
    <p:extLst>
      <p:ext uri="{BB962C8B-B14F-4D97-AF65-F5344CB8AC3E}">
        <p14:creationId xmlns:p14="http://schemas.microsoft.com/office/powerpoint/2010/main" val="251527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Introduction</a:t>
            </a:r>
          </a:p>
        </p:txBody>
      </p:sp>
      <p:sp>
        <p:nvSpPr>
          <p:cNvPr id="4" name="Content Placeholder 3"/>
          <p:cNvSpPr>
            <a:spLocks noGrp="1"/>
          </p:cNvSpPr>
          <p:nvPr>
            <p:ph idx="1"/>
          </p:nvPr>
        </p:nvSpPr>
        <p:spPr/>
        <p:txBody>
          <a:bodyPr>
            <a:normAutofit/>
          </a:bodyPr>
          <a:lstStyle/>
          <a:p>
            <a:pPr marL="0" indent="0" algn="ctr">
              <a:buNone/>
            </a:pPr>
            <a:r>
              <a:rPr lang="en-GB" sz="3600" dirty="0"/>
              <a:t>Aims</a:t>
            </a:r>
          </a:p>
          <a:p>
            <a:pPr marL="0" indent="0" algn="ctr">
              <a:buNone/>
            </a:pPr>
            <a:endParaRPr lang="en-GB" sz="3600" dirty="0"/>
          </a:p>
          <a:p>
            <a:pPr marL="0" indent="0">
              <a:buNone/>
            </a:pPr>
            <a:r>
              <a:rPr lang="en-GB" sz="3600" dirty="0"/>
              <a:t>We are here today to learn how to help present and coach our up and coming referees in a continually growing and changing sport. </a:t>
            </a:r>
          </a:p>
          <a:p>
            <a:pPr marL="0" indent="0">
              <a:buNone/>
            </a:pPr>
            <a:endParaRPr lang="en-GB" sz="3600" dirty="0"/>
          </a:p>
        </p:txBody>
      </p:sp>
    </p:spTree>
    <p:extLst>
      <p:ext uri="{BB962C8B-B14F-4D97-AF65-F5344CB8AC3E}">
        <p14:creationId xmlns:p14="http://schemas.microsoft.com/office/powerpoint/2010/main" val="236015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Additional paperwork</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32909" y="1417638"/>
            <a:ext cx="5133109" cy="5190980"/>
          </a:xfrm>
        </p:spPr>
      </p:pic>
    </p:spTree>
    <p:extLst>
      <p:ext uri="{BB962C8B-B14F-4D97-AF65-F5344CB8AC3E}">
        <p14:creationId xmlns:p14="http://schemas.microsoft.com/office/powerpoint/2010/main" val="37238686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Coaching</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85615" y="1600200"/>
            <a:ext cx="3620770" cy="4525963"/>
          </a:xfrm>
        </p:spPr>
      </p:pic>
    </p:spTree>
    <p:extLst>
      <p:ext uri="{BB962C8B-B14F-4D97-AF65-F5344CB8AC3E}">
        <p14:creationId xmlns:p14="http://schemas.microsoft.com/office/powerpoint/2010/main" val="42804569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Conflict Resolution</a:t>
            </a:r>
          </a:p>
        </p:txBody>
      </p:sp>
      <p:sp>
        <p:nvSpPr>
          <p:cNvPr id="3" name="Content Placeholder 2"/>
          <p:cNvSpPr>
            <a:spLocks noGrp="1"/>
          </p:cNvSpPr>
          <p:nvPr>
            <p:ph idx="1"/>
          </p:nvPr>
        </p:nvSpPr>
        <p:spPr/>
        <p:txBody>
          <a:bodyPr/>
          <a:lstStyle/>
          <a:p>
            <a:r>
              <a:rPr lang="en-GB" dirty="0"/>
              <a:t>Who can create? – </a:t>
            </a:r>
          </a:p>
          <a:p>
            <a:pPr lvl="1">
              <a:buFont typeface="Arial" panose="020B0604020202020204" pitchFamily="34" charset="0"/>
              <a:buChar char="•"/>
            </a:pPr>
            <a:r>
              <a:rPr lang="en-GB" dirty="0"/>
              <a:t>Players</a:t>
            </a:r>
          </a:p>
          <a:p>
            <a:pPr lvl="1">
              <a:buFont typeface="Arial" panose="020B0604020202020204" pitchFamily="34" charset="0"/>
              <a:buChar char="•"/>
            </a:pPr>
            <a:r>
              <a:rPr lang="en-GB" dirty="0"/>
              <a:t>Coaches/staff</a:t>
            </a:r>
          </a:p>
          <a:p>
            <a:pPr lvl="1">
              <a:buFont typeface="Arial" panose="020B0604020202020204" pitchFamily="34" charset="0"/>
              <a:buChar char="•"/>
            </a:pPr>
            <a:r>
              <a:rPr lang="en-GB" dirty="0"/>
              <a:t>Spectators</a:t>
            </a:r>
          </a:p>
          <a:p>
            <a:pPr lvl="1">
              <a:buFont typeface="Arial" panose="020B0604020202020204" pitchFamily="34" charset="0"/>
              <a:buChar char="•"/>
            </a:pPr>
            <a:r>
              <a:rPr lang="en-GB" dirty="0"/>
              <a:t>Referees</a:t>
            </a:r>
          </a:p>
          <a:p>
            <a:pPr lvl="1">
              <a:buFont typeface="Arial" panose="020B0604020202020204" pitchFamily="34" charset="0"/>
              <a:buChar char="•"/>
            </a:pPr>
            <a:endParaRPr lang="en-GB" dirty="0"/>
          </a:p>
          <a:p>
            <a:pPr lvl="1">
              <a:buFont typeface="Arial" panose="020B0604020202020204" pitchFamily="34" charset="0"/>
              <a:buChar char="•"/>
            </a:pPr>
            <a:endParaRPr lang="en-GB" dirty="0"/>
          </a:p>
        </p:txBody>
      </p:sp>
    </p:spTree>
    <p:extLst>
      <p:ext uri="{BB962C8B-B14F-4D97-AF65-F5344CB8AC3E}">
        <p14:creationId xmlns:p14="http://schemas.microsoft.com/office/powerpoint/2010/main" val="3134641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Conflict Resolution</a:t>
            </a:r>
          </a:p>
        </p:txBody>
      </p:sp>
      <p:sp>
        <p:nvSpPr>
          <p:cNvPr id="3" name="Content Placeholder 2"/>
          <p:cNvSpPr>
            <a:spLocks noGrp="1"/>
          </p:cNvSpPr>
          <p:nvPr>
            <p:ph idx="1"/>
          </p:nvPr>
        </p:nvSpPr>
        <p:spPr/>
        <p:txBody>
          <a:bodyPr/>
          <a:lstStyle/>
          <a:p>
            <a:r>
              <a:rPr lang="en-GB" dirty="0"/>
              <a:t>Players </a:t>
            </a:r>
          </a:p>
          <a:p>
            <a:pPr lvl="1"/>
            <a:r>
              <a:rPr lang="en-GB" dirty="0"/>
              <a:t>What can you do?</a:t>
            </a:r>
          </a:p>
          <a:p>
            <a:pPr lvl="1"/>
            <a:r>
              <a:rPr lang="en-GB" dirty="0"/>
              <a:t>What should you do….</a:t>
            </a:r>
          </a:p>
        </p:txBody>
      </p:sp>
    </p:spTree>
    <p:extLst>
      <p:ext uri="{BB962C8B-B14F-4D97-AF65-F5344CB8AC3E}">
        <p14:creationId xmlns:p14="http://schemas.microsoft.com/office/powerpoint/2010/main" val="835070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Conflict Resolution</a:t>
            </a:r>
          </a:p>
        </p:txBody>
      </p:sp>
      <p:sp>
        <p:nvSpPr>
          <p:cNvPr id="3" name="Content Placeholder 2"/>
          <p:cNvSpPr>
            <a:spLocks noGrp="1"/>
          </p:cNvSpPr>
          <p:nvPr>
            <p:ph idx="1"/>
          </p:nvPr>
        </p:nvSpPr>
        <p:spPr/>
        <p:txBody>
          <a:bodyPr/>
          <a:lstStyle/>
          <a:p>
            <a:r>
              <a:rPr lang="en-GB" dirty="0"/>
              <a:t>Coaches/staff</a:t>
            </a:r>
          </a:p>
          <a:p>
            <a:pPr lvl="1">
              <a:buFont typeface="Arial" panose="020B0604020202020204" pitchFamily="34" charset="0"/>
              <a:buChar char="•"/>
            </a:pPr>
            <a:r>
              <a:rPr lang="en-GB" dirty="0"/>
              <a:t>Who are staff?</a:t>
            </a:r>
          </a:p>
          <a:p>
            <a:pPr lvl="1">
              <a:buFont typeface="Arial" panose="020B0604020202020204" pitchFamily="34" charset="0"/>
              <a:buChar char="•"/>
            </a:pPr>
            <a:r>
              <a:rPr lang="en-GB" dirty="0"/>
              <a:t>What can you do?</a:t>
            </a:r>
          </a:p>
          <a:p>
            <a:pPr lvl="1">
              <a:buFont typeface="Arial" panose="020B0604020202020204" pitchFamily="34" charset="0"/>
              <a:buChar char="•"/>
            </a:pPr>
            <a:r>
              <a:rPr lang="en-GB" dirty="0"/>
              <a:t>What should you do….</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75520" y="1417638"/>
            <a:ext cx="2316480" cy="177530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21040" y="1417638"/>
            <a:ext cx="1381309" cy="1775302"/>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14159" y="1417638"/>
            <a:ext cx="1533709" cy="1775302"/>
          </a:xfrm>
          <a:prstGeom prst="rect">
            <a:avLst/>
          </a:prstGeom>
        </p:spPr>
      </p:pic>
    </p:spTree>
    <p:extLst>
      <p:ext uri="{BB962C8B-B14F-4D97-AF65-F5344CB8AC3E}">
        <p14:creationId xmlns:p14="http://schemas.microsoft.com/office/powerpoint/2010/main" val="3899630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Conflict Resolution</a:t>
            </a:r>
          </a:p>
        </p:txBody>
      </p:sp>
      <p:sp>
        <p:nvSpPr>
          <p:cNvPr id="3" name="Content Placeholder 2"/>
          <p:cNvSpPr>
            <a:spLocks noGrp="1"/>
          </p:cNvSpPr>
          <p:nvPr>
            <p:ph idx="1"/>
          </p:nvPr>
        </p:nvSpPr>
        <p:spPr/>
        <p:txBody>
          <a:bodyPr/>
          <a:lstStyle/>
          <a:p>
            <a:r>
              <a:rPr lang="en-GB" dirty="0"/>
              <a:t>Referees with each other</a:t>
            </a:r>
          </a:p>
          <a:p>
            <a:pPr lvl="1">
              <a:buFont typeface="Arial" panose="020B0604020202020204" pitchFamily="34" charset="0"/>
              <a:buChar char="•"/>
            </a:pPr>
            <a:r>
              <a:rPr lang="en-GB" dirty="0"/>
              <a:t>What can we do?</a:t>
            </a:r>
          </a:p>
          <a:p>
            <a:pPr lvl="1">
              <a:buFont typeface="Arial" panose="020B0604020202020204" pitchFamily="34" charset="0"/>
              <a:buChar char="•"/>
            </a:pPr>
            <a:r>
              <a:rPr lang="en-GB" dirty="0"/>
              <a:t>What should we do….</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5680" y="1600201"/>
            <a:ext cx="2942273" cy="3368039"/>
          </a:xfrm>
          <a:prstGeom prst="rect">
            <a:avLst/>
          </a:prstGeom>
        </p:spPr>
      </p:pic>
    </p:spTree>
    <p:extLst>
      <p:ext uri="{BB962C8B-B14F-4D97-AF65-F5344CB8AC3E}">
        <p14:creationId xmlns:p14="http://schemas.microsoft.com/office/powerpoint/2010/main" val="39008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Conflict Resolution</a:t>
            </a:r>
          </a:p>
        </p:txBody>
      </p:sp>
      <p:sp>
        <p:nvSpPr>
          <p:cNvPr id="3" name="Content Placeholder 2"/>
          <p:cNvSpPr>
            <a:spLocks noGrp="1"/>
          </p:cNvSpPr>
          <p:nvPr>
            <p:ph idx="1"/>
          </p:nvPr>
        </p:nvSpPr>
        <p:spPr/>
        <p:txBody>
          <a:bodyPr/>
          <a:lstStyle/>
          <a:p>
            <a:r>
              <a:rPr lang="en-GB" dirty="0"/>
              <a:t>Referees with you</a:t>
            </a:r>
          </a:p>
          <a:p>
            <a:pPr lvl="1">
              <a:buFont typeface="Arial" panose="020B0604020202020204" pitchFamily="34" charset="0"/>
              <a:buChar char="•"/>
            </a:pPr>
            <a:r>
              <a:rPr lang="en-GB" dirty="0"/>
              <a:t>How can this happen?</a:t>
            </a:r>
          </a:p>
          <a:p>
            <a:pPr lvl="1">
              <a:buFont typeface="Arial" panose="020B0604020202020204" pitchFamily="34" charset="0"/>
              <a:buChar char="•"/>
            </a:pPr>
            <a:r>
              <a:rPr lang="en-GB" dirty="0"/>
              <a:t>What can we do?</a:t>
            </a:r>
          </a:p>
          <a:p>
            <a:pPr lvl="1">
              <a:buFont typeface="Arial" panose="020B0604020202020204" pitchFamily="34" charset="0"/>
              <a:buChar char="•"/>
            </a:pPr>
            <a:r>
              <a:rPr lang="en-GB" dirty="0"/>
              <a:t>What should we do….</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5680" y="1600201"/>
            <a:ext cx="2942273" cy="3368039"/>
          </a:xfrm>
          <a:prstGeom prst="rect">
            <a:avLst/>
          </a:prstGeom>
        </p:spPr>
      </p:pic>
    </p:spTree>
    <p:extLst>
      <p:ext uri="{BB962C8B-B14F-4D97-AF65-F5344CB8AC3E}">
        <p14:creationId xmlns:p14="http://schemas.microsoft.com/office/powerpoint/2010/main" val="2147084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Assessing</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01528" y="1600201"/>
            <a:ext cx="6788944" cy="3906982"/>
          </a:xfrm>
        </p:spPr>
      </p:pic>
    </p:spTree>
    <p:extLst>
      <p:ext uri="{BB962C8B-B14F-4D97-AF65-F5344CB8AC3E}">
        <p14:creationId xmlns:p14="http://schemas.microsoft.com/office/powerpoint/2010/main" val="28661205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Paperwork</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1417638"/>
            <a:ext cx="5920000" cy="4961762"/>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17637"/>
            <a:ext cx="5943600" cy="4961763"/>
          </a:xfrm>
          <a:prstGeom prst="rect">
            <a:avLst/>
          </a:prstGeom>
        </p:spPr>
      </p:pic>
      <p:sp>
        <p:nvSpPr>
          <p:cNvPr id="11" name="Content Placeholder 10"/>
          <p:cNvSpPr>
            <a:spLocks noGrp="1"/>
          </p:cNvSpPr>
          <p:nvPr>
            <p:ph idx="1"/>
          </p:nvPr>
        </p:nvSpPr>
        <p:spPr/>
        <p:txBody>
          <a:bodyPr/>
          <a:lstStyle/>
          <a:p>
            <a:endParaRPr lang="en-GB" dirty="0"/>
          </a:p>
        </p:txBody>
      </p:sp>
    </p:spTree>
    <p:extLst>
      <p:ext uri="{BB962C8B-B14F-4D97-AF65-F5344CB8AC3E}">
        <p14:creationId xmlns:p14="http://schemas.microsoft.com/office/powerpoint/2010/main" val="10939063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Consistency </a:t>
            </a:r>
          </a:p>
        </p:txBody>
      </p:sp>
      <p:sp>
        <p:nvSpPr>
          <p:cNvPr id="3" name="Content Placeholder 2"/>
          <p:cNvSpPr>
            <a:spLocks noGrp="1"/>
          </p:cNvSpPr>
          <p:nvPr>
            <p:ph idx="1"/>
          </p:nvPr>
        </p:nvSpPr>
        <p:spPr/>
        <p:txBody>
          <a:bodyPr/>
          <a:lstStyle/>
          <a:p>
            <a:r>
              <a:rPr lang="en-GB" dirty="0"/>
              <a:t>Ensure the standards and integrity of the Badge system</a:t>
            </a:r>
          </a:p>
          <a:p>
            <a:r>
              <a:rPr lang="en-GB" dirty="0"/>
              <a:t>Reputation of the refereeing community</a:t>
            </a:r>
          </a:p>
          <a:p>
            <a:r>
              <a:rPr lang="en-GB" dirty="0"/>
              <a:t>Being fair to all</a:t>
            </a:r>
          </a:p>
          <a:p>
            <a:r>
              <a:rPr lang="en-GB" dirty="0"/>
              <a:t>Must do </a:t>
            </a:r>
          </a:p>
          <a:p>
            <a:r>
              <a:rPr lang="en-GB" dirty="0"/>
              <a:t>Standard delivery</a:t>
            </a:r>
          </a:p>
          <a:p>
            <a:r>
              <a:rPr lang="en-GB" dirty="0"/>
              <a:t>Its not easy to learn in another language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3920" y="2642235"/>
            <a:ext cx="3078480" cy="3057525"/>
          </a:xfrm>
          <a:prstGeom prst="rect">
            <a:avLst/>
          </a:prstGeom>
        </p:spPr>
      </p:pic>
    </p:spTree>
    <p:extLst>
      <p:ext uri="{BB962C8B-B14F-4D97-AF65-F5344CB8AC3E}">
        <p14:creationId xmlns:p14="http://schemas.microsoft.com/office/powerpoint/2010/main" val="2738941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t>Introduction </a:t>
            </a:r>
            <a:br>
              <a:rPr lang="en-GB" dirty="0"/>
            </a:br>
            <a:r>
              <a:rPr lang="en-GB" dirty="0"/>
              <a:t>How?</a:t>
            </a:r>
          </a:p>
        </p:txBody>
      </p:sp>
      <p:sp>
        <p:nvSpPr>
          <p:cNvPr id="3" name="Content Placeholder 2"/>
          <p:cNvSpPr>
            <a:spLocks noGrp="1"/>
          </p:cNvSpPr>
          <p:nvPr>
            <p:ph idx="1"/>
          </p:nvPr>
        </p:nvSpPr>
        <p:spPr/>
        <p:txBody>
          <a:bodyPr>
            <a:normAutofit fontScale="92500" lnSpcReduction="10000"/>
          </a:bodyPr>
          <a:lstStyle/>
          <a:p>
            <a:pPr marL="0" indent="0">
              <a:buNone/>
            </a:pPr>
            <a:r>
              <a:rPr lang="en-GB" dirty="0"/>
              <a:t>By the end of the course you will –</a:t>
            </a:r>
          </a:p>
          <a:p>
            <a:r>
              <a:rPr lang="en-GB" dirty="0"/>
              <a:t>Gain some presenting skills</a:t>
            </a:r>
          </a:p>
          <a:p>
            <a:r>
              <a:rPr lang="en-GB" dirty="0"/>
              <a:t>Understand how to deal with questions and how to question</a:t>
            </a:r>
          </a:p>
          <a:p>
            <a:r>
              <a:rPr lang="en-GB" dirty="0"/>
              <a:t>Have some in class controlled presenting experience</a:t>
            </a:r>
          </a:p>
          <a:p>
            <a:r>
              <a:rPr lang="en-GB" dirty="0"/>
              <a:t>Understand what a coach is, the different types and how they best suit others</a:t>
            </a:r>
          </a:p>
          <a:p>
            <a:r>
              <a:rPr lang="en-GB" dirty="0"/>
              <a:t>Have some in class controlled coaching experience</a:t>
            </a:r>
          </a:p>
          <a:p>
            <a:r>
              <a:rPr lang="en-GB" dirty="0"/>
              <a:t>Have feedback from the above experiences to improve for the real thing</a:t>
            </a:r>
          </a:p>
          <a:p>
            <a:endParaRPr lang="en-GB" dirty="0"/>
          </a:p>
          <a:p>
            <a:endParaRPr lang="en-GB" dirty="0"/>
          </a:p>
          <a:p>
            <a:endParaRPr lang="en-GB" dirty="0"/>
          </a:p>
          <a:p>
            <a:pPr marL="0" indent="0">
              <a:buNone/>
            </a:pPr>
            <a:endParaRPr lang="en-GB" dirty="0"/>
          </a:p>
          <a:p>
            <a:pPr lvl="2"/>
            <a:endParaRPr lang="en-GB" dirty="0"/>
          </a:p>
        </p:txBody>
      </p:sp>
    </p:spTree>
    <p:extLst>
      <p:ext uri="{BB962C8B-B14F-4D97-AF65-F5344CB8AC3E}">
        <p14:creationId xmlns:p14="http://schemas.microsoft.com/office/powerpoint/2010/main" val="4031555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Summarise</a:t>
            </a:r>
          </a:p>
        </p:txBody>
      </p:sp>
      <p:sp>
        <p:nvSpPr>
          <p:cNvPr id="3" name="Content Placeholder 2"/>
          <p:cNvSpPr>
            <a:spLocks noGrp="1"/>
          </p:cNvSpPr>
          <p:nvPr>
            <p:ph idx="1"/>
          </p:nvPr>
        </p:nvSpPr>
        <p:spPr>
          <a:xfrm>
            <a:off x="838200" y="1825625"/>
            <a:ext cx="10515600" cy="4536264"/>
          </a:xfrm>
        </p:spPr>
        <p:txBody>
          <a:bodyPr>
            <a:normAutofit fontScale="85000" lnSpcReduction="10000"/>
          </a:bodyPr>
          <a:lstStyle/>
          <a:p>
            <a:pPr marL="0" indent="0">
              <a:buNone/>
            </a:pPr>
            <a:r>
              <a:rPr lang="en-GB" dirty="0"/>
              <a:t>We were here today to learn how to help present and coach our up and coming referees in a continually growing and changing sport. </a:t>
            </a:r>
          </a:p>
          <a:p>
            <a:pPr marL="0" indent="0">
              <a:buNone/>
            </a:pPr>
            <a:r>
              <a:rPr lang="en-GB" dirty="0"/>
              <a:t>During this course we’ve - </a:t>
            </a:r>
          </a:p>
          <a:p>
            <a:r>
              <a:rPr lang="en-GB" dirty="0"/>
              <a:t>Identified what a coach is, the different types and how they best suit others</a:t>
            </a:r>
          </a:p>
          <a:p>
            <a:r>
              <a:rPr lang="en-GB" dirty="0"/>
              <a:t>Had some in class controlled coaching experience</a:t>
            </a:r>
          </a:p>
          <a:p>
            <a:r>
              <a:rPr lang="en-GB" dirty="0"/>
              <a:t>Gained some presenting skills</a:t>
            </a:r>
          </a:p>
          <a:p>
            <a:r>
              <a:rPr lang="en-GB" dirty="0"/>
              <a:t>Learned how to deal with questions and how to question</a:t>
            </a:r>
          </a:p>
          <a:p>
            <a:r>
              <a:rPr lang="en-GB" dirty="0"/>
              <a:t>Had some in class controlled presenting experience</a:t>
            </a:r>
          </a:p>
          <a:p>
            <a:r>
              <a:rPr lang="en-GB" dirty="0"/>
              <a:t>Had feedback on your skills to improve for the real thing</a:t>
            </a:r>
          </a:p>
          <a:p>
            <a:pPr marL="0" indent="0">
              <a:buNone/>
            </a:pPr>
            <a:endParaRPr lang="en-GB" dirty="0"/>
          </a:p>
          <a:p>
            <a:pPr marL="0" indent="0">
              <a:buNone/>
            </a:pPr>
            <a:endParaRPr lang="en-GB" dirty="0"/>
          </a:p>
          <a:p>
            <a:endParaRPr lang="en-GB" dirty="0"/>
          </a:p>
        </p:txBody>
      </p:sp>
    </p:spTree>
    <p:extLst>
      <p:ext uri="{BB962C8B-B14F-4D97-AF65-F5344CB8AC3E}">
        <p14:creationId xmlns:p14="http://schemas.microsoft.com/office/powerpoint/2010/main" val="14504877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Looking Forward</a:t>
            </a:r>
          </a:p>
        </p:txBody>
      </p:sp>
      <p:sp>
        <p:nvSpPr>
          <p:cNvPr id="3" name="Content Placeholder 2"/>
          <p:cNvSpPr>
            <a:spLocks noGrp="1"/>
          </p:cNvSpPr>
          <p:nvPr>
            <p:ph idx="1"/>
          </p:nvPr>
        </p:nvSpPr>
        <p:spPr/>
        <p:txBody>
          <a:bodyPr/>
          <a:lstStyle/>
          <a:p>
            <a:r>
              <a:rPr lang="en-GB" dirty="0"/>
              <a:t>You’ve got the skills</a:t>
            </a:r>
          </a:p>
          <a:p>
            <a:r>
              <a:rPr lang="en-GB" dirty="0"/>
              <a:t>Experiment learn</a:t>
            </a:r>
          </a:p>
          <a:p>
            <a:r>
              <a:rPr lang="en-GB" dirty="0"/>
              <a:t>Going further?</a:t>
            </a:r>
          </a:p>
          <a:p>
            <a:r>
              <a:rPr lang="en-GB" dirty="0"/>
              <a:t>You’ve qualified to present </a:t>
            </a:r>
          </a:p>
          <a:p>
            <a:r>
              <a:rPr lang="en-GB" dirty="0"/>
              <a:t>Practise</a:t>
            </a:r>
          </a:p>
          <a:p>
            <a:r>
              <a:rPr lang="en-GB" dirty="0"/>
              <a:t>Get help, don’t go it alone</a:t>
            </a:r>
          </a:p>
          <a:p>
            <a:pPr marL="0" indent="0">
              <a:buNone/>
            </a:pPr>
            <a:endParaRPr lang="en-GB" dirty="0"/>
          </a:p>
          <a:p>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3280" y="1600201"/>
            <a:ext cx="4389120" cy="3468624"/>
          </a:xfrm>
          <a:prstGeom prst="rect">
            <a:avLst/>
          </a:prstGeom>
        </p:spPr>
      </p:pic>
    </p:spTree>
    <p:extLst>
      <p:ext uri="{BB962C8B-B14F-4D97-AF65-F5344CB8AC3E}">
        <p14:creationId xmlns:p14="http://schemas.microsoft.com/office/powerpoint/2010/main" val="3503866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Questions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17960" y="1685142"/>
            <a:ext cx="4356079" cy="4356079"/>
          </a:xfrm>
        </p:spPr>
      </p:pic>
    </p:spTree>
    <p:extLst>
      <p:ext uri="{BB962C8B-B14F-4D97-AF65-F5344CB8AC3E}">
        <p14:creationId xmlns:p14="http://schemas.microsoft.com/office/powerpoint/2010/main" val="270011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Introduction</a:t>
            </a:r>
          </a:p>
        </p:txBody>
      </p:sp>
      <p:sp>
        <p:nvSpPr>
          <p:cNvPr id="3" name="Content Placeholder 2"/>
          <p:cNvSpPr>
            <a:spLocks noGrp="1"/>
          </p:cNvSpPr>
          <p:nvPr>
            <p:ph idx="1"/>
          </p:nvPr>
        </p:nvSpPr>
        <p:spPr/>
        <p:txBody>
          <a:bodyPr>
            <a:normAutofit fontScale="92500" lnSpcReduction="10000"/>
          </a:bodyPr>
          <a:lstStyle/>
          <a:p>
            <a:pPr marL="0" indent="0" algn="ctr">
              <a:buNone/>
            </a:pPr>
            <a:r>
              <a:rPr lang="en-GB" sz="3600" dirty="0"/>
              <a:t>Why?</a:t>
            </a:r>
          </a:p>
          <a:p>
            <a:r>
              <a:rPr lang="en-GB" sz="3200" dirty="0"/>
              <a:t>Why are you here?</a:t>
            </a:r>
          </a:p>
          <a:p>
            <a:r>
              <a:rPr lang="en-GB" dirty="0"/>
              <a:t>We at EFT ERC have a Vision “To support the development of Touch across Europe by improving referees at all levels of the sport” </a:t>
            </a:r>
            <a:endParaRPr lang="en-GB" sz="3200" dirty="0"/>
          </a:p>
          <a:p>
            <a:r>
              <a:rPr lang="en-GB" sz="3200" dirty="0"/>
              <a:t>What do you get out of it?</a:t>
            </a:r>
          </a:p>
          <a:p>
            <a:endParaRPr lang="en-GB" sz="3200" dirty="0"/>
          </a:p>
          <a:p>
            <a:pPr marL="0" indent="0">
              <a:buNone/>
            </a:pPr>
            <a:endParaRPr lang="en-GB" sz="3200" dirty="0"/>
          </a:p>
          <a:p>
            <a:pPr marL="0" indent="0">
              <a:buNone/>
            </a:pPr>
            <a:r>
              <a:rPr lang="en-GB" dirty="0"/>
              <a:t>  </a:t>
            </a:r>
          </a:p>
          <a:p>
            <a:endParaRPr lang="en-GB" dirty="0"/>
          </a:p>
        </p:txBody>
      </p:sp>
    </p:spTree>
    <p:extLst>
      <p:ext uri="{BB962C8B-B14F-4D97-AF65-F5344CB8AC3E}">
        <p14:creationId xmlns:p14="http://schemas.microsoft.com/office/powerpoint/2010/main" val="503310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4000" dirty="0"/>
              <a:t>Difference between –</a:t>
            </a:r>
            <a:br>
              <a:rPr lang="en-GB" sz="4000" dirty="0"/>
            </a:br>
            <a:r>
              <a:rPr lang="en-GB" sz="4000" dirty="0"/>
              <a:t> Presenter and a Coach?</a:t>
            </a:r>
          </a:p>
        </p:txBody>
      </p:sp>
      <p:sp>
        <p:nvSpPr>
          <p:cNvPr id="3" name="Content Placeholder 2"/>
          <p:cNvSpPr>
            <a:spLocks noGrp="1"/>
          </p:cNvSpPr>
          <p:nvPr>
            <p:ph idx="1"/>
          </p:nvPr>
        </p:nvSpPr>
        <p:spPr/>
        <p:txBody>
          <a:bodyPr/>
          <a:lstStyle/>
          <a:p>
            <a:r>
              <a:rPr lang="en-GB" dirty="0"/>
              <a:t>Presenter - A Person who delivers a message to another. </a:t>
            </a:r>
          </a:p>
          <a:p>
            <a:r>
              <a:rPr lang="en-GB" dirty="0"/>
              <a:t>Coach – Someone who helps identify and rectify problems within a referees performance. </a:t>
            </a:r>
          </a:p>
          <a:p>
            <a:endParaRPr lang="en-GB" dirty="0"/>
          </a:p>
          <a:p>
            <a:endParaRPr lang="en-GB" dirty="0"/>
          </a:p>
        </p:txBody>
      </p:sp>
    </p:spTree>
    <p:extLst>
      <p:ext uri="{BB962C8B-B14F-4D97-AF65-F5344CB8AC3E}">
        <p14:creationId xmlns:p14="http://schemas.microsoft.com/office/powerpoint/2010/main" val="1493005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dirty="0"/>
              <a:t>What is a Coach? </a:t>
            </a:r>
          </a:p>
        </p:txBody>
      </p:sp>
      <p:sp>
        <p:nvSpPr>
          <p:cNvPr id="3" name="Content Placeholder 2"/>
          <p:cNvSpPr>
            <a:spLocks noGrp="1"/>
          </p:cNvSpPr>
          <p:nvPr>
            <p:ph idx="1"/>
          </p:nvPr>
        </p:nvSpPr>
        <p:spPr/>
        <p:txBody>
          <a:bodyPr>
            <a:normAutofit fontScale="92500"/>
          </a:bodyPr>
          <a:lstStyle/>
          <a:p>
            <a:pPr marL="0" indent="0">
              <a:buNone/>
            </a:pPr>
            <a:r>
              <a:rPr lang="en-GB" dirty="0"/>
              <a:t>What does a Coach do? </a:t>
            </a:r>
          </a:p>
          <a:p>
            <a:r>
              <a:rPr lang="en-GB" dirty="0"/>
              <a:t>Identify the needs and ambitions of a referee</a:t>
            </a:r>
          </a:p>
          <a:p>
            <a:r>
              <a:rPr lang="en-GB" dirty="0"/>
              <a:t>Guide development of referees</a:t>
            </a:r>
          </a:p>
          <a:p>
            <a:r>
              <a:rPr lang="en-GB" dirty="0"/>
              <a:t>Evaluate and analyse performance to enable improvement</a:t>
            </a:r>
          </a:p>
          <a:p>
            <a:r>
              <a:rPr lang="en-GB" dirty="0"/>
              <a:t>Relay remedial information in the form of constructive feedback</a:t>
            </a:r>
          </a:p>
          <a:p>
            <a:r>
              <a:rPr lang="en-GB" dirty="0"/>
              <a:t>Continually evaluate and improve their own skills and knowledge</a:t>
            </a:r>
          </a:p>
          <a:p>
            <a:pPr marL="0" indent="0">
              <a:buNone/>
            </a:pPr>
            <a:endParaRPr lang="en-GB" dirty="0"/>
          </a:p>
          <a:p>
            <a:endParaRPr lang="en-GB" dirty="0"/>
          </a:p>
          <a:p>
            <a:endParaRPr lang="en-GB" dirty="0"/>
          </a:p>
          <a:p>
            <a:endParaRPr lang="en-GB" dirty="0"/>
          </a:p>
        </p:txBody>
      </p:sp>
    </p:spTree>
    <p:extLst>
      <p:ext uri="{BB962C8B-B14F-4D97-AF65-F5344CB8AC3E}">
        <p14:creationId xmlns:p14="http://schemas.microsoft.com/office/powerpoint/2010/main" val="798826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Key attributes of a good Coach</a:t>
            </a:r>
          </a:p>
        </p:txBody>
      </p:sp>
      <p:sp>
        <p:nvSpPr>
          <p:cNvPr id="3" name="Content Placeholder 2"/>
          <p:cNvSpPr>
            <a:spLocks noGrp="1"/>
          </p:cNvSpPr>
          <p:nvPr>
            <p:ph idx="1"/>
          </p:nvPr>
        </p:nvSpPr>
        <p:spPr/>
        <p:txBody>
          <a:bodyPr>
            <a:normAutofit/>
          </a:bodyPr>
          <a:lstStyle/>
          <a:p>
            <a:r>
              <a:rPr lang="en-GB" dirty="0"/>
              <a:t>Communication</a:t>
            </a:r>
          </a:p>
          <a:p>
            <a:r>
              <a:rPr lang="en-GB" dirty="0"/>
              <a:t>Planning and organisation</a:t>
            </a:r>
          </a:p>
          <a:p>
            <a:r>
              <a:rPr lang="en-GB" dirty="0"/>
              <a:t>Analyse</a:t>
            </a:r>
          </a:p>
          <a:p>
            <a:r>
              <a:rPr lang="en-GB" dirty="0"/>
              <a:t>Keeping an open mind</a:t>
            </a:r>
          </a:p>
          <a:p>
            <a:r>
              <a:rPr lang="en-GB" dirty="0"/>
              <a:t>Creating a safe environment</a:t>
            </a:r>
          </a:p>
          <a:p>
            <a:r>
              <a:rPr lang="en-GB" dirty="0"/>
              <a:t>Approachable</a:t>
            </a:r>
          </a:p>
          <a:p>
            <a:endParaRPr lang="en-GB" dirty="0"/>
          </a:p>
        </p:txBody>
      </p:sp>
    </p:spTree>
    <p:extLst>
      <p:ext uri="{BB962C8B-B14F-4D97-AF65-F5344CB8AC3E}">
        <p14:creationId xmlns:p14="http://schemas.microsoft.com/office/powerpoint/2010/main" val="2263584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Type of Coach</a:t>
            </a:r>
          </a:p>
        </p:txBody>
      </p:sp>
      <p:sp>
        <p:nvSpPr>
          <p:cNvPr id="3" name="Content Placeholder 2"/>
          <p:cNvSpPr>
            <a:spLocks noGrp="1"/>
          </p:cNvSpPr>
          <p:nvPr>
            <p:ph idx="1"/>
          </p:nvPr>
        </p:nvSpPr>
        <p:spPr/>
        <p:txBody>
          <a:bodyPr/>
          <a:lstStyle/>
          <a:p>
            <a:pPr marL="0" indent="0">
              <a:buNone/>
            </a:pPr>
            <a:r>
              <a:rPr lang="en-GB" dirty="0"/>
              <a:t>Three main types of coaching styles – </a:t>
            </a:r>
          </a:p>
          <a:p>
            <a:pPr marL="971550" lvl="1" indent="-514350">
              <a:buFont typeface="+mj-lt"/>
              <a:buAutoNum type="arabicPeriod"/>
            </a:pPr>
            <a:r>
              <a:rPr lang="en-GB" dirty="0"/>
              <a:t>Authoritarian, Bossy, Dictator</a:t>
            </a:r>
          </a:p>
          <a:p>
            <a:pPr marL="971550" lvl="1" indent="-514350">
              <a:buFont typeface="+mj-lt"/>
              <a:buAutoNum type="arabicPeriod"/>
            </a:pPr>
            <a:r>
              <a:rPr lang="en-GB" dirty="0"/>
              <a:t>Guider, Personable, Democratic</a:t>
            </a:r>
          </a:p>
          <a:p>
            <a:pPr marL="971550" lvl="1" indent="-514350">
              <a:buFont typeface="+mj-lt"/>
              <a:buAutoNum type="arabicPeriod"/>
            </a:pPr>
            <a:r>
              <a:rPr lang="en-GB" dirty="0"/>
              <a:t>Minder, Casual, Laissez-Faire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1676" y="3695700"/>
            <a:ext cx="3035030" cy="276346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20182" y="3695701"/>
            <a:ext cx="3639767" cy="2430464"/>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33425" y="1417638"/>
            <a:ext cx="3548975" cy="3777817"/>
          </a:xfrm>
          <a:prstGeom prst="rect">
            <a:avLst/>
          </a:prstGeom>
        </p:spPr>
      </p:pic>
    </p:spTree>
    <p:extLst>
      <p:ext uri="{BB962C8B-B14F-4D97-AF65-F5344CB8AC3E}">
        <p14:creationId xmlns:p14="http://schemas.microsoft.com/office/powerpoint/2010/main" val="84720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d9290083-bd2f-48a2-8ac5-09a524b17d15}" enabled="1" method="Privileged" siteId="{b9fec68c-c92d-461e-9a97-3d03a0f18b82}" contentBits="1" removed="0"/>
</clbl:labelList>
</file>

<file path=docProps/app.xml><?xml version="1.0" encoding="utf-8"?>
<Properties xmlns="http://schemas.openxmlformats.org/officeDocument/2006/extended-properties" xmlns:vt="http://schemas.openxmlformats.org/officeDocument/2006/docPropsVTypes">
  <Template/>
  <TotalTime>5462</TotalTime>
  <Words>4818</Words>
  <Application>Microsoft Office PowerPoint</Application>
  <PresentationFormat>Grand écran</PresentationFormat>
  <Paragraphs>541</Paragraphs>
  <Slides>42</Slides>
  <Notes>40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42</vt:i4>
      </vt:variant>
    </vt:vector>
  </HeadingPairs>
  <TitlesOfParts>
    <vt:vector size="45" baseType="lpstr">
      <vt:lpstr>Arial</vt:lpstr>
      <vt:lpstr>Calibri</vt:lpstr>
      <vt:lpstr>Blank</vt:lpstr>
      <vt:lpstr>European Touch Referee</vt:lpstr>
      <vt:lpstr>Coaching Module</vt:lpstr>
      <vt:lpstr>Introduction</vt:lpstr>
      <vt:lpstr>Introduction  How?</vt:lpstr>
      <vt:lpstr>Introduction</vt:lpstr>
      <vt:lpstr>Difference between –  Presenter and a Coach?</vt:lpstr>
      <vt:lpstr>What is a Coach? </vt:lpstr>
      <vt:lpstr>Key attributes of a good Coach</vt:lpstr>
      <vt:lpstr>Type of Coach</vt:lpstr>
      <vt:lpstr>Types of Coaches</vt:lpstr>
      <vt:lpstr>Styles of Coaching - On field</vt:lpstr>
      <vt:lpstr>Styles of Coaching – On-field</vt:lpstr>
      <vt:lpstr>Styles of Coaching – On-field </vt:lpstr>
      <vt:lpstr>Style of Coaching – Off-field</vt:lpstr>
      <vt:lpstr>Style of  Coaching – Off-field</vt:lpstr>
      <vt:lpstr>Style of  Coaching – Off-field</vt:lpstr>
      <vt:lpstr>Styles of Coaching – Off-field</vt:lpstr>
      <vt:lpstr>Styles of Coaching – Off-field </vt:lpstr>
      <vt:lpstr>Feedback</vt:lpstr>
      <vt:lpstr>Feedback</vt:lpstr>
      <vt:lpstr>Feedback</vt:lpstr>
      <vt:lpstr>Questions</vt:lpstr>
      <vt:lpstr> Coaching Paperwork</vt:lpstr>
      <vt:lpstr>Video review </vt:lpstr>
      <vt:lpstr>Coaching Positions</vt:lpstr>
      <vt:lpstr>Coaching positions</vt:lpstr>
      <vt:lpstr>Coaching</vt:lpstr>
      <vt:lpstr>Written Feedback</vt:lpstr>
      <vt:lpstr>Written feedback completed</vt:lpstr>
      <vt:lpstr>Additional paperwork</vt:lpstr>
      <vt:lpstr>Coaching</vt:lpstr>
      <vt:lpstr>Conflict Resolution</vt:lpstr>
      <vt:lpstr>Conflict Resolution</vt:lpstr>
      <vt:lpstr>Conflict Resolution</vt:lpstr>
      <vt:lpstr>Conflict Resolution</vt:lpstr>
      <vt:lpstr>Conflict Resolution</vt:lpstr>
      <vt:lpstr>Assessing</vt:lpstr>
      <vt:lpstr>Paperwork</vt:lpstr>
      <vt:lpstr>Consistency </vt:lpstr>
      <vt:lpstr>Summarise</vt:lpstr>
      <vt:lpstr>Looking Forward</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European Touch Referee</dc:title>
  <dc:creator>Neil Fitzpatrick</dc:creator>
  <cp:lastModifiedBy>CHASSANDE-BARRIOZ, Sébastien</cp:lastModifiedBy>
  <cp:revision>278</cp:revision>
  <dcterms:created xsi:type="dcterms:W3CDTF">2018-02-19T10:34:15Z</dcterms:created>
  <dcterms:modified xsi:type="dcterms:W3CDTF">2024-09-29T15:29:13Z</dcterms:modified>
</cp:coreProperties>
</file>